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7" r:id="rId3"/>
    <p:sldId id="416" r:id="rId4"/>
    <p:sldId id="420" r:id="rId5"/>
    <p:sldId id="421" r:id="rId6"/>
    <p:sldId id="411" r:id="rId7"/>
    <p:sldId id="422" r:id="rId8"/>
    <p:sldId id="412" r:id="rId9"/>
    <p:sldId id="419" r:id="rId10"/>
    <p:sldId id="414" r:id="rId11"/>
    <p:sldId id="415" r:id="rId12"/>
    <p:sldId id="418" r:id="rId13"/>
    <p:sldId id="423" r:id="rId14"/>
    <p:sldId id="383" r:id="rId15"/>
  </p:sldIdLst>
  <p:sldSz cx="10150475" cy="7635875"/>
  <p:notesSz cx="6858000" cy="9144000"/>
  <p:defaultTextStyle>
    <a:defPPr>
      <a:defRPr lang="en-US"/>
    </a:defPPr>
    <a:lvl1pPr marL="0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50817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4917D4-C731-4A6D-8C78-7BF1390CF90A}">
          <p14:sldIdLst>
            <p14:sldId id="256"/>
            <p14:sldId id="417"/>
            <p14:sldId id="416"/>
            <p14:sldId id="420"/>
            <p14:sldId id="421"/>
            <p14:sldId id="411"/>
            <p14:sldId id="422"/>
            <p14:sldId id="412"/>
            <p14:sldId id="419"/>
            <p14:sldId id="414"/>
            <p14:sldId id="415"/>
            <p14:sldId id="418"/>
            <p14:sldId id="423"/>
            <p14:sldId id="383"/>
          </p14:sldIdLst>
        </p14:section>
        <p14:section name="Untitled Section" id="{89A5CB22-892C-4962-BFFD-746046300D4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62">
          <p15:clr>
            <a:srgbClr val="A4A3A4"/>
          </p15:clr>
        </p15:guide>
        <p15:guide id="2" pos="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52" y="66"/>
      </p:cViewPr>
      <p:guideLst>
        <p:guide orient="horz" pos="462"/>
        <p:guide pos="4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hj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BE15-1335-438F-97B9-21D687398B9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CA898-F728-44F9-9985-0BBB2970D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424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ZA"/>
              <a:t>hj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7FD61-48FA-493C-B5DD-B69338F4D760}" type="datetimeFigureOut">
              <a:rPr lang="en-ZA" smtClean="0"/>
              <a:pPr/>
              <a:t>2023/02/22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43000"/>
            <a:ext cx="4102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5B5B-0A1B-4342-83E7-924DBB58BC2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708060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49802"/>
          <a:stretch/>
        </p:blipFill>
        <p:spPr>
          <a:xfrm>
            <a:off x="0" y="-1"/>
            <a:ext cx="10150475" cy="38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564" y="5345112"/>
            <a:ext cx="6090285" cy="6310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564" y="682280"/>
            <a:ext cx="6090285" cy="4581525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564" y="5976133"/>
            <a:ext cx="6090285" cy="896154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0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9723" y="341140"/>
            <a:ext cx="2534094" cy="72540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3915" y="341140"/>
            <a:ext cx="7436633" cy="72540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3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b="-301"/>
          <a:stretch/>
        </p:blipFill>
        <p:spPr>
          <a:xfrm>
            <a:off x="0" y="0"/>
            <a:ext cx="10150475" cy="76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7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UST Marketing Brand Mar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2" y="296078"/>
            <a:ext cx="4140200" cy="12954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438871" y="1406916"/>
            <a:ext cx="445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000" b="1" i="0" u="none" strike="noStrike" baseline="0" dirty="0">
                <a:solidFill>
                  <a:srgbClr val="141A37"/>
                </a:solidFill>
                <a:latin typeface="RopaSoftPro-Regular"/>
              </a:rPr>
              <a:t>Faculty of Management Sciences</a:t>
            </a:r>
          </a:p>
        </p:txBody>
      </p:sp>
    </p:spTree>
    <p:extLst>
      <p:ext uri="{BB962C8B-B14F-4D97-AF65-F5344CB8AC3E}">
        <p14:creationId xmlns:p14="http://schemas.microsoft.com/office/powerpoint/2010/main" val="366105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915" y="1983207"/>
            <a:ext cx="4985364" cy="561201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8454" y="1983207"/>
            <a:ext cx="4985363" cy="561201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5789"/>
            <a:ext cx="9135428" cy="127264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09234"/>
            <a:ext cx="4484889" cy="7123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24" y="2421562"/>
            <a:ext cx="4484889" cy="439946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301" y="1709234"/>
            <a:ext cx="4486651" cy="7123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301" y="2421562"/>
            <a:ext cx="4486651" cy="439946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4" y="304021"/>
            <a:ext cx="3339436" cy="129385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554" y="304021"/>
            <a:ext cx="5674397" cy="651700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524" y="1597878"/>
            <a:ext cx="3339436" cy="5223151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3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524" y="305789"/>
            <a:ext cx="9135428" cy="1272646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524" y="1781704"/>
            <a:ext cx="9135428" cy="5039325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524" y="7077325"/>
            <a:ext cx="2368444" cy="406540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8079" y="7077325"/>
            <a:ext cx="3214317" cy="406540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4507" y="7077325"/>
            <a:ext cx="2368444" cy="406540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6150-8108-4B44-B0B0-BFDC52A01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50817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50817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50817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50817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5081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5081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5081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5081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5081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5081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5081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182" y="1838435"/>
            <a:ext cx="8382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Revision of the NHP &amp; Development of the IAP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266543"/>
            <a:ext cx="2960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578" y="6620212"/>
            <a:ext cx="623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Dr. Thomas </a:t>
            </a:r>
            <a:r>
              <a:rPr lang="en-US" sz="2400" b="1" dirty="0" err="1"/>
              <a:t>Chiramba</a:t>
            </a:r>
            <a:endParaRPr lang="en-US" sz="2400" b="1" dirty="0"/>
          </a:p>
          <a:p>
            <a:r>
              <a:rPr lang="en-US" sz="2400" b="1" dirty="0"/>
              <a:t>Nambia University of Science and Technology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9D35D-F474-4198-9276-EF6B9F0FD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663" y="5604595"/>
            <a:ext cx="2031234" cy="2031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0C63ED-D59E-4599-90D7-4FE06B50A857}"/>
              </a:ext>
            </a:extLst>
          </p:cNvPr>
          <p:cNvSpPr txBox="1"/>
          <p:nvPr/>
        </p:nvSpPr>
        <p:spPr>
          <a:xfrm>
            <a:off x="261257" y="4206639"/>
            <a:ext cx="9824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Overview of the draft NHP &amp; Implementation Action Plan</a:t>
            </a:r>
            <a:endParaRPr lang="en-NA" sz="2800" dirty="0"/>
          </a:p>
        </p:txBody>
      </p:sp>
    </p:spTree>
    <p:extLst>
      <p:ext uri="{BB962C8B-B14F-4D97-AF65-F5344CB8AC3E}">
        <p14:creationId xmlns:p14="http://schemas.microsoft.com/office/powerpoint/2010/main" val="974233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40" y="1244588"/>
            <a:ext cx="897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4. Summary - key policy shifts &amp; focus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729" y="1898642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Focus on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informal settlement upgrading</a:t>
            </a:r>
            <a:r>
              <a:rPr lang="en-GB" sz="2800" dirty="0">
                <a:latin typeface="CenturyGothic-Bold"/>
                <a:cs typeface="Arial" panose="020B0604020202020204" pitchFamily="34" charset="0"/>
              </a:rPr>
              <a:t>  along side accelerated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sustainable greenfield development</a:t>
            </a:r>
          </a:p>
          <a:p>
            <a:endParaRPr lang="en-GB" sz="2800" dirty="0">
              <a:latin typeface="CenturyGothic-Bold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Introduces and differentiates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housing opportunities </a:t>
            </a:r>
            <a:r>
              <a:rPr lang="en-GB" sz="2800" dirty="0">
                <a:latin typeface="CenturyGothic-Bold"/>
                <a:cs typeface="Arial" panose="020B0604020202020204" pitchFamily="34" charset="0"/>
              </a:rPr>
              <a:t>(land) and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housing provision </a:t>
            </a:r>
            <a:r>
              <a:rPr lang="en-GB" sz="2800" dirty="0">
                <a:solidFill>
                  <a:srgbClr val="141A37"/>
                </a:solidFill>
                <a:latin typeface="CenturyGothic-Bold"/>
                <a:cs typeface="Arial" panose="020B0604020202020204" pitchFamily="34" charset="0"/>
              </a:rPr>
              <a:t>within the context of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incremental development </a:t>
            </a:r>
          </a:p>
          <a:p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Places emphasis on a </a:t>
            </a:r>
            <a:r>
              <a:rPr lang="en-GB" sz="2800" dirty="0">
                <a:solidFill>
                  <a:schemeClr val="tx2">
                    <a:lumMod val="50000"/>
                  </a:schemeClr>
                </a:solidFill>
                <a:latin typeface="CenturyGothic-Bold"/>
                <a:cs typeface="Arial" panose="020B0604020202020204" pitchFamily="34" charset="0"/>
              </a:rPr>
              <a:t>human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rights-based approach </a:t>
            </a:r>
            <a:r>
              <a:rPr lang="en-GB" sz="2800" dirty="0">
                <a:latin typeface="CenturyGothic-Bold"/>
                <a:cs typeface="Arial" panose="020B0604020202020204" pitchFamily="34" charset="0"/>
              </a:rPr>
              <a:t>(right to adequate housing) and remedy mechanisms</a:t>
            </a:r>
            <a:endParaRPr lang="en-NA" sz="2800" dirty="0">
              <a:solidFill>
                <a:srgbClr val="FF0000"/>
              </a:solidFill>
              <a:latin typeface="CenturyGothic-Bold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9BB55-4DA7-4386-9714-D3FCAEB4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76D5B-DB45-43F5-925C-CB581675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5651532"/>
            <a:ext cx="1920875" cy="19208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5E50-AC3B-4AB4-A963-ACC0531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054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998149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04111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894" y="1244419"/>
            <a:ext cx="897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- Key policy shifts &amp; focus continues…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9" y="2008077"/>
            <a:ext cx="762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Clearly identifies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priority target groups </a:t>
            </a:r>
            <a:r>
              <a:rPr lang="en-GB" sz="2800" dirty="0">
                <a:latin typeface="CenturyGothic-Bold"/>
                <a:cs typeface="Arial" panose="020B0604020202020204" pitchFamily="34" charset="0"/>
              </a:rPr>
              <a:t>(ultra-low and low-income = 88% of population)</a:t>
            </a:r>
          </a:p>
          <a:p>
            <a:endParaRPr lang="en-NA" sz="2800" dirty="0">
              <a:latin typeface="CenturyGothic-Bold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Clarifies the system of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subsidies for housing opportunities</a:t>
            </a:r>
          </a:p>
          <a:p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Highlights and prioritizes support for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rural housing</a:t>
            </a:r>
          </a:p>
          <a:p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Advocates for development of </a:t>
            </a:r>
            <a:r>
              <a:rPr lang="en-GB" sz="2800" dirty="0">
                <a:solidFill>
                  <a:srgbClr val="00B0F0"/>
                </a:solidFill>
                <a:latin typeface="CenturyGothic-Bold"/>
                <a:cs typeface="Arial" panose="020B0604020202020204" pitchFamily="34" charset="0"/>
              </a:rPr>
              <a:t>context specific, needs based and sustainable services </a:t>
            </a:r>
            <a:r>
              <a:rPr lang="en-GB" sz="2800" dirty="0">
                <a:latin typeface="CenturyGothic-Bold"/>
                <a:cs typeface="Arial" panose="020B0604020202020204" pitchFamily="34" charset="0"/>
              </a:rPr>
              <a:t>– including renewable energy, decentralized water and sanitation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9BB55-4DA7-4386-9714-D3FCAEB4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76D5B-DB45-43F5-925C-CB581675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5651532"/>
            <a:ext cx="1920875" cy="19208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5E50-AC3B-4AB4-A963-ACC0531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35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40" y="1197567"/>
            <a:ext cx="897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Summary -Key policy shifts &amp; continues…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479" y="2008077"/>
            <a:ext cx="76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Strong alignment of 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goal, objectives, and strategies</a:t>
            </a:r>
            <a:r>
              <a:rPr lang="en-GB" sz="2800" dirty="0">
                <a:latin typeface="CenturyGothic-Bold"/>
                <a:cs typeface="Arial" panose="020B0604020202020204" pitchFamily="34" charset="0"/>
              </a:rPr>
              <a:t> guided by </a:t>
            </a:r>
            <a:r>
              <a:rPr lang="en-GB" sz="2800" dirty="0">
                <a:solidFill>
                  <a:srgbClr val="141A37"/>
                </a:solidFill>
                <a:latin typeface="CenturyGothic-Bold"/>
                <a:cs typeface="Arial" panose="020B0604020202020204" pitchFamily="34" charset="0"/>
              </a:rPr>
              <a:t>NPC guidelines</a:t>
            </a:r>
          </a:p>
          <a:p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GB" sz="2800" dirty="0">
                <a:latin typeface="CenturyGothic-Bold"/>
                <a:cs typeface="Arial" panose="020B0604020202020204" pitchFamily="34" charset="0"/>
              </a:rPr>
              <a:t>Includes a comprehensive</a:t>
            </a:r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 Implementation Action Plan</a:t>
            </a:r>
          </a:p>
          <a:p>
            <a:pPr lvl="0"/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  <a:p>
            <a:r>
              <a:rPr lang="en-US" sz="2800" dirty="0">
                <a:latin typeface="CenturyGothic-Bold"/>
                <a:cs typeface="Arial" panose="020B0604020202020204" pitchFamily="34" charset="0"/>
              </a:rPr>
              <a:t>Based on a partnership approach and expanded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Gothic-Bold"/>
                <a:cs typeface="Arial" panose="020B0604020202020204" pitchFamily="34" charset="0"/>
              </a:rPr>
              <a:t>private sector, civil society and community </a:t>
            </a:r>
            <a:r>
              <a:rPr lang="en-US" sz="2800" dirty="0">
                <a:latin typeface="CenturyGothic-Bold"/>
                <a:cs typeface="Arial" panose="020B0604020202020204" pitchFamily="34" charset="0"/>
              </a:rPr>
              <a:t>contribution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enturyGothic-Bold"/>
              <a:cs typeface="Arial" panose="020B0604020202020204" pitchFamily="34" charset="0"/>
            </a:endParaRPr>
          </a:p>
          <a:p>
            <a:endParaRPr lang="en-GB" sz="2800" dirty="0">
              <a:latin typeface="CenturyGothic-Bold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9BB55-4DA7-4386-9714-D3FCAEB4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76D5B-DB45-43F5-925C-CB581675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5651532"/>
            <a:ext cx="1920875" cy="19208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5E50-AC3B-4AB4-A963-ACC0531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438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40" y="1197567"/>
            <a:ext cx="897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5. Way Forward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1479" y="1757511"/>
            <a:ext cx="7620000" cy="319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0" indent="-355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finalizing IAP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Baseline data,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imeframes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budget/resources estimations - i.e.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when, how</a:t>
            </a:r>
            <a:r>
              <a:rPr lang="en-US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what means?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date of Completion- Mid March 2023</a:t>
            </a:r>
            <a:endParaRPr kumimoji="0" lang="en-NA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9BB55-4DA7-4386-9714-D3FCAEB4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76D5B-DB45-43F5-925C-CB581675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599" y="5651532"/>
            <a:ext cx="1920875" cy="192087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5E50-AC3B-4AB4-A963-ACC0531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08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9650" y="3254959"/>
            <a:ext cx="762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Thank You!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EFC4D-FB01-41B1-A7AE-798C2CAF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DFF2C1-2806-4FC8-B185-D6C134558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41" y="5707116"/>
            <a:ext cx="2031234" cy="1865291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43EF478-9E9E-4D8F-83E5-CCA4F294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1906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40" y="1649758"/>
            <a:ext cx="897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Status &amp; the formulation process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9650" y="2288052"/>
            <a:ext cx="7620000" cy="4929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Draft NHP setting the scene  &amp;  defining Goal/s; Objectives; Strategies; Some   activities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some outputs.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raft of IAP with strategies, outputs, indicators &amp; 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Consultations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 consultations: 2 regional {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Otjiwarongo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&amp; Oshakati},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National in Windhoek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 of consultations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 main elements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NHP; IAP -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ctivities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outputs, key indicators, actors/responsible institutions i.e.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&amp; who?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b="0" i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Meetings with both NPC and MOF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9BB55-4DA7-4386-9714-D3FCAEB4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76D5B-DB45-43F5-925C-CB581675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41" y="5541174"/>
            <a:ext cx="2031234" cy="203123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5E50-AC3B-4AB4-A963-ACC0531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4021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281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40" y="1649758"/>
            <a:ext cx="897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Goal of Revised NHP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9650" y="2288052"/>
            <a:ext cx="7620000" cy="284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overarching policy goal is to enable broad access to housing opportunities to progressively improve living and socio-economic conditions for urban and rural residents through a committed partnership between stakeholders in government, civil society, the private sector, residents and international development partners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39BB55-4DA7-4386-9714-D3FCAEB4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676D5B-DB45-43F5-925C-CB581675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9241" y="5541174"/>
            <a:ext cx="2031234" cy="203123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F5E50-AC3B-4AB4-A963-ACC0531B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0267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355" y="812626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94" y="1181394"/>
            <a:ext cx="9118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solidFill>
                  <a:schemeClr val="tx2">
                    <a:lumMod val="50000"/>
                  </a:schemeClr>
                </a:solidFill>
                <a:latin typeface="CenturyGothic-Bold"/>
              </a:rPr>
              <a:t>3. The Contents of the draft NHP and IAP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3631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0" y="1974127"/>
            <a:ext cx="8820659" cy="56323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NHP Scope</a:t>
            </a: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Executive Summary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Principles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Policy Direction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Action Plan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Appendices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endParaRPr lang="en-US" sz="2400" b="1" dirty="0">
              <a:solidFill>
                <a:srgbClr val="141A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ADA0-4667-41FB-9ECD-6A67E2B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DB4ECA-4835-49BD-8932-4447115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E0369-B5C7-4DC1-A7A3-3BA2D12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19" y="6260906"/>
            <a:ext cx="1434134" cy="13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355" y="812626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5849" y="1146920"/>
            <a:ext cx="9118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chemeClr val="tx2">
                    <a:lumMod val="50000"/>
                  </a:schemeClr>
                </a:solidFill>
                <a:latin typeface="CenturyGothic-Bold"/>
              </a:rPr>
              <a:t>3. The Contents of the draft NHP and IAP</a:t>
            </a:r>
          </a:p>
          <a:p>
            <a:pPr algn="ctr"/>
            <a:r>
              <a:rPr lang="en-ZA" sz="3200" b="1" dirty="0">
                <a:latin typeface="CenturyGothic-Bold"/>
              </a:rPr>
              <a:t>Matrix IAP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60" y="33631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ADA0-4667-41FB-9ECD-6A67E2B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DB4ECA-4835-49BD-8932-4447115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E0369-B5C7-4DC1-A7A3-3BA2D12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19" y="6260906"/>
            <a:ext cx="1434134" cy="1316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F0334-47C0-EDC0-F13D-FF637E40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409" y="2580439"/>
            <a:ext cx="10150475" cy="34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355" y="812626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694" y="1181394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800" b="1" dirty="0">
                <a:latin typeface="CenturyGothic-Bold"/>
              </a:rPr>
              <a:t>The </a:t>
            </a:r>
            <a:r>
              <a:rPr lang="en-US" sz="2800" b="1" dirty="0">
                <a:latin typeface="CenturyGothic-Bold"/>
              </a:rPr>
              <a:t>Policy Objectives , Selected Strategies and Activities</a:t>
            </a:r>
          </a:p>
          <a:p>
            <a:pPr algn="ctr"/>
            <a:endParaRPr lang="en-ZA" sz="2800" b="1" dirty="0">
              <a:latin typeface="CenturyGothic-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3631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355" y="1804472"/>
            <a:ext cx="8820659" cy="6740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1: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strengthen Namibia’s framework on human rights to adequate housing by 2025 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Amend Constitution Articles 95, 16 and 144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‘include right to adequate housing’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Review the Squatters Proclamation 1985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Increase national budget allocation for land and housing delivery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2: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unlock housing opportunities at scale for urban and rural residents/neighborhoods at all socio-economic levels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Consolidate NHIS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Develop and implement Local Housing Action Plans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ADA0-4667-41FB-9ECD-6A67E2B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DB4ECA-4835-49BD-8932-4447115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E0369-B5C7-4DC1-A7A3-3BA2D12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219" y="6260906"/>
            <a:ext cx="1434134" cy="13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828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0606" y="1543875"/>
            <a:ext cx="9649002" cy="48936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3: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re-align state-supported housing initiatives proportionally to demographic distribution by 2025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Revitalize and increase funding DBTP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Increase funding to community revolving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4: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Capacitate OMAs and non-state implementers to accelerate and enhance implementation of government funded  housing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Strengthen the coordination and management capacity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Build technical capacities of OMAs and non state implementers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ADA0-4667-41FB-9ECD-6A67E2B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DB4ECA-4835-49BD-8932-4447115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E0369-B5C7-4DC1-A7A3-3BA2D12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043" y="6278120"/>
            <a:ext cx="1409431" cy="12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3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828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894" y="1029145"/>
            <a:ext cx="9649002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5: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focus public expenditure proportionally on priority target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Define Subsidy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Build capacity across board to apply subsidies</a:t>
            </a:r>
          </a:p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6: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increase private sector and international investment in the provision of adequate housing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Define incentives to attract private sector contribution to land and 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Define and place obligations on private sector for land and housing development.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ADA0-4667-41FB-9ECD-6A67E2B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DB4ECA-4835-49BD-8932-4447115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E0369-B5C7-4DC1-A7A3-3BA2D12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043" y="6278120"/>
            <a:ext cx="1409431" cy="12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9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33" y="1029145"/>
            <a:ext cx="9118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ZA" sz="2800" b="1" dirty="0">
              <a:latin typeface="CenturyGothic-Bold"/>
            </a:endParaRPr>
          </a:p>
          <a:p>
            <a:endParaRPr lang="en-Z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633" y="1333945"/>
            <a:ext cx="911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800" b="1" dirty="0">
                <a:latin typeface="CenturyGothic-Bold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82814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		            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NAMIBIA UNIVERSITY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OF SCIENCE AND TECHNOLOGY  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3" y="382814"/>
            <a:ext cx="1417635" cy="822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577" y="1557281"/>
            <a:ext cx="9799319" cy="52629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7: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improve environmental, social, and spatial sustainability of neighborhoods and housing units in line with Sustainable Development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Promote mixed land use and public open spaces in low income neighborhoods for economic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Promote inclusive housing through densification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Policy Objective 8: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encourage applied research, innovation and collective learning to improve affordability , increase funding &amp; enhance delivery of housing for priority target groups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Upscale research and innovation in land and housing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Promote uptake of research results and innovation in land and housing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94ADA0-4667-41FB-9ECD-6A67E2B7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DB4ECA-4835-49BD-8932-44471151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6150-8108-4B44-B0B0-BFDC52A0102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E0369-B5C7-4DC1-A7A3-3BA2D126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043" y="6278120"/>
            <a:ext cx="1409431" cy="12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17236</TotalTime>
  <Words>900</Words>
  <Application>Microsoft Office PowerPoint</Application>
  <PresentationFormat>Custom</PresentationFormat>
  <Paragraphs>162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CenturyGothic-Bold</vt:lpstr>
      <vt:lpstr>RopaSoftPro-Regular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CDP</dc:creator>
  <cp:lastModifiedBy>Thomas Chiramba</cp:lastModifiedBy>
  <cp:revision>155</cp:revision>
  <dcterms:created xsi:type="dcterms:W3CDTF">2015-11-09T03:14:54Z</dcterms:created>
  <dcterms:modified xsi:type="dcterms:W3CDTF">2023-02-22T08:54:25Z</dcterms:modified>
</cp:coreProperties>
</file>