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9" r:id="rId2"/>
    <p:sldId id="303" r:id="rId3"/>
    <p:sldId id="418" r:id="rId4"/>
    <p:sldId id="321" r:id="rId5"/>
    <p:sldId id="419" r:id="rId6"/>
    <p:sldId id="274" r:id="rId7"/>
    <p:sldId id="415" r:id="rId8"/>
    <p:sldId id="420" r:id="rId9"/>
    <p:sldId id="421" r:id="rId10"/>
    <p:sldId id="423" r:id="rId11"/>
    <p:sldId id="325" r:id="rId12"/>
    <p:sldId id="425" r:id="rId13"/>
    <p:sldId id="424" r:id="rId14"/>
    <p:sldId id="367" r:id="rId15"/>
    <p:sldId id="426" r:id="rId16"/>
    <p:sldId id="427" r:id="rId17"/>
    <p:sldId id="304" r:id="rId18"/>
    <p:sldId id="257" r:id="rId19"/>
    <p:sldId id="428" r:id="rId20"/>
    <p:sldId id="272" r:id="rId21"/>
    <p:sldId id="430" r:id="rId22"/>
    <p:sldId id="305" r:id="rId23"/>
    <p:sldId id="432" r:id="rId24"/>
    <p:sldId id="276" r:id="rId25"/>
    <p:sldId id="297" r:id="rId26"/>
    <p:sldId id="422" r:id="rId27"/>
    <p:sldId id="298" r:id="rId28"/>
    <p:sldId id="269" r:id="rId29"/>
  </p:sldIdLst>
  <p:sldSz cx="12192000" cy="6858000"/>
  <p:notesSz cx="6858000" cy="9144000"/>
  <p:defaultTextStyle>
    <a:defPPr>
      <a:defRPr lang="en-N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2"/>
    <p:restoredTop sz="95255"/>
  </p:normalViewPr>
  <p:slideViewPr>
    <p:cSldViewPr snapToGrid="0" snapToObjects="1">
      <p:cViewPr varScale="1">
        <p:scale>
          <a:sx n="121" d="100"/>
          <a:sy n="121" d="100"/>
        </p:scale>
        <p:origin x="3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15A5-AB32-8B4D-B891-99439124D3F3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74026-EBA1-BC4E-97A5-17422BCEBE4F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75323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BB3D8-FE93-F845-B7D8-CE9E332DD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01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BB3D8-FE93-F845-B7D8-CE9E332DDA9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9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A" dirty="0"/>
              <a:t>Informal settlements / rural areas won’t disappear / the biggest challenges are yet to 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72531-A214-FB46-8967-EB7DEF39B4EA}" type="slidenum">
              <a:rPr lang="en-NA" smtClean="0"/>
              <a:t>6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698925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BB3D8-FE93-F845-B7D8-CE9E332DDA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02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BB3D8-FE93-F845-B7D8-CE9E332DDA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9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BB3D8-FE93-F845-B7D8-CE9E332DDA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78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A" dirty="0"/>
              <a:t>Budgets, migration, geology/climate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72531-A214-FB46-8967-EB7DEF39B4EA}" type="slidenum">
              <a:rPr lang="en-NA" smtClean="0"/>
              <a:t>10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54108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BB3D8-FE93-F845-B7D8-CE9E332DDA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1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A" dirty="0"/>
              <a:t>Co-produced: produced together, as a team; not client/service provider authority/subject // Prizes &amp; best practices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72531-A214-FB46-8967-EB7DEF39B4EA}" type="slidenum">
              <a:rPr lang="en-NA" smtClean="0"/>
              <a:t>20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17589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C60A0-AE56-E64E-A2DD-E1CF2C202F4F}" type="slidenum">
              <a:rPr lang="en-NA" smtClean="0"/>
              <a:t>24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326035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4904-A776-CEE6-3338-61623871B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6D8D6-0A4A-9C87-2F2C-28E89BED3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1A41F-7B89-80FB-DE01-5CAFA3C49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050D8-AA92-FDE3-73A7-F76ED59BA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C651E-BEEC-0619-1270-B16BE88B6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06190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4FB3C-5955-86B6-C5D7-C3A089CCA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373FA1-9EB0-F607-ABB0-8FBC6B10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087E-68B3-1873-7A4B-DFC94541E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2505-C664-A7C5-1B4E-072E5E7B5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7EF23-20B4-D10F-6607-5B7A1450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93647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CFE40-9DBC-FEFF-5731-20ECC11F7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3F74EC-C9CF-EA2A-15F7-5AD158EF4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397B-60BE-8A94-A410-BFCB06324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D3F94-958D-B1E4-4338-BF0E20CE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194EB-40EB-C67C-5BD2-8D883BE7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53299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5128-E056-DF22-815D-BDBFC23BE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625B4-C822-AA1D-B13A-F49AB6A0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D5C53-B0BD-9225-5864-1B71B59B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960011-74A4-10A0-F4E4-5F2648B87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2E7F6-A83C-56E2-F585-CBC847BD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168389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61E2-FEB9-65D7-8E56-F5D16690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A9351-C40F-30A0-18FB-8BF788787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98632-9CC6-6B4C-C3C3-6B286FB0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E4EC9-3585-D8B0-550E-A1D32540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CF31D-4B40-6ABF-12A3-827471446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12646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D7690-BAFB-99C1-E945-2B0CF95BD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C0672-1E70-421A-D584-D00DF1D53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169B3-6C0F-B790-D10C-EE94B5246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99134-195B-FA4D-1538-1FB2D410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780A7-9F7F-3F54-EBE9-B46349F2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90B9D-F596-CFD6-5869-D5A29269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92150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01AE-FA66-F956-5E19-407207419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3BC631-40E8-C4C1-E20B-06C569D09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82A7A-242D-1A15-2169-F9E69C2F2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AC36A9-AE34-6BD6-A7A7-42746532F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E56C8D-678F-2F7E-7F1C-1E7DF9742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4A49E4-E08D-3AA6-7444-CA87B029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94FD6-9610-1EDB-2DC1-7A44C91C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09905-0B9A-F695-B9F0-41A2EAB1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91155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9928-AF86-6FD4-F9A2-C25E6399D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D31CA-BB34-829B-28A7-4E960165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56F2E-620A-F81F-D172-57D0F70F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0973B-B17E-7369-48BF-1CD3F42C7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7517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64BE39-88AB-2C08-BAB5-CE7209BF8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95820-266F-8EEB-1ADD-7A471572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8E815A-622B-A876-B034-C65541029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97368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ACAD-A652-D38E-AC78-0CF50CE84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C8026-A8A9-AB07-2CDB-8C50BFB84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6DA685-0AAB-F3CE-859E-9AFEBF74D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14BC4-9668-9AE6-89CB-E73A8B5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F56A5-EEC3-59E4-DBF0-D4B43125A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B41D-D001-1B02-0442-EA530794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9663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4D23-2B5E-1CE8-A060-3AFFDF728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6C3D9D-3565-6BB4-F08C-511C3C919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37252-7D26-061F-92F7-15A6DAF6F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4D34B-8FFB-FC88-701C-E7DCD7FA9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6367B-13A7-5308-3A28-0332C72A8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E7DB5-2095-F562-F567-9B4DEABF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949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FA603-BDB7-9728-8445-2B15F077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0404C-3F26-6CBB-C456-1C39F775A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26BB2-489E-B363-59CB-DC28BB55C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ADFED-F54B-384A-8856-5F360B9DBF2C}" type="datetimeFigureOut">
              <a:rPr lang="en-NA" smtClean="0"/>
              <a:t>21/02/2023</a:t>
            </a:fld>
            <a:endParaRPr lang="en-N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82882-4EFD-62FE-A7E7-59BDC39C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A782A-49C0-F3D7-144C-1CEC8DD79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439C6-F567-154A-8758-CA2354028ECE}" type="slidenum">
              <a:rPr lang="en-NA" smtClean="0"/>
              <a:t>‹#›</a:t>
            </a:fld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339093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r.nust.na/xmlui/handle/10628/608" TargetMode="External"/><Relationship Id="rId2" Type="http://schemas.openxmlformats.org/officeDocument/2006/relationships/hyperlink" Target="https://sustainabledevelopment.un.org/content/documents/279462021_VNR_Report_Namibi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r.nust.na/xmlui/handle/10628/608" TargetMode="External"/><Relationship Id="rId2" Type="http://schemas.openxmlformats.org/officeDocument/2006/relationships/hyperlink" Target="https://sustainabledevelopment.un.org/content/documents/279462021_VNR_Report_Namibia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tionalalliance.nust.na/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using@nust.n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mailto:gdelgado@nust.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a.un.org/unpd/wup/" TargetMode="External"/><Relationship Id="rId4" Type="http://schemas.openxmlformats.org/officeDocument/2006/relationships/hyperlink" Target="http://dna.nust.na/landconference/submissions_2018/policy-paper-urban-land-reform-2018-final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habitat3.org/the-new-urban-agend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F1748BA1-D81F-5645-BC29-A8C53B4C01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31BEA-9F52-7E4B-981C-7331068E7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62" y="1161288"/>
            <a:ext cx="3601813" cy="1125728"/>
          </a:xfrm>
        </p:spPr>
        <p:txBody>
          <a:bodyPr anchor="b">
            <a:normAutofit fontScale="90000"/>
          </a:bodyPr>
          <a:lstStyle/>
          <a:p>
            <a:r>
              <a:rPr lang="en-NA" sz="2800" dirty="0"/>
              <a:t>Challenges/opportunities:</a:t>
            </a:r>
            <a:br>
              <a:rPr lang="en-NA" sz="2800" dirty="0"/>
            </a:br>
            <a:r>
              <a:rPr lang="en-NA" sz="2800" b="1" dirty="0"/>
              <a:t>land and housing in Namibia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7CEF4-438A-B748-AB33-F86870031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2718054"/>
            <a:ext cx="4053761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NA" sz="1600" dirty="0"/>
              <a:t>Dr Guillermo Delgado</a:t>
            </a:r>
            <a:br>
              <a:rPr lang="en-NA" sz="1600" dirty="0"/>
            </a:br>
            <a:r>
              <a:rPr lang="en-NA" sz="1600" dirty="0"/>
              <a:t>Acting director</a:t>
            </a:r>
            <a:br>
              <a:rPr lang="en-NA" sz="1600" dirty="0"/>
            </a:br>
            <a:r>
              <a:rPr lang="en-NA" sz="1600" dirty="0"/>
              <a:t>Institute for Land, Livelihoods and Housing</a:t>
            </a:r>
          </a:p>
          <a:p>
            <a:pPr marL="0" indent="0">
              <a:buNone/>
            </a:pPr>
            <a:endParaRPr lang="en-NA" sz="1600" dirty="0"/>
          </a:p>
          <a:p>
            <a:pPr marL="0" indent="0">
              <a:buNone/>
            </a:pPr>
            <a:r>
              <a:rPr lang="en-NA" sz="1600" i="1" dirty="0"/>
              <a:t>22 February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3F066-A512-974A-AF00-08E71BD5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99C921-111E-4944-B8D8-61904437B84A}" type="slidenum">
              <a:rPr lang="en-NA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NA">
              <a:solidFill>
                <a:schemeClr val="bg1"/>
              </a:solidFill>
            </a:endParaRPr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3B36939-9654-B829-3433-9D5CB952DB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64456"/>
            <a:ext cx="3315888" cy="12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4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99E73-8775-144D-1314-F48D3C4C6A61}"/>
              </a:ext>
            </a:extLst>
          </p:cNvPr>
          <p:cNvSpPr/>
          <p:nvPr/>
        </p:nvSpPr>
        <p:spPr>
          <a:xfrm>
            <a:off x="0" y="5214883"/>
            <a:ext cx="12192000" cy="972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83A945-1C9B-CE49-B3EC-06EA6F670FA4}"/>
              </a:ext>
            </a:extLst>
          </p:cNvPr>
          <p:cNvSpPr/>
          <p:nvPr/>
        </p:nvSpPr>
        <p:spPr>
          <a:xfrm>
            <a:off x="1427018" y="346266"/>
            <a:ext cx="9263150" cy="478036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F7B4FD-E311-EE46-999F-397D95BB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Urban areas are different; however, differentiated approaches remain lacking</a:t>
            </a:r>
            <a:endParaRPr lang="en-US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74E1-12E0-E240-8E65-EFD48DA4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1399C921-111E-4944-B8D8-61904437B84A}" type="slidenum">
              <a:rPr lang="en-US" smtClean="0">
                <a:solidFill>
                  <a:sysClr val="windowText" lastClr="000000"/>
                </a:solidFill>
              </a:rPr>
              <a:pPr defTabSz="457200">
                <a:spcAft>
                  <a:spcPts val="600"/>
                </a:spcAft>
                <a:defRPr/>
              </a:pPr>
              <a:t>10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477403-C041-6740-B7C9-1D8CC191138A}"/>
              </a:ext>
            </a:extLst>
          </p:cNvPr>
          <p:cNvSpPr txBox="1"/>
          <p:nvPr/>
        </p:nvSpPr>
        <p:spPr>
          <a:xfrm>
            <a:off x="182880" y="6423496"/>
            <a:ext cx="10507288" cy="230832"/>
          </a:xfrm>
          <a:prstGeom prst="rect">
            <a:avLst/>
          </a:prstGeom>
          <a:solidFill>
            <a:srgbClr val="FFFFFF">
              <a:alpha val="63529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900" dirty="0"/>
              <a:t>Source: Delgado, G., &amp; Mendelsohn, M. (forthcoming). Urban areas in Namibia, implications of their growth rate and size (Document Note No. 5/2029). Integrated Land Management Institute.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0A2DEB07-0D9B-054C-8083-0E30687FBB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696" y="434522"/>
            <a:ext cx="7506607" cy="46272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C8A9C5-0EC3-554D-A4C5-6B0DF1AC7590}"/>
              </a:ext>
            </a:extLst>
          </p:cNvPr>
          <p:cNvSpPr txBox="1"/>
          <p:nvPr/>
        </p:nvSpPr>
        <p:spPr>
          <a:xfrm>
            <a:off x="1839262" y="2131677"/>
            <a:ext cx="100811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NA" sz="1200" b="1" dirty="0">
                <a:latin typeface="Helvetica" pitchFamily="2" charset="0"/>
              </a:rPr>
              <a:t>Change in population</a:t>
            </a:r>
            <a:endParaRPr lang="en-NA" sz="1200" dirty="0">
              <a:latin typeface="Helvetica" pitchFamily="2" charset="0"/>
            </a:endParaRPr>
          </a:p>
          <a:p>
            <a:pPr algn="ctr"/>
            <a:r>
              <a:rPr lang="en-NA" sz="1200" dirty="0">
                <a:latin typeface="Helvetica" pitchFamily="2" charset="0"/>
              </a:rPr>
              <a:t>1991-2011</a:t>
            </a:r>
          </a:p>
          <a:p>
            <a:pPr algn="ctr"/>
            <a:r>
              <a:rPr lang="en-NA" sz="1200" dirty="0">
                <a:latin typeface="Helvetica" pitchFamily="2" charset="0"/>
              </a:rPr>
              <a:t>(%)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9C5701-FD12-0A40-A7AD-37638750333F}"/>
              </a:ext>
            </a:extLst>
          </p:cNvPr>
          <p:cNvSpPr txBox="1"/>
          <p:nvPr/>
        </p:nvSpPr>
        <p:spPr>
          <a:xfrm>
            <a:off x="9421883" y="3756801"/>
            <a:ext cx="1072449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NA" sz="1200" b="1" dirty="0">
                <a:latin typeface="Helvetica" pitchFamily="2" charset="0"/>
              </a:rPr>
              <a:t>Population</a:t>
            </a:r>
            <a:endParaRPr lang="en-NA" sz="1200" dirty="0">
              <a:latin typeface="Helvetica" pitchFamily="2" charset="0"/>
            </a:endParaRPr>
          </a:p>
          <a:p>
            <a:r>
              <a:rPr lang="en-NA" sz="1200" dirty="0">
                <a:latin typeface="Helvetica" pitchFamily="2" charset="0"/>
              </a:rPr>
              <a:t>2011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E0003A-DC44-3A4B-9C71-DE02A1882F8A}"/>
              </a:ext>
            </a:extLst>
          </p:cNvPr>
          <p:cNvSpPr txBox="1"/>
          <p:nvPr/>
        </p:nvSpPr>
        <p:spPr>
          <a:xfrm>
            <a:off x="8806638" y="429139"/>
            <a:ext cx="136518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A" sz="1200" b="1" dirty="0">
                <a:latin typeface="Helvetica" pitchFamily="2" charset="0"/>
              </a:rPr>
              <a:t>Large </a:t>
            </a:r>
            <a:r>
              <a:rPr lang="en-NA" sz="1200" dirty="0">
                <a:latin typeface="Helvetica" pitchFamily="2" charset="0"/>
              </a:rPr>
              <a:t>population +</a:t>
            </a:r>
            <a:r>
              <a:rPr lang="en-NA" sz="1200" b="1" dirty="0">
                <a:latin typeface="Helvetica" pitchFamily="2" charset="0"/>
              </a:rPr>
              <a:t> </a:t>
            </a:r>
            <a:r>
              <a:rPr lang="en-NA" sz="1200" dirty="0">
                <a:latin typeface="Helvetica" pitchFamily="2" charset="0"/>
              </a:rPr>
              <a:t>growing </a:t>
            </a:r>
            <a:r>
              <a:rPr lang="en-NA" sz="1200" b="1" dirty="0">
                <a:latin typeface="Helvetica" pitchFamily="2" charset="0"/>
              </a:rPr>
              <a:t>fast</a:t>
            </a:r>
            <a:endParaRPr lang="en-NA" sz="1200" dirty="0"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449696-E22F-A443-B63E-FF941AE6069D}"/>
              </a:ext>
            </a:extLst>
          </p:cNvPr>
          <p:cNvSpPr txBox="1"/>
          <p:nvPr/>
        </p:nvSpPr>
        <p:spPr>
          <a:xfrm>
            <a:off x="8806638" y="4561301"/>
            <a:ext cx="136518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A" sz="1200" b="1" dirty="0">
                <a:latin typeface="Helvetica" pitchFamily="2" charset="0"/>
              </a:rPr>
              <a:t>Large </a:t>
            </a:r>
            <a:r>
              <a:rPr lang="en-NA" sz="1200" dirty="0">
                <a:latin typeface="Helvetica" pitchFamily="2" charset="0"/>
              </a:rPr>
              <a:t>population +</a:t>
            </a:r>
            <a:r>
              <a:rPr lang="en-NA" sz="1200" b="1" dirty="0">
                <a:latin typeface="Helvetica" pitchFamily="2" charset="0"/>
              </a:rPr>
              <a:t> </a:t>
            </a:r>
            <a:r>
              <a:rPr lang="en-NA" sz="1200" dirty="0">
                <a:latin typeface="Helvetica" pitchFamily="2" charset="0"/>
              </a:rPr>
              <a:t>growing </a:t>
            </a:r>
            <a:r>
              <a:rPr lang="en-NA" sz="1200" b="1" dirty="0">
                <a:latin typeface="Helvetica" pitchFamily="2" charset="0"/>
              </a:rPr>
              <a:t>slow</a:t>
            </a:r>
            <a:endParaRPr lang="en-NA" sz="1200" dirty="0">
              <a:latin typeface="Helvetica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A6BCC-80BF-B740-9EA0-E770F9402E62}"/>
              </a:ext>
            </a:extLst>
          </p:cNvPr>
          <p:cNvSpPr txBox="1"/>
          <p:nvPr/>
        </p:nvSpPr>
        <p:spPr>
          <a:xfrm>
            <a:off x="2049965" y="429139"/>
            <a:ext cx="136518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A" sz="1200" b="1" dirty="0">
                <a:latin typeface="Helvetica" pitchFamily="2" charset="0"/>
              </a:rPr>
              <a:t>Small </a:t>
            </a:r>
            <a:r>
              <a:rPr lang="en-NA" sz="1200" dirty="0">
                <a:latin typeface="Helvetica" pitchFamily="2" charset="0"/>
              </a:rPr>
              <a:t>population +</a:t>
            </a:r>
            <a:r>
              <a:rPr lang="en-NA" sz="1200" b="1" dirty="0">
                <a:latin typeface="Helvetica" pitchFamily="2" charset="0"/>
              </a:rPr>
              <a:t> </a:t>
            </a:r>
            <a:r>
              <a:rPr lang="en-NA" sz="1200" dirty="0">
                <a:latin typeface="Helvetica" pitchFamily="2" charset="0"/>
              </a:rPr>
              <a:t>growing </a:t>
            </a:r>
            <a:r>
              <a:rPr lang="en-NA" sz="1200" b="1" dirty="0">
                <a:latin typeface="Helvetica" pitchFamily="2" charset="0"/>
              </a:rPr>
              <a:t>fast</a:t>
            </a:r>
            <a:endParaRPr lang="en-NA" sz="1200" dirty="0">
              <a:latin typeface="Helvetica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73BDF0-877B-1147-ACF3-FDD5037C0251}"/>
              </a:ext>
            </a:extLst>
          </p:cNvPr>
          <p:cNvSpPr txBox="1"/>
          <p:nvPr/>
        </p:nvSpPr>
        <p:spPr>
          <a:xfrm>
            <a:off x="2049965" y="4561301"/>
            <a:ext cx="1365180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NA" sz="1200" b="1" dirty="0">
                <a:latin typeface="Helvetica" pitchFamily="2" charset="0"/>
              </a:rPr>
              <a:t>Small </a:t>
            </a:r>
            <a:r>
              <a:rPr lang="en-NA" sz="1200" dirty="0">
                <a:latin typeface="Helvetica" pitchFamily="2" charset="0"/>
              </a:rPr>
              <a:t>population +</a:t>
            </a:r>
            <a:r>
              <a:rPr lang="en-NA" sz="1200" b="1" dirty="0">
                <a:latin typeface="Helvetica" pitchFamily="2" charset="0"/>
              </a:rPr>
              <a:t> </a:t>
            </a:r>
            <a:r>
              <a:rPr lang="en-NA" sz="1200" dirty="0">
                <a:latin typeface="Helvetica" pitchFamily="2" charset="0"/>
              </a:rPr>
              <a:t>growing </a:t>
            </a:r>
            <a:r>
              <a:rPr lang="en-NA" sz="1200" b="1" dirty="0">
                <a:latin typeface="Helvetica" pitchFamily="2" charset="0"/>
              </a:rPr>
              <a:t>slow</a:t>
            </a:r>
            <a:endParaRPr lang="en-NA" sz="1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98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Scale of the challenge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9" y="1648675"/>
            <a:ext cx="3196460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LAND / HOUSING DELIVERED</a:t>
            </a:r>
          </a:p>
          <a:p>
            <a:pPr marL="0" indent="0">
              <a:buNone/>
            </a:pPr>
            <a:r>
              <a:rPr lang="en-US" sz="900" b="1" dirty="0"/>
              <a:t>Source: </a:t>
            </a:r>
            <a:r>
              <a:rPr lang="en-GB" sz="900" dirty="0"/>
              <a:t>Republic of Namibia. (2021). </a:t>
            </a:r>
            <a:r>
              <a:rPr lang="en-GB" sz="900" i="1" dirty="0"/>
              <a:t>Namibia’s Second Voluntary National Review Report on the Implementation of the Sustainable Development Goals Towards Agenda 2030</a:t>
            </a:r>
            <a:r>
              <a:rPr lang="en-GB" sz="900" dirty="0"/>
              <a:t>. National Planning Commission. </a:t>
            </a:r>
            <a:r>
              <a:rPr lang="en-GB" sz="900" dirty="0">
                <a:hlinkClick r:id="rId2"/>
              </a:rPr>
              <a:t>https://sustainabledevelopment.un.org/content/documents/279462021_VNR_Report_Namibia.pdf</a:t>
            </a:r>
            <a:endParaRPr lang="en-GB" sz="9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AAD999-39CD-1A17-03EC-DF716A6DE997}"/>
              </a:ext>
            </a:extLst>
          </p:cNvPr>
          <p:cNvSpPr txBox="1">
            <a:spLocks/>
          </p:cNvSpPr>
          <p:nvPr/>
        </p:nvSpPr>
        <p:spPr>
          <a:xfrm>
            <a:off x="383268" y="3507281"/>
            <a:ext cx="2429205" cy="1211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SCALE OF THE NEED</a:t>
            </a:r>
          </a:p>
          <a:p>
            <a:pPr marL="0" indent="0">
              <a:buNone/>
            </a:pPr>
            <a:r>
              <a:rPr lang="en-US" sz="900" dirty="0"/>
              <a:t>Source: </a:t>
            </a:r>
            <a:r>
              <a:rPr lang="en-GB" sz="900" dirty="0" err="1"/>
              <a:t>Asino</a:t>
            </a:r>
            <a:r>
              <a:rPr lang="en-GB" sz="900" dirty="0"/>
              <a:t>, K., &amp; Christensen, </a:t>
            </a:r>
            <a:r>
              <a:rPr lang="en-GB" sz="900" dirty="0" err="1"/>
              <a:t>Å</a:t>
            </a:r>
            <a:r>
              <a:rPr lang="en-GB" sz="900" dirty="0"/>
              <a:t>. (2018). </a:t>
            </a:r>
            <a:r>
              <a:rPr lang="en-GB" sz="900" i="1" dirty="0"/>
              <a:t>Assessment of Housing Needs in Namibia</a:t>
            </a:r>
            <a:r>
              <a:rPr lang="en-GB" sz="900" dirty="0"/>
              <a:t> (ILMI Working Paper No. 8). Integrated Land Management Institute. </a:t>
            </a:r>
            <a:r>
              <a:rPr lang="en-GB" sz="900" dirty="0">
                <a:hlinkClick r:id="rId3"/>
              </a:rPr>
              <a:t>http://ir.nust.na:80/xmlui/handle/10628/608</a:t>
            </a:r>
            <a:endParaRPr lang="en-GB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pic>
        <p:nvPicPr>
          <p:cNvPr id="5" name="Picture 4" descr="Phillip's iMac:Users:phillipluehl:Dropbox:ILMI:PROJECTS:New-Mass-Housing:12-Final Documents:Visuals:Annual Housing need.jpg">
            <a:extLst>
              <a:ext uri="{FF2B5EF4-FFF2-40B4-BE49-F238E27FC236}">
                <a16:creationId xmlns:a16="http://schemas.microsoft.com/office/drawing/2014/main" id="{F4D42112-F629-02A1-F375-CAFF98406C7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5029" y="3899337"/>
            <a:ext cx="7774071" cy="273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060D8BF-A4D6-1489-3C84-027B2018FB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700" y="1567585"/>
            <a:ext cx="7772400" cy="18614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B26BBB-BAF2-3C98-8744-06ECE095A8C1}"/>
              </a:ext>
            </a:extLst>
          </p:cNvPr>
          <p:cNvCxnSpPr/>
          <p:nvPr/>
        </p:nvCxnSpPr>
        <p:spPr>
          <a:xfrm>
            <a:off x="383268" y="3481550"/>
            <a:ext cx="11465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5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Scale of the challenge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9" y="1648675"/>
            <a:ext cx="3196460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LAND / HOUSING DELIVERED</a:t>
            </a:r>
          </a:p>
          <a:p>
            <a:pPr marL="0" indent="0">
              <a:buNone/>
            </a:pPr>
            <a:r>
              <a:rPr lang="en-US" sz="900" b="1" dirty="0"/>
              <a:t>Source: </a:t>
            </a:r>
            <a:r>
              <a:rPr lang="en-GB" sz="900" dirty="0"/>
              <a:t>Republic of Namibia. (2021). </a:t>
            </a:r>
            <a:r>
              <a:rPr lang="en-GB" sz="900" i="1" dirty="0"/>
              <a:t>Namibia’s Second Voluntary National Review Report on the Implementation of the Sustainable Development Goals Towards Agenda 2030</a:t>
            </a:r>
            <a:r>
              <a:rPr lang="en-GB" sz="900" dirty="0"/>
              <a:t>. National Planning Commission. </a:t>
            </a:r>
            <a:r>
              <a:rPr lang="en-GB" sz="900" dirty="0">
                <a:hlinkClick r:id="rId2"/>
              </a:rPr>
              <a:t>https://sustainabledevelopment.un.org/content/documents/279462021_VNR_Report_Namibia.pdf</a:t>
            </a:r>
            <a:endParaRPr lang="en-GB" sz="9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AAD999-39CD-1A17-03EC-DF716A6DE997}"/>
              </a:ext>
            </a:extLst>
          </p:cNvPr>
          <p:cNvSpPr txBox="1">
            <a:spLocks/>
          </p:cNvSpPr>
          <p:nvPr/>
        </p:nvSpPr>
        <p:spPr>
          <a:xfrm>
            <a:off x="383268" y="3507281"/>
            <a:ext cx="2429205" cy="1211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SCALE OF THE NEED</a:t>
            </a:r>
          </a:p>
          <a:p>
            <a:pPr marL="0" indent="0">
              <a:buNone/>
            </a:pPr>
            <a:r>
              <a:rPr lang="en-US" sz="900" dirty="0"/>
              <a:t>Source: </a:t>
            </a:r>
            <a:r>
              <a:rPr lang="en-GB" sz="900" dirty="0" err="1"/>
              <a:t>Asino</a:t>
            </a:r>
            <a:r>
              <a:rPr lang="en-GB" sz="900" dirty="0"/>
              <a:t>, K., &amp; Christensen, </a:t>
            </a:r>
            <a:r>
              <a:rPr lang="en-GB" sz="900" dirty="0" err="1"/>
              <a:t>Å</a:t>
            </a:r>
            <a:r>
              <a:rPr lang="en-GB" sz="900" dirty="0"/>
              <a:t>. (2018). </a:t>
            </a:r>
            <a:r>
              <a:rPr lang="en-GB" sz="900" i="1" dirty="0"/>
              <a:t>Assessment of Housing Needs in Namibia</a:t>
            </a:r>
            <a:r>
              <a:rPr lang="en-GB" sz="900" dirty="0"/>
              <a:t> (ILMI Working Paper No. 8). Integrated Land Management Institute. </a:t>
            </a:r>
            <a:r>
              <a:rPr lang="en-GB" sz="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http://ir.nust.na:80/xmlui/handle/10628/608</a:t>
            </a:r>
            <a:endParaRPr lang="en-GB" sz="9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E0671C-9D2B-35AB-D07E-8AE816F0418A}"/>
              </a:ext>
            </a:extLst>
          </p:cNvPr>
          <p:cNvSpPr txBox="1">
            <a:spLocks/>
          </p:cNvSpPr>
          <p:nvPr/>
        </p:nvSpPr>
        <p:spPr>
          <a:xfrm>
            <a:off x="4429751" y="1648675"/>
            <a:ext cx="3579131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LAND:		3,248 / year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HOUSING: 	 1,351 / year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3A9DD1-2635-0758-5129-5FC652E2876B}"/>
              </a:ext>
            </a:extLst>
          </p:cNvPr>
          <p:cNvSpPr txBox="1">
            <a:spLocks/>
          </p:cNvSpPr>
          <p:nvPr/>
        </p:nvSpPr>
        <p:spPr>
          <a:xfrm>
            <a:off x="4429751" y="3507281"/>
            <a:ext cx="2429205" cy="1211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LAND &amp; HOUSING:	 </a:t>
            </a:r>
            <a:endParaRPr lang="en-GB" sz="2000" b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AC7CD8-AA67-D882-4AEF-CFB3AECDAC67}"/>
              </a:ext>
            </a:extLst>
          </p:cNvPr>
          <p:cNvSpPr txBox="1">
            <a:spLocks/>
          </p:cNvSpPr>
          <p:nvPr/>
        </p:nvSpPr>
        <p:spPr>
          <a:xfrm>
            <a:off x="8371131" y="1648675"/>
            <a:ext cx="3579131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TOTAL: 4,600 / year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316622-FD1E-19F0-BED4-60B995EA8752}"/>
              </a:ext>
            </a:extLst>
          </p:cNvPr>
          <p:cNvSpPr txBox="1">
            <a:spLocks/>
          </p:cNvSpPr>
          <p:nvPr/>
        </p:nvSpPr>
        <p:spPr>
          <a:xfrm>
            <a:off x="8371131" y="3507281"/>
            <a:ext cx="2429205" cy="1211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TOTAL: 30,000 / year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E1B7A26-80BF-BABD-D1DC-D3272C650A28}"/>
              </a:ext>
            </a:extLst>
          </p:cNvPr>
          <p:cNvCxnSpPr/>
          <p:nvPr/>
        </p:nvCxnSpPr>
        <p:spPr>
          <a:xfrm>
            <a:off x="383268" y="3481550"/>
            <a:ext cx="114658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634C1B9-7332-4C50-5472-F397B793050B}"/>
              </a:ext>
            </a:extLst>
          </p:cNvPr>
          <p:cNvSpPr/>
          <p:nvPr/>
        </p:nvSpPr>
        <p:spPr>
          <a:xfrm>
            <a:off x="8174182" y="1648675"/>
            <a:ext cx="2895600" cy="3837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18817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0B11D5-BC82-76BA-F817-5106C839C3C1}"/>
              </a:ext>
            </a:extLst>
          </p:cNvPr>
          <p:cNvSpPr/>
          <p:nvPr/>
        </p:nvSpPr>
        <p:spPr>
          <a:xfrm>
            <a:off x="0" y="798786"/>
            <a:ext cx="12192000" cy="60592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6" y="5709387"/>
            <a:ext cx="10515600" cy="1325563"/>
          </a:xfrm>
        </p:spPr>
        <p:txBody>
          <a:bodyPr/>
          <a:lstStyle/>
          <a:p>
            <a:pPr lvl="0"/>
            <a:r>
              <a:rPr lang="en-GB" dirty="0">
                <a:solidFill>
                  <a:srgbClr val="FF0000"/>
                </a:solidFill>
              </a:rPr>
              <a:t>Scale of the challenge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269" y="282330"/>
            <a:ext cx="3196460" cy="1603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LAND / HOUSING DELIVERED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AAD999-39CD-1A17-03EC-DF716A6DE997}"/>
              </a:ext>
            </a:extLst>
          </p:cNvPr>
          <p:cNvSpPr txBox="1">
            <a:spLocks/>
          </p:cNvSpPr>
          <p:nvPr/>
        </p:nvSpPr>
        <p:spPr>
          <a:xfrm>
            <a:off x="383268" y="1190297"/>
            <a:ext cx="2429205" cy="1211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bg1"/>
                </a:solidFill>
              </a:rPr>
              <a:t>SCALE OF THE NEED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AC7CD8-AA67-D882-4AEF-CFB3AECDAC67}"/>
              </a:ext>
            </a:extLst>
          </p:cNvPr>
          <p:cNvSpPr txBox="1">
            <a:spLocks/>
          </p:cNvSpPr>
          <p:nvPr/>
        </p:nvSpPr>
        <p:spPr>
          <a:xfrm>
            <a:off x="8371131" y="282330"/>
            <a:ext cx="3579131" cy="1603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TOTAL: 4,600 / year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3316622-FD1E-19F0-BED4-60B995EA8752}"/>
              </a:ext>
            </a:extLst>
          </p:cNvPr>
          <p:cNvSpPr txBox="1">
            <a:spLocks/>
          </p:cNvSpPr>
          <p:nvPr/>
        </p:nvSpPr>
        <p:spPr>
          <a:xfrm>
            <a:off x="8371131" y="1190297"/>
            <a:ext cx="2429205" cy="1211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FF0000"/>
                </a:solidFill>
              </a:rPr>
              <a:t>TOTAL: 30,000 / year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04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838197" y="664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Informal settlements: a challenge or an opportunity? What are the realities?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44E23-907F-7BD6-3F79-0019B24D9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960958"/>
            <a:ext cx="12192000" cy="289704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8A3D7-A3CB-0CC3-4B0D-AB496026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6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NA" i="1" dirty="0"/>
              <a:t>C</a:t>
            </a:r>
            <a:r>
              <a:rPr lang="en-GB" i="1" dirty="0"/>
              <a:t>an</a:t>
            </a:r>
            <a:r>
              <a:rPr lang="en-NA" i="1" dirty="0"/>
              <a:t> we plan for informal settlements?</a:t>
            </a:r>
          </a:p>
          <a:p>
            <a:pPr marL="0" indent="0">
              <a:buNone/>
            </a:pPr>
            <a:r>
              <a:rPr lang="en-NA" i="1" dirty="0"/>
              <a:t>Can we upgrade with inhabitants living informal settlements? </a:t>
            </a:r>
          </a:p>
        </p:txBody>
      </p:sp>
    </p:spTree>
    <p:extLst>
      <p:ext uri="{BB962C8B-B14F-4D97-AF65-F5344CB8AC3E}">
        <p14:creationId xmlns:p14="http://schemas.microsoft.com/office/powerpoint/2010/main" val="4052958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838197" y="664670"/>
            <a:ext cx="3733803" cy="310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How many informal settlements do LAs in Namibia have?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92ACB-2D19-88A6-201E-FA99E648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81055"/>
            <a:ext cx="3415145" cy="1895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A" sz="1800" dirty="0"/>
              <a:t>NOTE: Windhoek, Rundu excluded from graph</a:t>
            </a:r>
          </a:p>
          <a:p>
            <a:pPr marL="0" indent="0">
              <a:buNone/>
            </a:pPr>
            <a:endParaRPr lang="en-NA" sz="900" b="1" dirty="0"/>
          </a:p>
          <a:p>
            <a:pPr marL="0" indent="0">
              <a:buNone/>
            </a:pPr>
            <a:endParaRPr lang="en-NA" sz="900" b="1" dirty="0"/>
          </a:p>
          <a:p>
            <a:pPr marL="0" indent="0">
              <a:buNone/>
            </a:pPr>
            <a:r>
              <a:rPr lang="en-NA" sz="900" b="1" dirty="0"/>
              <a:t>Source: </a:t>
            </a:r>
            <a:r>
              <a:rPr lang="en-NA" sz="900" dirty="0"/>
              <a:t>Draft National Strategy for Informal Settlement Upgrading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4F8504E-041B-8D06-3AD2-A6B90C2C9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693075"/>
            <a:ext cx="7245928" cy="55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9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1051560" y="4495466"/>
            <a:ext cx="3611880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/>
              <a:t>PARTNERSHIP APPROACH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CED8F-5AD2-8253-FB86-3AEF7589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 dirty="0"/>
              <a:t>Learning exchanges</a:t>
            </a:r>
          </a:p>
          <a:p>
            <a:pPr marL="0"/>
            <a:r>
              <a:rPr lang="en-US" sz="1800" dirty="0" err="1"/>
              <a:t>Localised</a:t>
            </a:r>
            <a:r>
              <a:rPr lang="en-US" sz="1800" dirty="0"/>
              <a:t> strategies</a:t>
            </a:r>
          </a:p>
          <a:p>
            <a:pPr marL="0"/>
            <a:endParaRPr lang="en-US" sz="1800" dirty="0"/>
          </a:p>
        </p:txBody>
      </p:sp>
      <p:pic>
        <p:nvPicPr>
          <p:cNvPr id="5" name="Picture 4" descr="A group of people gathered outside&#10;&#10;Description automatically generated with low confidence">
            <a:extLst>
              <a:ext uri="{FF2B5EF4-FFF2-40B4-BE49-F238E27FC236}">
                <a16:creationId xmlns:a16="http://schemas.microsoft.com/office/drawing/2014/main" id="{2F692081-6228-AA40-B110-216B962CB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602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02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7EA02-4553-D5DC-F880-79AFBF46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STRATEGY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BA6067ED-AD51-56FF-7BA1-7093481439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992" y="467591"/>
            <a:ext cx="6357928" cy="59228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8115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D427F-38F0-DD44-8B7E-4462EDF6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6C417-16F7-1648-924C-BC362517F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3EB76C-0CF9-2D4B-87AA-07FAF6E42B49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63" y="-1"/>
            <a:ext cx="12195563" cy="68580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0E72A4F-7A6E-7540-B09F-C34279B85D7C}"/>
              </a:ext>
            </a:extLst>
          </p:cNvPr>
          <p:cNvSpPr txBox="1">
            <a:spLocks/>
          </p:cNvSpPr>
          <p:nvPr/>
        </p:nvSpPr>
        <p:spPr>
          <a:xfrm>
            <a:off x="655320" y="1557539"/>
            <a:ext cx="4758891" cy="428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/>
              <a:t>About the Alliance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1F3F0-EB83-9A46-AC87-EB6B647F6147}"/>
              </a:ext>
            </a:extLst>
          </p:cNvPr>
          <p:cNvSpPr txBox="1"/>
          <p:nvPr/>
        </p:nvSpPr>
        <p:spPr>
          <a:xfrm>
            <a:off x="655320" y="2734887"/>
            <a:ext cx="574204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partnership approach to scaling up security of tenure </a:t>
            </a:r>
          </a:p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housing opportunities through co-production between organised communities, local and regional authorities, central government, and universities.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8745BF-170D-244C-B036-3114976D6EB6}"/>
              </a:ext>
            </a:extLst>
          </p:cNvPr>
          <p:cNvSpPr txBox="1"/>
          <p:nvPr/>
        </p:nvSpPr>
        <p:spPr>
          <a:xfrm>
            <a:off x="655320" y="4291368"/>
            <a:ext cx="900700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Alliance partners are the Namibia Housing Action Group (NHAG) / Shack Dwellers Federation of Namibia (SDFN); the Namibia Association of Local Authority Officials (NALAO) and the Association of Local Authorities in Namibia (ALAN); the Civil Society Organisations Working Group on Land Reform (CSO-WGLR); and the Namibia University of Science and Technology (NUST). The partners are working in partnership with the Ministry of Urban and Rural Development (MURD).</a:t>
            </a:r>
            <a:endParaRPr lang="en-US" sz="1400" dirty="0">
              <a:latin typeface="+mj-lt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2BE2E5E-06F4-BC4F-8B89-66C78F792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NATIONAL ALLIANCE: C19 Support Unit</a:t>
            </a:r>
            <a:endParaRPr lang="en-NA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21D1C2B-195C-4442-A583-F8EF4B86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DC4D-7713-B445-B0F9-0E7F283977B6}" type="slidenum">
              <a:rPr lang="en-NA" smtClean="0"/>
              <a:t>18</a:t>
            </a:fld>
            <a:endParaRPr lang="en-N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CC7D8A6-AB42-8B4C-9378-A510A726A7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27" y="5530050"/>
            <a:ext cx="3194726" cy="558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094946-349B-EA4F-B481-0C1AFD4628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4388" y="5530049"/>
            <a:ext cx="4289012" cy="558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2BBEEF9-7E81-1542-B1DC-D6CE1623E3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5347" y="5530049"/>
            <a:ext cx="516853" cy="57074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94FBBA64-07DA-3F42-AF08-1378118895F9}"/>
              </a:ext>
            </a:extLst>
          </p:cNvPr>
          <p:cNvSpPr txBox="1">
            <a:spLocks/>
          </p:cNvSpPr>
          <p:nvPr/>
        </p:nvSpPr>
        <p:spPr>
          <a:xfrm>
            <a:off x="8153400" y="5318281"/>
            <a:ext cx="4758891" cy="8586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i="1" dirty="0"/>
              <a:t>In partnership</a:t>
            </a:r>
          </a:p>
          <a:p>
            <a:pPr algn="l"/>
            <a:r>
              <a:rPr lang="en-US" sz="1400" i="1" dirty="0"/>
              <a:t>With: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A8F8A9-A31D-5CE3-864C-39351D63BD23}"/>
              </a:ext>
            </a:extLst>
          </p:cNvPr>
          <p:cNvSpPr txBox="1"/>
          <p:nvPr/>
        </p:nvSpPr>
        <p:spPr>
          <a:xfrm>
            <a:off x="558472" y="2030036"/>
            <a:ext cx="830530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hlinkClick r:id="rId6"/>
              </a:rPr>
              <a:t>https://nationalalliance.nust.na/</a:t>
            </a:r>
            <a:r>
              <a:rPr lang="en-GB" sz="2800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432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232C37-15ED-87AD-908A-246F138CDD12}"/>
              </a:ext>
            </a:extLst>
          </p:cNvPr>
          <p:cNvSpPr/>
          <p:nvPr/>
        </p:nvSpPr>
        <p:spPr>
          <a:xfrm>
            <a:off x="567559" y="1990233"/>
            <a:ext cx="10899227" cy="161481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838197" y="664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What can NUST do?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44E23-907F-7BD6-3F79-0019B24D9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960958"/>
            <a:ext cx="12192000" cy="289704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8A3D7-A3CB-0CC3-4B0D-AB496026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67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 Post-Graduate </a:t>
            </a:r>
            <a:r>
              <a:rPr lang="en-US" dirty="0" err="1"/>
              <a:t>Programme</a:t>
            </a:r>
            <a:r>
              <a:rPr lang="en-US" dirty="0"/>
              <a:t> on Informal Settlement Upgrading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Opening 2024</a:t>
            </a:r>
            <a:endParaRPr lang="en-NA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D9D7F7-92CD-3822-B976-E9B33B4905B1}"/>
              </a:ext>
            </a:extLst>
          </p:cNvPr>
          <p:cNvSpPr txBox="1"/>
          <p:nvPr/>
        </p:nvSpPr>
        <p:spPr>
          <a:xfrm>
            <a:off x="1177636" y="4131521"/>
            <a:ext cx="49078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Semester 1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Principles and Practices of Settlement Upgrading. 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Participatory Design and Communication Skills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Administration for Tenure Security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NA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702D1B-D5C8-2DCB-9CB3-D45123DA7463}"/>
              </a:ext>
            </a:extLst>
          </p:cNvPr>
          <p:cNvSpPr txBox="1"/>
          <p:nvPr/>
        </p:nvSpPr>
        <p:spPr>
          <a:xfrm>
            <a:off x="6159539" y="4131521"/>
            <a:ext cx="49078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Semester 2 courses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Popular Urban Economies and Sustainable Livelihoods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 and Incremental Service Engineering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16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Financing and Management of Settlement Upgrading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9529E-B51C-7EF3-ABCC-BDEE3D542A42}"/>
              </a:ext>
            </a:extLst>
          </p:cNvPr>
          <p:cNvSpPr txBox="1"/>
          <p:nvPr/>
        </p:nvSpPr>
        <p:spPr>
          <a:xfrm>
            <a:off x="1177636" y="6273225"/>
            <a:ext cx="1003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Semester  3 + 4</a:t>
            </a:r>
            <a:r>
              <a:rPr lang="en-NA" sz="16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600" u="sng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Applied Participatory Settlement Upgrading Studio</a:t>
            </a:r>
            <a:endParaRPr lang="en-N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NA" sz="1600" dirty="0"/>
          </a:p>
        </p:txBody>
      </p:sp>
    </p:spTree>
    <p:extLst>
      <p:ext uri="{BB962C8B-B14F-4D97-AF65-F5344CB8AC3E}">
        <p14:creationId xmlns:p14="http://schemas.microsoft.com/office/powerpoint/2010/main" val="161288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6A509-655C-518A-B8BA-36F588AB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524" y="4627418"/>
            <a:ext cx="2103275" cy="15495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NA" dirty="0"/>
              <a:t>Research</a:t>
            </a:r>
          </a:p>
          <a:p>
            <a:pPr>
              <a:buFont typeface="Wingdings" pitchFamily="2" charset="2"/>
              <a:buChar char="§"/>
            </a:pPr>
            <a:r>
              <a:rPr lang="en-NA" dirty="0"/>
              <a:t>Outreach</a:t>
            </a:r>
          </a:p>
          <a:p>
            <a:pPr>
              <a:buFont typeface="Wingdings" pitchFamily="2" charset="2"/>
              <a:buChar char="§"/>
            </a:pPr>
            <a:r>
              <a:rPr lang="en-NA" dirty="0"/>
              <a:t>Projects</a:t>
            </a:r>
          </a:p>
          <a:p>
            <a:pPr>
              <a:buFont typeface="Wingdings" pitchFamily="2" charset="2"/>
              <a:buChar char="§"/>
            </a:pPr>
            <a:r>
              <a:rPr lang="en-NA" b="1" dirty="0"/>
              <a:t>Education*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934938-B7C6-72F0-C3D4-CE6196F21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6800" y="430688"/>
            <a:ext cx="2520000" cy="25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ACF721-BF9E-9704-92D8-5F40019A6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24" y="430688"/>
            <a:ext cx="2520000" cy="25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6F01AB-9438-73F4-8E56-78E7614305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076" y="430688"/>
            <a:ext cx="2520000" cy="25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AA1A38-3F85-0DE2-179E-27F6A6AF1CC7}"/>
              </a:ext>
            </a:extLst>
          </p:cNvPr>
          <p:cNvSpPr txBox="1"/>
          <p:nvPr/>
        </p:nvSpPr>
        <p:spPr>
          <a:xfrm>
            <a:off x="1403042" y="150602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ighlight>
                  <a:srgbClr val="000080"/>
                </a:highlight>
              </a:rPr>
              <a:t>LAND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24BFAE-ACE1-D603-9083-4AFA899A4147}"/>
              </a:ext>
            </a:extLst>
          </p:cNvPr>
          <p:cNvSpPr txBox="1"/>
          <p:nvPr/>
        </p:nvSpPr>
        <p:spPr>
          <a:xfrm>
            <a:off x="4135399" y="1506022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ighlight>
                  <a:srgbClr val="000080"/>
                </a:highlight>
              </a:rPr>
              <a:t>LIVELIHOODS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721848-7232-8B0C-A7ED-1F8B5381A2C6}"/>
              </a:ext>
            </a:extLst>
          </p:cNvPr>
          <p:cNvSpPr txBox="1"/>
          <p:nvPr/>
        </p:nvSpPr>
        <p:spPr>
          <a:xfrm>
            <a:off x="7437328" y="150602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highlight>
                  <a:srgbClr val="000080"/>
                </a:highlight>
              </a:rPr>
              <a:t>HOUSING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4E5D0A66-3856-8836-E23A-FA6386673FB4}"/>
              </a:ext>
            </a:extLst>
          </p:cNvPr>
          <p:cNvSpPr/>
          <p:nvPr/>
        </p:nvSpPr>
        <p:spPr>
          <a:xfrm>
            <a:off x="1191491" y="3429000"/>
            <a:ext cx="9975273" cy="22860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2994584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4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063BAE3E-3E53-EA40-AF1F-45A5AACC4F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706"/>
            <a:ext cx="12192000" cy="69207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74E1-12E0-E240-8E65-EFD48DA4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1399C921-111E-4944-B8D8-61904437B84A}" type="slidenum">
              <a:rPr lang="en-US" smtClean="0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EFF3FF-59EC-4B4B-D7F2-400D12B106E5}"/>
              </a:ext>
            </a:extLst>
          </p:cNvPr>
          <p:cNvSpPr txBox="1">
            <a:spLocks/>
          </p:cNvSpPr>
          <p:nvPr/>
        </p:nvSpPr>
        <p:spPr>
          <a:xfrm>
            <a:off x="375957" y="6312860"/>
            <a:ext cx="7651937" cy="2493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Participatory informal settlement upgrading with NUST students, Gobabis Municipality and community members, Gobabis. Photo: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Taleni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Iyambo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3C20EDE-8161-531B-D4CD-9DF7AE5D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D71D7D-ED7F-A86B-99D9-9D4AC25ED176}"/>
              </a:ext>
            </a:extLst>
          </p:cNvPr>
          <p:cNvSpPr txBox="1">
            <a:spLocks/>
          </p:cNvSpPr>
          <p:nvPr/>
        </p:nvSpPr>
        <p:spPr>
          <a:xfrm>
            <a:off x="375957" y="295835"/>
            <a:ext cx="6181165" cy="20164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A" i="1" dirty="0"/>
              <a:t>Local Housing Action Plans (NHP revision)</a:t>
            </a:r>
          </a:p>
          <a:p>
            <a:r>
              <a:rPr lang="en-NA" b="1" i="1" dirty="0">
                <a:hlinkClick r:id="rId4"/>
              </a:rPr>
              <a:t>housing@nust.na</a:t>
            </a:r>
            <a:r>
              <a:rPr lang="en-NA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815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838197" y="664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FF0000"/>
                </a:solidFill>
              </a:rPr>
              <a:t>Missing themes (suggestions for further discussions)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144E23-907F-7BD6-3F79-0019B24D91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960958"/>
            <a:ext cx="12192000" cy="289704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38A3D7-A3CB-0CC3-4B0D-AB496026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267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N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154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A picture containing sky, outdoor, water, ocean&#10;&#10;Description automatically generated">
            <a:extLst>
              <a:ext uri="{FF2B5EF4-FFF2-40B4-BE49-F238E27FC236}">
                <a16:creationId xmlns:a16="http://schemas.microsoft.com/office/drawing/2014/main" id="{9602D71E-D705-A07B-4195-58E07D722F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E88716-3581-797C-BF1A-F2E4ED9A6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300" y="905452"/>
            <a:ext cx="3289300" cy="1899912"/>
          </a:xfrm>
        </p:spPr>
        <p:txBody>
          <a:bodyPr>
            <a:normAutofit fontScale="90000"/>
          </a:bodyPr>
          <a:lstStyle/>
          <a:p>
            <a:r>
              <a:rPr lang="en-NA" sz="3100" dirty="0"/>
              <a:t>For Namibia to get development right, it needs to </a:t>
            </a:r>
            <a:r>
              <a:rPr lang="en-NA" sz="3100" i="1" u="sng" dirty="0"/>
              <a:t>get urban development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5AA5-1A99-832B-692E-616311D8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133" y="3417873"/>
            <a:ext cx="3124200" cy="220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A house is the most important asset for the urban poor </a:t>
            </a:r>
          </a:p>
          <a:p>
            <a:pPr marL="342900" indent="-342900"/>
            <a:endParaRPr lang="en-GB" sz="1000" b="1" dirty="0"/>
          </a:p>
          <a:p>
            <a:pPr marL="342900" indent="-342900"/>
            <a:endParaRPr lang="en-GB" sz="1000" b="1" dirty="0"/>
          </a:p>
          <a:p>
            <a:pPr marL="0" indent="0">
              <a:buNone/>
            </a:pPr>
            <a:r>
              <a:rPr lang="en-GB" sz="1000" b="1" dirty="0"/>
              <a:t>Source: </a:t>
            </a:r>
            <a:r>
              <a:rPr lang="en-GB" sz="1000" dirty="0"/>
              <a:t>Moser, C. (Ed.). (2007). Reducing Global Poverty: The Case for Asset Accumulation. The Brookings Institution.</a:t>
            </a:r>
          </a:p>
          <a:p>
            <a:pPr marL="342900" indent="-342900"/>
            <a:endParaRPr lang="en-GB" sz="1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4C3C2A-752D-A8D8-8D9E-D330EB44D9EE}"/>
              </a:ext>
            </a:extLst>
          </p:cNvPr>
          <p:cNvSpPr/>
          <p:nvPr/>
        </p:nvSpPr>
        <p:spPr>
          <a:xfrm>
            <a:off x="8564033" y="3228109"/>
            <a:ext cx="3475567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143830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EF32-CF2D-186B-E7F5-9CFA6382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8200"/>
            <a:ext cx="4551218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Informal trade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1. street trade</a:t>
            </a:r>
            <a:br>
              <a:rPr lang="en-GB" dirty="0"/>
            </a:br>
            <a:r>
              <a:rPr lang="en-GB" dirty="0"/>
              <a:t>2. home-based businesses</a:t>
            </a:r>
            <a:br>
              <a:rPr lang="en-GB" dirty="0"/>
            </a:br>
            <a:endParaRPr lang="en-N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BEF87-8BAA-1E49-9513-FE9CCA2FB6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273" y="823574"/>
            <a:ext cx="5891697" cy="5568739"/>
          </a:xfrm>
          <a:prstGeom prst="rect">
            <a:avLst/>
          </a:prstGeom>
        </p:spPr>
      </p:pic>
      <p:pic>
        <p:nvPicPr>
          <p:cNvPr id="5" name="Picture 4" descr="A picture containing text, sky, outdoor, road&#10;&#10;Description automatically generated">
            <a:extLst>
              <a:ext uri="{FF2B5EF4-FFF2-40B4-BE49-F238E27FC236}">
                <a16:creationId xmlns:a16="http://schemas.microsoft.com/office/drawing/2014/main" id="{F9D2A90D-33AD-2BFC-A641-18A73D815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024012"/>
            <a:ext cx="4551218" cy="236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0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E929A-6FCD-ADD4-CDDD-14B4049E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2593050"/>
            <a:ext cx="3800564" cy="1671569"/>
          </a:xfrm>
        </p:spPr>
        <p:txBody>
          <a:bodyPr>
            <a:normAutofit fontScale="90000"/>
          </a:bodyPr>
          <a:lstStyle/>
          <a:p>
            <a:r>
              <a:rPr lang="en-NA" sz="4000" dirty="0"/>
              <a:t>Food systems, climate adaptation/</a:t>
            </a:r>
            <a:br>
              <a:rPr lang="en-NA" sz="4000" dirty="0"/>
            </a:br>
            <a:r>
              <a:rPr lang="en-NA" sz="4000" dirty="0"/>
              <a:t>mitigation</a:t>
            </a:r>
          </a:p>
        </p:txBody>
      </p:sp>
      <p:pic>
        <p:nvPicPr>
          <p:cNvPr id="6" name="Picture 5" descr="A group of people working in a farm&#10;&#10;Description automatically generated with medium confidence">
            <a:extLst>
              <a:ext uri="{FF2B5EF4-FFF2-40B4-BE49-F238E27FC236}">
                <a16:creationId xmlns:a16="http://schemas.microsoft.com/office/drawing/2014/main" id="{3B4A822D-75CA-22B0-D8A0-CD4CCC8C91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8969" y="-2"/>
            <a:ext cx="2376092" cy="2228759"/>
          </a:xfrm>
          <a:prstGeom prst="rect">
            <a:avLst/>
          </a:prstGeom>
        </p:spPr>
      </p:pic>
      <p:pic>
        <p:nvPicPr>
          <p:cNvPr id="12" name="Picture 11" descr="A group of people working in a garden&#10;&#10;Description automatically generated with low confidence">
            <a:extLst>
              <a:ext uri="{FF2B5EF4-FFF2-40B4-BE49-F238E27FC236}">
                <a16:creationId xmlns:a16="http://schemas.microsoft.com/office/drawing/2014/main" id="{C116BABD-D38E-72CE-46ED-7B7F70BA0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2579411" y="-2446"/>
            <a:ext cx="2376092" cy="2228759"/>
          </a:xfrm>
          <a:prstGeom prst="rect">
            <a:avLst/>
          </a:prstGeom>
        </p:spPr>
      </p:pic>
      <p:pic>
        <p:nvPicPr>
          <p:cNvPr id="14" name="Picture 13" descr="A person standing in a garden&#10;&#10;Description automatically generated with medium confidence">
            <a:extLst>
              <a:ext uri="{FF2B5EF4-FFF2-40B4-BE49-F238E27FC236}">
                <a16:creationId xmlns:a16="http://schemas.microsoft.com/office/drawing/2014/main" id="{49368E99-2B46-80E3-392B-A5DA4484CD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149852" y="-10223"/>
            <a:ext cx="2376092" cy="2228759"/>
          </a:xfrm>
          <a:prstGeom prst="rect">
            <a:avLst/>
          </a:prstGeom>
        </p:spPr>
      </p:pic>
      <p:pic>
        <p:nvPicPr>
          <p:cNvPr id="16" name="Picture 15" descr="A picture containing outdoor, garden, stone&#10;&#10;Description automatically generated">
            <a:extLst>
              <a:ext uri="{FF2B5EF4-FFF2-40B4-BE49-F238E27FC236}">
                <a16:creationId xmlns:a16="http://schemas.microsoft.com/office/drawing/2014/main" id="{42D98777-244A-78CC-1D40-0EBC9FCF04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" y="2400151"/>
            <a:ext cx="3330225" cy="2057368"/>
          </a:xfrm>
          <a:prstGeom prst="rect">
            <a:avLst/>
          </a:prstGeom>
        </p:spPr>
      </p:pic>
      <p:pic>
        <p:nvPicPr>
          <p:cNvPr id="10" name="Picture 9" descr="A group of people standing on a dirt road&#10;&#10;Description automatically generated with medium confidence">
            <a:extLst>
              <a:ext uri="{FF2B5EF4-FFF2-40B4-BE49-F238E27FC236}">
                <a16:creationId xmlns:a16="http://schemas.microsoft.com/office/drawing/2014/main" id="{E25B8BCE-4B2B-5C43-4760-C2D237696F2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628909"/>
            <a:ext cx="3324552" cy="2229090"/>
          </a:xfrm>
          <a:prstGeom prst="rect">
            <a:avLst/>
          </a:prstGeom>
        </p:spPr>
      </p:pic>
      <p:pic>
        <p:nvPicPr>
          <p:cNvPr id="8" name="Picture 7" descr="A picture containing person, outdoor, curtain&#10;&#10;Description automatically generated">
            <a:extLst>
              <a:ext uri="{FF2B5EF4-FFF2-40B4-BE49-F238E27FC236}">
                <a16:creationId xmlns:a16="http://schemas.microsoft.com/office/drawing/2014/main" id="{2C532B41-AAC2-C39B-DE17-7F42994076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403" y="2400151"/>
            <a:ext cx="3996536" cy="445785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AD6FFC-32AE-C0A5-6972-E45836782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A" b="1" dirty="0"/>
          </a:p>
        </p:txBody>
      </p:sp>
    </p:spTree>
    <p:extLst>
      <p:ext uri="{BB962C8B-B14F-4D97-AF65-F5344CB8AC3E}">
        <p14:creationId xmlns:p14="http://schemas.microsoft.com/office/powerpoint/2010/main" val="1537512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EA87-C79F-5CB9-4200-A8024A53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GB"/>
              <a:t>The infrastructure question</a:t>
            </a:r>
            <a:endParaRPr lang="en-N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0DFC1-8819-729D-ACC8-08A792A01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Sustainability</a:t>
            </a:r>
          </a:p>
          <a:p>
            <a:pPr marL="0" indent="0">
              <a:buNone/>
            </a:pPr>
            <a:r>
              <a:rPr lang="en-US" sz="1400" dirty="0"/>
              <a:t>Finance</a:t>
            </a:r>
          </a:p>
          <a:p>
            <a:pPr marL="0" indent="0">
              <a:buNone/>
            </a:pPr>
            <a:r>
              <a:rPr lang="en-US" sz="1400" dirty="0"/>
              <a:t>Urban development model (density, urban-rural towns)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Content Placeholder 4" descr="A picture containing outdoor, arch&#10;&#10;Description automatically generated">
            <a:extLst>
              <a:ext uri="{FF2B5EF4-FFF2-40B4-BE49-F238E27FC236}">
                <a16:creationId xmlns:a16="http://schemas.microsoft.com/office/drawing/2014/main" id="{A386178F-B2CB-CB41-7673-DB6BB92D68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57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5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1051560" y="4495466"/>
            <a:ext cx="3611880" cy="1536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dirty="0"/>
              <a:t>The Local Government Reform question</a:t>
            </a:r>
          </a:p>
        </p:txBody>
      </p:sp>
      <p:pic>
        <p:nvPicPr>
          <p:cNvPr id="2" name="Content Placeholder 4" descr="A group of people on a beach&#10;&#10;Description automatically generated">
            <a:extLst>
              <a:ext uri="{FF2B5EF4-FFF2-40B4-BE49-F238E27FC236}">
                <a16:creationId xmlns:a16="http://schemas.microsoft.com/office/drawing/2014/main" id="{B1EF7DAA-EE3D-C16F-0772-BF68E08E3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CED8F-5AD2-8253-FB86-3AEF75895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 dirty="0"/>
              <a:t>Governance of urban areas</a:t>
            </a:r>
          </a:p>
          <a:p>
            <a:pPr marL="0"/>
            <a:r>
              <a:rPr lang="en-US" sz="1800" dirty="0"/>
              <a:t>Central-local government jurisdiction</a:t>
            </a:r>
          </a:p>
          <a:p>
            <a:pPr marL="0"/>
            <a:r>
              <a:rPr lang="en-US" sz="1800" dirty="0"/>
              <a:t>Local government funding</a:t>
            </a:r>
          </a:p>
          <a:p>
            <a:pPr marL="0"/>
            <a:r>
              <a:rPr lang="en-US" sz="1800" dirty="0"/>
              <a:t>How to confront the previous dispensation</a:t>
            </a:r>
          </a:p>
        </p:txBody>
      </p:sp>
    </p:spTree>
    <p:extLst>
      <p:ext uri="{BB962C8B-B14F-4D97-AF65-F5344CB8AC3E}">
        <p14:creationId xmlns:p14="http://schemas.microsoft.com/office/powerpoint/2010/main" val="2974382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outside&#10;&#10;Description automatically generated with medium confidence">
            <a:extLst>
              <a:ext uri="{FF2B5EF4-FFF2-40B4-BE49-F238E27FC236}">
                <a16:creationId xmlns:a16="http://schemas.microsoft.com/office/drawing/2014/main" id="{0AFA072B-D854-8D46-9440-A3B573A24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81206-7430-8842-A441-A29328747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380DC4D-7713-B445-B0F9-0E7F283977B6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D88137-E94B-CE14-3843-676F2DA7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326821" cy="7279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NA" sz="2400" dirty="0"/>
              <a:t>Namibia is at an advantage: </a:t>
            </a:r>
            <a:br>
              <a:rPr lang="en-NA" sz="2400" dirty="0"/>
            </a:br>
            <a:r>
              <a:rPr lang="en-NA" sz="2400" b="1" i="1" dirty="0"/>
              <a:t>we are already talking to each other</a:t>
            </a:r>
          </a:p>
        </p:txBody>
      </p:sp>
    </p:spTree>
    <p:extLst>
      <p:ext uri="{BB962C8B-B14F-4D97-AF65-F5344CB8AC3E}">
        <p14:creationId xmlns:p14="http://schemas.microsoft.com/office/powerpoint/2010/main" val="3455140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3D235-5024-4441-BA5F-0499EAD79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59" y="619041"/>
            <a:ext cx="11712388" cy="1298448"/>
          </a:xfrm>
        </p:spPr>
        <p:txBody>
          <a:bodyPr anchor="b">
            <a:normAutofit/>
          </a:bodyPr>
          <a:lstStyle/>
          <a:p>
            <a:pPr algn="r"/>
            <a:r>
              <a:rPr lang="en-NA" sz="4000" b="1" i="1" dirty="0">
                <a:solidFill>
                  <a:schemeClr val="bg1"/>
                </a:solidFill>
              </a:rPr>
              <a:t>INSTITUTE FOR LAND, LIVELIHOODS AND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0C311-A1DB-A04E-8B6B-BB6ED8E3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8422" y="2599509"/>
            <a:ext cx="4530898" cy="3639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NA" sz="2000" b="1" dirty="0">
                <a:solidFill>
                  <a:schemeClr val="bg1"/>
                </a:solidFill>
              </a:rPr>
              <a:t>Thank you</a:t>
            </a:r>
          </a:p>
          <a:p>
            <a:pPr marL="0" indent="0">
              <a:buNone/>
            </a:pPr>
            <a:endParaRPr lang="en-NA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NA" sz="2000" dirty="0">
                <a:solidFill>
                  <a:schemeClr val="bg1"/>
                </a:solidFill>
              </a:rPr>
              <a:t>Guillermo Delgado</a:t>
            </a:r>
            <a:br>
              <a:rPr lang="en-NA" sz="2000" dirty="0">
                <a:solidFill>
                  <a:schemeClr val="bg1"/>
                </a:solidFill>
                <a:latin typeface="+mj-lt"/>
              </a:rPr>
            </a:br>
            <a:r>
              <a:rPr lang="en-NA" sz="2000" dirty="0">
                <a:solidFill>
                  <a:schemeClr val="bg1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gdelgado@nust.na</a:t>
            </a:r>
            <a:br>
              <a:rPr lang="en-NA" sz="2000" dirty="0">
                <a:solidFill>
                  <a:schemeClr val="bg1"/>
                </a:solidFill>
                <a:latin typeface="+mj-lt"/>
              </a:rPr>
            </a:br>
            <a:r>
              <a:rPr lang="en-NA" sz="2000" dirty="0">
                <a:solidFill>
                  <a:schemeClr val="bg1"/>
                </a:solidFill>
                <a:latin typeface="+mj-lt"/>
              </a:rPr>
              <a:t>http://illh.nust.na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90504-E5F8-9E4C-BE75-4F9E676C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399C921-111E-4944-B8D8-61904437B84A}" type="slidenum">
              <a:rPr lang="en-NA" smtClean="0"/>
              <a:pPr>
                <a:spcAft>
                  <a:spcPts val="600"/>
                </a:spcAft>
              </a:pPr>
              <a:t>28</a:t>
            </a:fld>
            <a:endParaRPr lang="en-NA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D43BAB2-B68E-887D-7FA1-8884ECB01D71}"/>
              </a:ext>
            </a:extLst>
          </p:cNvPr>
          <p:cNvSpPr txBox="1">
            <a:spLocks/>
          </p:cNvSpPr>
          <p:nvPr/>
        </p:nvSpPr>
        <p:spPr>
          <a:xfrm>
            <a:off x="8385861" y="2956860"/>
            <a:ext cx="2743200" cy="22240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A" b="1" dirty="0"/>
              <a:t>W   </a:t>
            </a:r>
            <a:r>
              <a:rPr lang="en-ZA" b="1" dirty="0" err="1"/>
              <a:t>illh.nust.na</a:t>
            </a:r>
            <a:endParaRPr lang="en-ZA" b="1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       ILLH-Namibia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       ILLH Namibia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       ILLH Namibia</a:t>
            </a:r>
          </a:p>
        </p:txBody>
      </p:sp>
      <p:pic>
        <p:nvPicPr>
          <p:cNvPr id="14" name="Picture 13" descr="serveimage.png">
            <a:extLst>
              <a:ext uri="{FF2B5EF4-FFF2-40B4-BE49-F238E27FC236}">
                <a16:creationId xmlns:a16="http://schemas.microsoft.com/office/drawing/2014/main" id="{8350B893-020B-8958-930E-3CBDB38760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704" y="3676940"/>
            <a:ext cx="504056" cy="504056"/>
          </a:xfrm>
          <a:prstGeom prst="rect">
            <a:avLst/>
          </a:prstGeom>
        </p:spPr>
      </p:pic>
      <p:pic>
        <p:nvPicPr>
          <p:cNvPr id="16" name="Picture 15" descr="fb.png">
            <a:extLst>
              <a:ext uri="{FF2B5EF4-FFF2-40B4-BE49-F238E27FC236}">
                <a16:creationId xmlns:a16="http://schemas.microsoft.com/office/drawing/2014/main" id="{61BFAFFF-5104-8935-41E8-DDB826802C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1712" y="4541036"/>
            <a:ext cx="360040" cy="3600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1C35E72D-C8FF-21BC-BB7E-FB88C29F88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3325" y="5185187"/>
            <a:ext cx="956813" cy="63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9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outdoor, sky, nature, hill&#10;&#10;Description automatically generated">
            <a:extLst>
              <a:ext uri="{FF2B5EF4-FFF2-40B4-BE49-F238E27FC236}">
                <a16:creationId xmlns:a16="http://schemas.microsoft.com/office/drawing/2014/main" id="{638D5F69-662F-A0AB-38D7-7F52EAC97D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1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</a:rPr>
              <a:t>Beyond urban/rural: </a:t>
            </a:r>
          </a:p>
          <a:p>
            <a:pPr algn="ctr">
              <a:spcAft>
                <a:spcPts val="600"/>
              </a:spcAft>
            </a:pPr>
            <a:r>
              <a:rPr lang="en-US" b="1" i="1" dirty="0">
                <a:solidFill>
                  <a:srgbClr val="FFFFFF"/>
                </a:solidFill>
              </a:rPr>
              <a:t>a territorial approach</a:t>
            </a:r>
          </a:p>
        </p:txBody>
      </p:sp>
    </p:spTree>
    <p:extLst>
      <p:ext uri="{BB962C8B-B14F-4D97-AF65-F5344CB8AC3E}">
        <p14:creationId xmlns:p14="http://schemas.microsoft.com/office/powerpoint/2010/main" val="181269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0390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en-GB" sz="2800" b="1" dirty="0">
                <a:solidFill>
                  <a:srgbClr val="FF0000"/>
                </a:solidFill>
              </a:rPr>
              <a:t>Most inhabitants in Namibia are within the ultra &amp; low-income groups:</a:t>
            </a:r>
            <a:br>
              <a:rPr lang="en-GB" sz="2800" b="1" dirty="0">
                <a:solidFill>
                  <a:srgbClr val="FF0000"/>
                </a:solidFill>
              </a:rPr>
            </a:br>
            <a:r>
              <a:rPr lang="en-GB" sz="2800" i="1" dirty="0">
                <a:solidFill>
                  <a:srgbClr val="FF0000"/>
                </a:solidFill>
              </a:rPr>
              <a:t>There is a need to define affordability &gt; </a:t>
            </a:r>
            <a:r>
              <a:rPr lang="en-GB" sz="2800" i="1" u="sng" dirty="0">
                <a:solidFill>
                  <a:srgbClr val="FF0000"/>
                </a:solidFill>
              </a:rPr>
              <a:t>addressed through NHP</a:t>
            </a:r>
            <a:endParaRPr lang="en-US" sz="2800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8F54D0-E20F-D643-929F-3C3437ACE55D}"/>
              </a:ext>
            </a:extLst>
          </p:cNvPr>
          <p:cNvGraphicFramePr>
            <a:graphicFrameLocks noGrp="1"/>
          </p:cNvGraphicFramePr>
          <p:nvPr/>
        </p:nvGraphicFramePr>
        <p:xfrm>
          <a:off x="605894" y="1485953"/>
          <a:ext cx="10993439" cy="500692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661487">
                  <a:extLst>
                    <a:ext uri="{9D8B030D-6E8A-4147-A177-3AD203B41FA5}">
                      <a16:colId xmlns:a16="http://schemas.microsoft.com/office/drawing/2014/main" val="4115568377"/>
                    </a:ext>
                  </a:extLst>
                </a:gridCol>
                <a:gridCol w="941757">
                  <a:extLst>
                    <a:ext uri="{9D8B030D-6E8A-4147-A177-3AD203B41FA5}">
                      <a16:colId xmlns:a16="http://schemas.microsoft.com/office/drawing/2014/main" val="3369420366"/>
                    </a:ext>
                  </a:extLst>
                </a:gridCol>
                <a:gridCol w="752329">
                  <a:extLst>
                    <a:ext uri="{9D8B030D-6E8A-4147-A177-3AD203B41FA5}">
                      <a16:colId xmlns:a16="http://schemas.microsoft.com/office/drawing/2014/main" val="22194961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9448118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699359259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3293521529"/>
                    </a:ext>
                  </a:extLst>
                </a:gridCol>
                <a:gridCol w="1337733">
                  <a:extLst>
                    <a:ext uri="{9D8B030D-6E8A-4147-A177-3AD203B41FA5}">
                      <a16:colId xmlns:a16="http://schemas.microsoft.com/office/drawing/2014/main" val="123115965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756010598"/>
                    </a:ext>
                  </a:extLst>
                </a:gridCol>
                <a:gridCol w="1388533">
                  <a:extLst>
                    <a:ext uri="{9D8B030D-6E8A-4147-A177-3AD203B41FA5}">
                      <a16:colId xmlns:a16="http://schemas.microsoft.com/office/drawing/2014/main" val="2385830057"/>
                    </a:ext>
                  </a:extLst>
                </a:gridCol>
              </a:tblGrid>
              <a:tr h="514128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INCOME GROUP DESIGNATION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2009/10 Namibian Household Income and Expenditure Survey (NHIES)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2015/16 NHIES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583379"/>
                  </a:ext>
                </a:extLst>
              </a:tr>
              <a:tr h="930539"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Income Deciles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% of overall Population</a:t>
                      </a:r>
                      <a:r>
                        <a:rPr lang="en-GB" sz="1400">
                          <a:effectLst/>
                        </a:rPr>
                        <a:t> 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Average Household Size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Average Monthly Household Income (N$)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effectLst/>
                        </a:rPr>
                        <a:t>Average Monthly Household Income (N$)</a:t>
                      </a:r>
                      <a:endParaRPr lang="en-NA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Housing Affordability (max. 30% of income) (N$)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>
                          <a:effectLst/>
                        </a:rPr>
                        <a:t>Affordable Loan (7.5% interest over 20 years) (N$)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1228628"/>
                  </a:ext>
                </a:extLst>
              </a:tr>
              <a:tr h="235411"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ULTRA-LOW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(Monthly household income range up to N$ 5,000)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1-10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15.9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62.4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7.5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1,308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1,543</a:t>
                      </a:r>
                      <a:endParaRPr lang="en-NA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463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57,470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9847312"/>
                  </a:ext>
                </a:extLst>
              </a:tr>
              <a:tr h="235411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11-20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13.5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6.4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1,811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</a:rPr>
                        <a:t>2,565</a:t>
                      </a:r>
                      <a:endParaRPr lang="en-NA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770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95,580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7970350"/>
                  </a:ext>
                </a:extLst>
              </a:tr>
              <a:tr h="235411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21-30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12.3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5.8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2,167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3,222</a:t>
                      </a:r>
                      <a:endParaRPr lang="en-NA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967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120,040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8555136"/>
                  </a:ext>
                </a:extLst>
              </a:tr>
              <a:tr h="235411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31-40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11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5.2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2,520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4,004</a:t>
                      </a:r>
                      <a:endParaRPr lang="en-NA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1,201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149,080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3729658"/>
                  </a:ext>
                </a:extLst>
              </a:tr>
              <a:tr h="235411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41-50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9.7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4.6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2,873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</a:rPr>
                        <a:t>4,518</a:t>
                      </a:r>
                      <a:endParaRPr lang="en-NA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1,356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168,320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453889"/>
                  </a:ext>
                </a:extLst>
              </a:tr>
              <a:tr h="235411"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LOW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(Monthly household income range N$ 5,000-10,000)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51-60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8.8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25.1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4.2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3,434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</a:rPr>
                        <a:t>5,441</a:t>
                      </a:r>
                      <a:endParaRPr lang="en-NA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1,632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202,580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7077765"/>
                  </a:ext>
                </a:extLst>
              </a:tr>
              <a:tr h="235411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61-70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8.3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3.9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4,276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6,857</a:t>
                      </a:r>
                      <a:endParaRPr lang="en-NA" sz="2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2,057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255,340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4725668"/>
                  </a:ext>
                </a:extLst>
              </a:tr>
              <a:tr h="235411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71-80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8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3.8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6,063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>
                          <a:solidFill>
                            <a:srgbClr val="FF0000"/>
                          </a:solidFill>
                          <a:effectLst/>
                        </a:rPr>
                        <a:t>8,250</a:t>
                      </a:r>
                      <a:endParaRPr lang="en-NA" sz="28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solidFill>
                            <a:srgbClr val="FF0000"/>
                          </a:solidFill>
                          <a:effectLst/>
                        </a:rPr>
                        <a:t>2,475</a:t>
                      </a:r>
                      <a:endParaRPr lang="en-NA" sz="28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solidFill>
                            <a:srgbClr val="FF0000"/>
                          </a:solidFill>
                          <a:effectLst/>
                        </a:rPr>
                        <a:t>307,230</a:t>
                      </a:r>
                      <a:endParaRPr lang="en-NA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376522"/>
                  </a:ext>
                </a:extLst>
              </a:tr>
              <a:tr h="235411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MIDDLE</a:t>
                      </a:r>
                      <a:endParaRPr lang="en-NA" sz="28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(Monthly household income range N$ 10,000-20,000)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81-90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6.6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9.8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3.1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8,473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effectLst/>
                        </a:rPr>
                        <a:t>11,936</a:t>
                      </a:r>
                      <a:endParaRPr lang="en-NA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3,581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444,520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8700892"/>
                  </a:ext>
                </a:extLst>
              </a:tr>
              <a:tr h="324245"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91-95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3.2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3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14,832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effectLst/>
                        </a:rPr>
                        <a:t>17,882</a:t>
                      </a:r>
                      <a:endParaRPr lang="en-NA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5,365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665,970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014583"/>
                  </a:ext>
                </a:extLst>
              </a:tr>
              <a:tr h="559656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HIGH</a:t>
                      </a:r>
                      <a:endParaRPr lang="en-NA" sz="28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(Monthly household income range N$ 20,000-40,000)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96-98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1.7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2.7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24,756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effectLst/>
                        </a:rPr>
                        <a:t>29,589</a:t>
                      </a:r>
                      <a:endParaRPr lang="en-NA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8,877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1,101,920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3012189"/>
                  </a:ext>
                </a:extLst>
              </a:tr>
              <a:tr h="559656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ULTRA HIGH</a:t>
                      </a:r>
                      <a:endParaRPr lang="en-NA" sz="2800">
                        <a:effectLst/>
                      </a:endParaRPr>
                    </a:p>
                    <a:p>
                      <a:pPr algn="ctr"/>
                      <a:r>
                        <a:rPr lang="en-GB" sz="1200">
                          <a:effectLst/>
                        </a:rPr>
                        <a:t>(Monthly household income above N$ 40,000)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</a:rPr>
                        <a:t>99-100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1.1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N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</a:rPr>
                        <a:t>2.5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47,758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b="1" dirty="0">
                          <a:effectLst/>
                        </a:rPr>
                        <a:t>67,337</a:t>
                      </a:r>
                      <a:endParaRPr lang="en-NA" sz="2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>
                          <a:effectLst/>
                        </a:rPr>
                        <a:t>20,201</a:t>
                      </a:r>
                      <a:endParaRPr lang="en-NA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200" dirty="0">
                          <a:effectLst/>
                        </a:rPr>
                        <a:t>2,507,590</a:t>
                      </a:r>
                      <a:endParaRPr lang="en-NA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885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7080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2200" dirty="0">
                <a:solidFill>
                  <a:srgbClr val="FFFFFF"/>
                </a:solidFill>
              </a:rPr>
              <a:t>Only 1 out of every 10 people in Namibia can access </a:t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en-US" sz="2200" u="sng" dirty="0">
                <a:solidFill>
                  <a:srgbClr val="FFFFFF"/>
                </a:solidFill>
              </a:rPr>
              <a:t>“the formal”</a:t>
            </a:r>
            <a:endParaRPr lang="en-US" sz="2200" u="sng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AE232246-4E18-3DE1-2884-16F384CFB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80"/>
          <a:stretch/>
        </p:blipFill>
        <p:spPr>
          <a:xfrm>
            <a:off x="4038600" y="1187321"/>
            <a:ext cx="7188199" cy="42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8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B4FD-E311-EE46-999F-397D95BB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Namibia’s future is urban</a:t>
            </a:r>
            <a:endParaRPr lang="en-US" sz="25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074E1-12E0-E240-8E65-EFD48DA4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  <a:defRPr/>
            </a:pPr>
            <a:fld id="{1399C921-111E-4944-B8D8-61904437B84A}" type="slidenum">
              <a:rPr lang="en-US" smtClean="0">
                <a:solidFill>
                  <a:sysClr val="windowText" lastClr="000000"/>
                </a:solidFill>
              </a:rPr>
              <a:pPr defTabSz="457200">
                <a:spcAft>
                  <a:spcPts val="600"/>
                </a:spcAft>
                <a:defRPr/>
              </a:pPr>
              <a:t>6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FD4E4-8F98-4E48-A24D-4D0C2A418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87566"/>
            <a:ext cx="10515600" cy="4230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477403-C041-6740-B7C9-1D8CC191138A}"/>
              </a:ext>
            </a:extLst>
          </p:cNvPr>
          <p:cNvSpPr txBox="1"/>
          <p:nvPr/>
        </p:nvSpPr>
        <p:spPr>
          <a:xfrm>
            <a:off x="182880" y="6270434"/>
            <a:ext cx="10507288" cy="507831"/>
          </a:xfrm>
          <a:prstGeom prst="rect">
            <a:avLst/>
          </a:prstGeom>
          <a:solidFill>
            <a:srgbClr val="FFFFFF">
              <a:alpha val="63529"/>
            </a:srgbClr>
          </a:solidFill>
        </p:spPr>
        <p:txBody>
          <a:bodyPr wrap="square" rtlCol="0">
            <a:spAutoFit/>
          </a:bodyPr>
          <a:lstStyle/>
          <a:p>
            <a:r>
              <a:rPr lang="en-NA" sz="900" dirty="0"/>
              <a:t>Source: </a:t>
            </a:r>
            <a:r>
              <a:rPr lang="en-GB" sz="900" dirty="0"/>
              <a:t>Lühl, P., &amp; Delgado, G. (2018). Urban Land Reform in Namibia: Getting Ready for Namibia’s Urban Future. Presented at the Second National Land Conference, Windhoek. Retrieved from </a:t>
            </a:r>
            <a:r>
              <a:rPr lang="en-GB" sz="900" dirty="0">
                <a:hlinkClick r:id="rId4"/>
              </a:rPr>
              <a:t>http://dna.nust.na/landconference/submissions_2018/policy-paper-urban-land-reform-2018-final.pdf</a:t>
            </a:r>
            <a:r>
              <a:rPr lang="en-GB" sz="900" dirty="0"/>
              <a:t> with data from UNDESA. (2018). World Urbanization Prospects: The 2018 Revision. United Nations Population Division, Department of Economic and Social Affairs. </a:t>
            </a:r>
            <a:r>
              <a:rPr lang="en-GB" sz="900" dirty="0">
                <a:hlinkClick r:id="rId5"/>
              </a:rPr>
              <a:t>https://esa.un.org/unpd/wup/</a:t>
            </a:r>
            <a:r>
              <a:rPr lang="en-NA" sz="900" dirty="0"/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5091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838197" y="664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b="1" dirty="0">
                <a:solidFill>
                  <a:srgbClr val="FF0000"/>
                </a:solidFill>
              </a:rPr>
              <a:t>Land and housing-wise, </a:t>
            </a:r>
          </a:p>
          <a:p>
            <a:pPr algn="just"/>
            <a:r>
              <a:rPr lang="en-GB" b="1" dirty="0">
                <a:solidFill>
                  <a:srgbClr val="FF0000"/>
                </a:solidFill>
              </a:rPr>
              <a:t>what works for the 90% of the population?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CED8F-5AD2-8253-FB86-3AEF75895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85867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838197" y="664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b="1" dirty="0">
                <a:solidFill>
                  <a:srgbClr val="FF0000"/>
                </a:solidFill>
              </a:rPr>
              <a:t>Land and housing-wise, </a:t>
            </a:r>
          </a:p>
          <a:p>
            <a:pPr algn="just"/>
            <a:r>
              <a:rPr lang="en-GB" b="1" dirty="0">
                <a:solidFill>
                  <a:srgbClr val="FF0000"/>
                </a:solidFill>
              </a:rPr>
              <a:t>what works for the 90% of the population?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40C9-BC44-44ED-58AD-5BE1862FE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8193"/>
            <a:ext cx="5257800" cy="394877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GRN: </a:t>
            </a:r>
            <a:r>
              <a:rPr lang="en-US" b="1" dirty="0"/>
              <a:t>“Build Together” </a:t>
            </a:r>
          </a:p>
          <a:p>
            <a:pPr marL="0" indent="0" algn="just">
              <a:buNone/>
            </a:pPr>
            <a:r>
              <a:rPr lang="en-US" dirty="0"/>
              <a:t>NGO/CBO’s: </a:t>
            </a:r>
            <a:r>
              <a:rPr lang="en-US" b="1" dirty="0"/>
              <a:t>SDFN/NHAG 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C1087-566A-7FB7-E847-912C6AF5E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8744"/>
            <a:ext cx="12192000" cy="334925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8E7982-CFAD-CEF7-1FEA-24E5BEAD5B9F}"/>
              </a:ext>
            </a:extLst>
          </p:cNvPr>
          <p:cNvSpPr txBox="1">
            <a:spLocks/>
          </p:cNvSpPr>
          <p:nvPr/>
        </p:nvSpPr>
        <p:spPr>
          <a:xfrm>
            <a:off x="6093373" y="2228193"/>
            <a:ext cx="5257800" cy="394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dirty="0"/>
              <a:t>LA </a:t>
            </a:r>
            <a:r>
              <a:rPr lang="en-US" b="1" dirty="0"/>
              <a:t>“housing schemes” (?)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      “land delivery plans” (?)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56C29-F957-0479-7D36-C0FFB5E70F8C}"/>
              </a:ext>
            </a:extLst>
          </p:cNvPr>
          <p:cNvSpPr/>
          <p:nvPr/>
        </p:nvSpPr>
        <p:spPr>
          <a:xfrm>
            <a:off x="714703" y="2112579"/>
            <a:ext cx="10268607" cy="1198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A"/>
          </a:p>
        </p:txBody>
      </p:sp>
    </p:spTree>
    <p:extLst>
      <p:ext uri="{BB962C8B-B14F-4D97-AF65-F5344CB8AC3E}">
        <p14:creationId xmlns:p14="http://schemas.microsoft.com/office/powerpoint/2010/main" val="420176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DD1F9-7CB7-0A4E-8D63-02D692A6C701}"/>
              </a:ext>
            </a:extLst>
          </p:cNvPr>
          <p:cNvSpPr txBox="1">
            <a:spLocks/>
          </p:cNvSpPr>
          <p:nvPr/>
        </p:nvSpPr>
        <p:spPr>
          <a:xfrm>
            <a:off x="838197" y="6646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b="1" dirty="0">
                <a:solidFill>
                  <a:srgbClr val="FF0000"/>
                </a:solidFill>
              </a:rPr>
              <a:t>What do we know about urban areas in Namibia…?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CED8F-5AD2-8253-FB86-3AEF75895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A" dirty="0"/>
          </a:p>
          <a:p>
            <a:pPr marL="0" indent="0">
              <a:buNone/>
            </a:pPr>
            <a:r>
              <a:rPr lang="en-NA" dirty="0"/>
              <a:t>…if we know that urban development innovation happens mainly at the local level*?</a:t>
            </a:r>
          </a:p>
          <a:p>
            <a:pPr marL="0" indent="0">
              <a:buNone/>
            </a:pPr>
            <a:endParaRPr lang="en-NA" dirty="0"/>
          </a:p>
          <a:p>
            <a:pPr marL="0" indent="0">
              <a:buNone/>
            </a:pPr>
            <a:endParaRPr lang="en-NA" dirty="0"/>
          </a:p>
          <a:p>
            <a:pPr marL="0" indent="0">
              <a:buNone/>
            </a:pPr>
            <a:endParaRPr lang="en-NA" dirty="0"/>
          </a:p>
          <a:p>
            <a:pPr marL="0" indent="0">
              <a:buNone/>
            </a:pPr>
            <a:endParaRPr lang="en-NA" dirty="0"/>
          </a:p>
          <a:p>
            <a:pPr marL="0" indent="0">
              <a:buNone/>
            </a:pPr>
            <a:endParaRPr lang="en-NA" dirty="0"/>
          </a:p>
          <a:p>
            <a:pPr marL="0" indent="0">
              <a:buNone/>
            </a:pPr>
            <a:r>
              <a:rPr lang="en-NA" sz="1600" b="1" dirty="0"/>
              <a:t>*Source</a:t>
            </a:r>
            <a:r>
              <a:rPr lang="en-NA" sz="1600" dirty="0"/>
              <a:t>: </a:t>
            </a:r>
            <a:r>
              <a:rPr lang="en-GB" sz="1600" dirty="0"/>
              <a:t>UN. (2017). </a:t>
            </a:r>
            <a:r>
              <a:rPr lang="en-GB" sz="1600" i="1" dirty="0"/>
              <a:t>New Urban Agenda</a:t>
            </a:r>
            <a:r>
              <a:rPr lang="en-GB" sz="1600" dirty="0"/>
              <a:t>. United Nations. </a:t>
            </a:r>
            <a:r>
              <a:rPr lang="en-GB" sz="1400" dirty="0">
                <a:hlinkClick r:id="rId3"/>
              </a:rPr>
              <a:t>http://habitat3.org/the-new-urban-agenda</a:t>
            </a:r>
            <a:endParaRPr lang="en-GB" sz="1400" dirty="0"/>
          </a:p>
          <a:p>
            <a:pPr marL="0" indent="0">
              <a:buNone/>
            </a:pPr>
            <a:endParaRPr lang="en-NA" dirty="0"/>
          </a:p>
        </p:txBody>
      </p:sp>
    </p:spTree>
    <p:extLst>
      <p:ext uri="{BB962C8B-B14F-4D97-AF65-F5344CB8AC3E}">
        <p14:creationId xmlns:p14="http://schemas.microsoft.com/office/powerpoint/2010/main" val="251703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1369</Words>
  <Application>Microsoft Macintosh PowerPoint</Application>
  <PresentationFormat>Widescreen</PresentationFormat>
  <Paragraphs>265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Helvetica</vt:lpstr>
      <vt:lpstr>Wingdings</vt:lpstr>
      <vt:lpstr>Office Theme</vt:lpstr>
      <vt:lpstr>Challenges/opportunities: land and housing in Namibia</vt:lpstr>
      <vt:lpstr>PowerPoint Presentation</vt:lpstr>
      <vt:lpstr>PowerPoint Presentation</vt:lpstr>
      <vt:lpstr>Most inhabitants in Namibia are within the ultra &amp; low-income groups: There is a need to define affordability &gt; addressed through NHP</vt:lpstr>
      <vt:lpstr>Only 1 out of every 10 people in Namibia can access  “the formal”</vt:lpstr>
      <vt:lpstr>Namibia’s future is urban</vt:lpstr>
      <vt:lpstr>PowerPoint Presentation</vt:lpstr>
      <vt:lpstr>PowerPoint Presentation</vt:lpstr>
      <vt:lpstr>PowerPoint Presentation</vt:lpstr>
      <vt:lpstr>Urban areas are different; however, differentiated approaches remain lacking</vt:lpstr>
      <vt:lpstr>Scale of the challenge</vt:lpstr>
      <vt:lpstr>Scale of the challenge</vt:lpstr>
      <vt:lpstr>Scale of the challenge</vt:lpstr>
      <vt:lpstr>PowerPoint Presentation</vt:lpstr>
      <vt:lpstr>PowerPoint Presentation</vt:lpstr>
      <vt:lpstr>PowerPoint Presentation</vt:lpstr>
      <vt:lpstr>STRATEGY</vt:lpstr>
      <vt:lpstr>PowerPoint Presentation</vt:lpstr>
      <vt:lpstr>PowerPoint Presentation</vt:lpstr>
      <vt:lpstr>PowerPoint Presentation</vt:lpstr>
      <vt:lpstr>PowerPoint Presentation</vt:lpstr>
      <vt:lpstr>For Namibia to get development right, it needs to get urban development right</vt:lpstr>
      <vt:lpstr>Informal trade   1. street trade 2. home-based businesses </vt:lpstr>
      <vt:lpstr>Food systems, climate adaptation/ mitigation</vt:lpstr>
      <vt:lpstr>The infrastructure question</vt:lpstr>
      <vt:lpstr>PowerPoint Presentation</vt:lpstr>
      <vt:lpstr>Namibia is at an advantage:  we are already talking to each other</vt:lpstr>
      <vt:lpstr>INSTITUTE FOR LAND, LIVELIHOODS AND HOUSING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Institute for Land, Livelihoods and Housing</dc:title>
  <dc:creator>Dr Delgado, Guillermo</dc:creator>
  <cp:lastModifiedBy>Dr Delgado, Guillermo</cp:lastModifiedBy>
  <cp:revision>23</cp:revision>
  <dcterms:created xsi:type="dcterms:W3CDTF">2022-07-13T20:28:13Z</dcterms:created>
  <dcterms:modified xsi:type="dcterms:W3CDTF">2023-02-22T08:42:30Z</dcterms:modified>
</cp:coreProperties>
</file>