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20" r:id="rId2"/>
    <p:sldMasterId id="2147483732" r:id="rId3"/>
  </p:sldMasterIdLst>
  <p:notesMasterIdLst>
    <p:notesMasterId r:id="rId21"/>
  </p:notesMasterIdLst>
  <p:handoutMasterIdLst>
    <p:handoutMasterId r:id="rId22"/>
  </p:handoutMasterIdLst>
  <p:sldIdLst>
    <p:sldId id="387" r:id="rId4"/>
    <p:sldId id="517" r:id="rId5"/>
    <p:sldId id="526" r:id="rId6"/>
    <p:sldId id="530" r:id="rId7"/>
    <p:sldId id="525" r:id="rId8"/>
    <p:sldId id="529" r:id="rId9"/>
    <p:sldId id="516" r:id="rId10"/>
    <p:sldId id="532" r:id="rId11"/>
    <p:sldId id="531" r:id="rId12"/>
    <p:sldId id="522" r:id="rId13"/>
    <p:sldId id="518" r:id="rId14"/>
    <p:sldId id="527" r:id="rId15"/>
    <p:sldId id="528" r:id="rId16"/>
    <p:sldId id="533" r:id="rId17"/>
    <p:sldId id="534" r:id="rId18"/>
    <p:sldId id="535" r:id="rId19"/>
    <p:sldId id="524"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89" autoAdjust="0"/>
  </p:normalViewPr>
  <p:slideViewPr>
    <p:cSldViewPr>
      <p:cViewPr>
        <p:scale>
          <a:sx n="70" d="100"/>
          <a:sy n="70" d="100"/>
        </p:scale>
        <p:origin x="120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275" cy="496671"/>
          </a:xfrm>
          <a:prstGeom prst="rect">
            <a:avLst/>
          </a:prstGeom>
        </p:spPr>
        <p:txBody>
          <a:bodyPr vert="horz" lIns="91433" tIns="45717" rIns="91433" bIns="45717" rtlCol="0"/>
          <a:lstStyle>
            <a:lvl1pPr algn="l">
              <a:defRPr sz="1200"/>
            </a:lvl1pPr>
          </a:lstStyle>
          <a:p>
            <a:r>
              <a:rPr lang="en-ZA" dirty="0">
                <a:solidFill>
                  <a:prstClr val="black">
                    <a:tint val="75000"/>
                  </a:prstClr>
                </a:solidFill>
              </a:rPr>
              <a:t>High Level Consultative Retreat</a:t>
            </a:r>
          </a:p>
        </p:txBody>
      </p:sp>
      <p:sp>
        <p:nvSpPr>
          <p:cNvPr id="3" name="Date Placeholder 2"/>
          <p:cNvSpPr>
            <a:spLocks noGrp="1"/>
          </p:cNvSpPr>
          <p:nvPr>
            <p:ph type="dt" sz="quarter" idx="1"/>
          </p:nvPr>
        </p:nvSpPr>
        <p:spPr>
          <a:xfrm>
            <a:off x="3849863" y="1"/>
            <a:ext cx="2946275" cy="496671"/>
          </a:xfrm>
          <a:prstGeom prst="rect">
            <a:avLst/>
          </a:prstGeom>
        </p:spPr>
        <p:txBody>
          <a:bodyPr vert="horz" lIns="91433" tIns="45717" rIns="91433" bIns="45717" rtlCol="0"/>
          <a:lstStyle>
            <a:lvl1pPr algn="r">
              <a:defRPr sz="1200"/>
            </a:lvl1pPr>
          </a:lstStyle>
          <a:p>
            <a:fld id="{945E519F-96A9-4FA7-823E-6417E3FC8118}" type="datetimeFigureOut">
              <a:rPr lang="en-ZA" smtClean="0"/>
              <a:t>2023/02/22</a:t>
            </a:fld>
            <a:endParaRPr lang="en-ZA"/>
          </a:p>
        </p:txBody>
      </p:sp>
      <p:sp>
        <p:nvSpPr>
          <p:cNvPr id="4" name="Footer Placeholder 3"/>
          <p:cNvSpPr>
            <a:spLocks noGrp="1"/>
          </p:cNvSpPr>
          <p:nvPr>
            <p:ph type="ftr" sz="quarter" idx="2"/>
          </p:nvPr>
        </p:nvSpPr>
        <p:spPr>
          <a:xfrm>
            <a:off x="1" y="9428272"/>
            <a:ext cx="2946275" cy="496671"/>
          </a:xfrm>
          <a:prstGeom prst="rect">
            <a:avLst/>
          </a:prstGeom>
        </p:spPr>
        <p:txBody>
          <a:bodyPr vert="horz" lIns="91433" tIns="45717" rIns="91433" bIns="45717" rtlCol="0" anchor="b"/>
          <a:lstStyle>
            <a:lvl1pPr algn="l">
              <a:defRPr sz="1200"/>
            </a:lvl1pPr>
          </a:lstStyle>
          <a:p>
            <a:endParaRPr lang="en-ZA"/>
          </a:p>
        </p:txBody>
      </p:sp>
      <p:sp>
        <p:nvSpPr>
          <p:cNvPr id="5" name="Slide Number Placeholder 4"/>
          <p:cNvSpPr>
            <a:spLocks noGrp="1"/>
          </p:cNvSpPr>
          <p:nvPr>
            <p:ph type="sldNum" sz="quarter" idx="3"/>
          </p:nvPr>
        </p:nvSpPr>
        <p:spPr>
          <a:xfrm>
            <a:off x="3849863" y="9428272"/>
            <a:ext cx="2946275" cy="496671"/>
          </a:xfrm>
          <a:prstGeom prst="rect">
            <a:avLst/>
          </a:prstGeom>
        </p:spPr>
        <p:txBody>
          <a:bodyPr vert="horz" lIns="91433" tIns="45717" rIns="91433" bIns="45717" rtlCol="0" anchor="b"/>
          <a:lstStyle>
            <a:lvl1pPr algn="r">
              <a:defRPr sz="1200"/>
            </a:lvl1pPr>
          </a:lstStyle>
          <a:p>
            <a:fld id="{B06A75B8-13E0-40CE-9396-383CC06CE739}" type="slidenum">
              <a:rPr lang="en-ZA" smtClean="0"/>
              <a:t>‹#›</a:t>
            </a:fld>
            <a:endParaRPr lang="en-ZA"/>
          </a:p>
        </p:txBody>
      </p:sp>
    </p:spTree>
    <p:extLst>
      <p:ext uri="{BB962C8B-B14F-4D97-AF65-F5344CB8AC3E}">
        <p14:creationId xmlns:p14="http://schemas.microsoft.com/office/powerpoint/2010/main" val="3851539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3171" tIns="46586" rIns="93171" bIns="46586" rtlCol="0"/>
          <a:lstStyle>
            <a:lvl1pPr algn="l">
              <a:defRPr sz="1200"/>
            </a:lvl1pPr>
          </a:lstStyle>
          <a:p>
            <a:endParaRPr lang="en-ZA"/>
          </a:p>
        </p:txBody>
      </p:sp>
      <p:sp>
        <p:nvSpPr>
          <p:cNvPr id="3" name="Date Placeholder 2"/>
          <p:cNvSpPr>
            <a:spLocks noGrp="1"/>
          </p:cNvSpPr>
          <p:nvPr>
            <p:ph type="dt" idx="1"/>
          </p:nvPr>
        </p:nvSpPr>
        <p:spPr>
          <a:xfrm>
            <a:off x="3850444" y="0"/>
            <a:ext cx="2945659" cy="496332"/>
          </a:xfrm>
          <a:prstGeom prst="rect">
            <a:avLst/>
          </a:prstGeom>
        </p:spPr>
        <p:txBody>
          <a:bodyPr vert="horz" lIns="93171" tIns="46586" rIns="93171" bIns="46586" rtlCol="0"/>
          <a:lstStyle>
            <a:lvl1pPr algn="r">
              <a:defRPr sz="1200"/>
            </a:lvl1pPr>
          </a:lstStyle>
          <a:p>
            <a:fld id="{54E86E60-31D1-4A33-88B2-B044B6D81BEF}" type="datetimeFigureOut">
              <a:rPr lang="en-ZA" smtClean="0"/>
              <a:t>2023/02/22</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1" tIns="46586" rIns="93171" bIns="46586"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4"/>
            <a:ext cx="2945659" cy="496332"/>
          </a:xfrm>
          <a:prstGeom prst="rect">
            <a:avLst/>
          </a:prstGeom>
        </p:spPr>
        <p:txBody>
          <a:bodyPr vert="horz" lIns="93171" tIns="46586" rIns="93171" bIns="46586"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3171" tIns="46586" rIns="93171" bIns="46586" rtlCol="0" anchor="b"/>
          <a:lstStyle>
            <a:lvl1pPr algn="r">
              <a:defRPr sz="1200"/>
            </a:lvl1pPr>
          </a:lstStyle>
          <a:p>
            <a:fld id="{0FE48830-FFF6-43CF-9760-A5AA9A54F1F3}" type="slidenum">
              <a:rPr lang="en-ZA" smtClean="0"/>
              <a:t>‹#›</a:t>
            </a:fld>
            <a:endParaRPr lang="en-ZA"/>
          </a:p>
        </p:txBody>
      </p:sp>
    </p:spTree>
    <p:extLst>
      <p:ext uri="{BB962C8B-B14F-4D97-AF65-F5344CB8AC3E}">
        <p14:creationId xmlns:p14="http://schemas.microsoft.com/office/powerpoint/2010/main" val="3058819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6" name="Slide Number Placeholder 5"/>
          <p:cNvSpPr>
            <a:spLocks noGrp="1"/>
          </p:cNvSpPr>
          <p:nvPr>
            <p:ph type="sldNum" sz="quarter" idx="12"/>
          </p:nvPr>
        </p:nvSpPr>
        <p:spPr/>
        <p:txBody>
          <a:bodyPr/>
          <a:lstStyle/>
          <a:p>
            <a:fld id="{D8B42F6B-D1D3-443F-90B1-74D71C9D4123}"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1969520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6" name="Slide Number Placeholder 5"/>
          <p:cNvSpPr>
            <a:spLocks noGrp="1"/>
          </p:cNvSpPr>
          <p:nvPr>
            <p:ph type="sldNum" sz="quarter" idx="12"/>
          </p:nvPr>
        </p:nvSpPr>
        <p:spPr/>
        <p:txBody>
          <a:bodyPr/>
          <a:lstStyle/>
          <a:p>
            <a:fld id="{D8B42F6B-D1D3-443F-90B1-74D71C9D4123}"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1035043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6" name="Slide Number Placeholder 5"/>
          <p:cNvSpPr>
            <a:spLocks noGrp="1"/>
          </p:cNvSpPr>
          <p:nvPr>
            <p:ph type="sldNum" sz="quarter" idx="12"/>
          </p:nvPr>
        </p:nvSpPr>
        <p:spPr/>
        <p:txBody>
          <a:bodyPr/>
          <a:lstStyle/>
          <a:p>
            <a:fld id="{D8B42F6B-D1D3-443F-90B1-74D71C9D4123}"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0958710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8B66-9C4F-4236-B4BA-7596D350A4E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B45075-F6D2-4534-B93E-3C33C66233D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4D3C1B-3BED-402F-A201-6024FDEB3ADD}"/>
              </a:ext>
            </a:extLst>
          </p:cNvPr>
          <p:cNvSpPr>
            <a:spLocks noGrp="1"/>
          </p:cNvSpPr>
          <p:nvPr>
            <p:ph type="dt" sz="half" idx="10"/>
          </p:nvPr>
        </p:nvSpPr>
        <p:spPr/>
        <p:txBody>
          <a:bodyPr/>
          <a:lstStyle/>
          <a:p>
            <a:fld id="{76A22B48-5598-4397-A921-511605D30F2E}" type="datetimeFigureOut">
              <a:rPr lang="en-GB" smtClean="0"/>
              <a:t>22/02/2023</a:t>
            </a:fld>
            <a:endParaRPr lang="en-GB"/>
          </a:p>
        </p:txBody>
      </p:sp>
      <p:sp>
        <p:nvSpPr>
          <p:cNvPr id="5" name="Footer Placeholder 4">
            <a:extLst>
              <a:ext uri="{FF2B5EF4-FFF2-40B4-BE49-F238E27FC236}">
                <a16:creationId xmlns:a16="http://schemas.microsoft.com/office/drawing/2014/main" id="{E5608314-6F70-49FC-A48D-36BB67F4D3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100467-463B-4366-B794-34ACBE21A21D}"/>
              </a:ext>
            </a:extLst>
          </p:cNvPr>
          <p:cNvSpPr>
            <a:spLocks noGrp="1"/>
          </p:cNvSpPr>
          <p:nvPr>
            <p:ph type="sldNum" sz="quarter" idx="12"/>
          </p:nvPr>
        </p:nvSpPr>
        <p:spPr/>
        <p:txBody>
          <a:bodyPr/>
          <a:lstStyle/>
          <a:p>
            <a:fld id="{F5564F46-4316-47E9-AECC-87800A83F6D4}" type="slidenum">
              <a:rPr lang="en-GB" smtClean="0"/>
              <a:t>‹#›</a:t>
            </a:fld>
            <a:endParaRPr lang="en-GB"/>
          </a:p>
        </p:txBody>
      </p:sp>
    </p:spTree>
    <p:extLst>
      <p:ext uri="{BB962C8B-B14F-4D97-AF65-F5344CB8AC3E}">
        <p14:creationId xmlns:p14="http://schemas.microsoft.com/office/powerpoint/2010/main" val="235110307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4E4F-3EAF-4805-9DAD-C2D5469B51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99B273-9172-4C3B-BD1E-25F525216A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3B2131-D051-4A33-8C9B-D60A7C1CB6FA}"/>
              </a:ext>
            </a:extLst>
          </p:cNvPr>
          <p:cNvSpPr>
            <a:spLocks noGrp="1"/>
          </p:cNvSpPr>
          <p:nvPr>
            <p:ph type="dt" sz="half" idx="10"/>
          </p:nvPr>
        </p:nvSpPr>
        <p:spPr/>
        <p:txBody>
          <a:bodyPr/>
          <a:lstStyle/>
          <a:p>
            <a:fld id="{76A22B48-5598-4397-A921-511605D30F2E}" type="datetimeFigureOut">
              <a:rPr lang="en-GB" smtClean="0"/>
              <a:t>22/02/2023</a:t>
            </a:fld>
            <a:endParaRPr lang="en-GB"/>
          </a:p>
        </p:txBody>
      </p:sp>
      <p:sp>
        <p:nvSpPr>
          <p:cNvPr id="5" name="Footer Placeholder 4">
            <a:extLst>
              <a:ext uri="{FF2B5EF4-FFF2-40B4-BE49-F238E27FC236}">
                <a16:creationId xmlns:a16="http://schemas.microsoft.com/office/drawing/2014/main" id="{B0958BF6-535D-4FB5-8C4B-DFB4991D0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18C075-3C67-43EB-859C-F3CBEE249484}"/>
              </a:ext>
            </a:extLst>
          </p:cNvPr>
          <p:cNvSpPr>
            <a:spLocks noGrp="1"/>
          </p:cNvSpPr>
          <p:nvPr>
            <p:ph type="sldNum" sz="quarter" idx="12"/>
          </p:nvPr>
        </p:nvSpPr>
        <p:spPr/>
        <p:txBody>
          <a:bodyPr/>
          <a:lstStyle/>
          <a:p>
            <a:fld id="{F5564F46-4316-47E9-AECC-87800A83F6D4}" type="slidenum">
              <a:rPr lang="en-GB" smtClean="0"/>
              <a:t>‹#›</a:t>
            </a:fld>
            <a:endParaRPr lang="en-GB"/>
          </a:p>
        </p:txBody>
      </p:sp>
    </p:spTree>
    <p:extLst>
      <p:ext uri="{BB962C8B-B14F-4D97-AF65-F5344CB8AC3E}">
        <p14:creationId xmlns:p14="http://schemas.microsoft.com/office/powerpoint/2010/main" val="224864370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6A02-EB6A-498A-A3F0-422BAFA625E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15CF59-0482-485D-9433-877DC9626C3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40C93E-2D72-4A74-ACD1-C2ADD30E3034}"/>
              </a:ext>
            </a:extLst>
          </p:cNvPr>
          <p:cNvSpPr>
            <a:spLocks noGrp="1"/>
          </p:cNvSpPr>
          <p:nvPr>
            <p:ph type="dt" sz="half" idx="10"/>
          </p:nvPr>
        </p:nvSpPr>
        <p:spPr/>
        <p:txBody>
          <a:bodyPr/>
          <a:lstStyle/>
          <a:p>
            <a:fld id="{76A22B48-5598-4397-A921-511605D30F2E}" type="datetimeFigureOut">
              <a:rPr lang="en-GB" smtClean="0"/>
              <a:t>22/02/2023</a:t>
            </a:fld>
            <a:endParaRPr lang="en-GB"/>
          </a:p>
        </p:txBody>
      </p:sp>
      <p:sp>
        <p:nvSpPr>
          <p:cNvPr id="5" name="Footer Placeholder 4">
            <a:extLst>
              <a:ext uri="{FF2B5EF4-FFF2-40B4-BE49-F238E27FC236}">
                <a16:creationId xmlns:a16="http://schemas.microsoft.com/office/drawing/2014/main" id="{4277E7F5-154C-4A11-A3B2-91CA513AC7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BE22A9-B8CD-4CE7-A4ED-00C0612A882B}"/>
              </a:ext>
            </a:extLst>
          </p:cNvPr>
          <p:cNvSpPr>
            <a:spLocks noGrp="1"/>
          </p:cNvSpPr>
          <p:nvPr>
            <p:ph type="sldNum" sz="quarter" idx="12"/>
          </p:nvPr>
        </p:nvSpPr>
        <p:spPr/>
        <p:txBody>
          <a:bodyPr/>
          <a:lstStyle/>
          <a:p>
            <a:fld id="{F5564F46-4316-47E9-AECC-87800A83F6D4}" type="slidenum">
              <a:rPr lang="en-GB" smtClean="0"/>
              <a:t>‹#›</a:t>
            </a:fld>
            <a:endParaRPr lang="en-GB"/>
          </a:p>
        </p:txBody>
      </p:sp>
    </p:spTree>
    <p:extLst>
      <p:ext uri="{BB962C8B-B14F-4D97-AF65-F5344CB8AC3E}">
        <p14:creationId xmlns:p14="http://schemas.microsoft.com/office/powerpoint/2010/main" val="374182901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BC20C-74AB-4044-AE97-BE3D6D155C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B1ABFC-5A94-42F9-B459-3C0B83FD500E}"/>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32B1A8-0844-4D9D-8DE2-65ABB8465B0F}"/>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306A62-5846-49AE-80F0-593D9D278C91}"/>
              </a:ext>
            </a:extLst>
          </p:cNvPr>
          <p:cNvSpPr>
            <a:spLocks noGrp="1"/>
          </p:cNvSpPr>
          <p:nvPr>
            <p:ph type="dt" sz="half" idx="10"/>
          </p:nvPr>
        </p:nvSpPr>
        <p:spPr/>
        <p:txBody>
          <a:bodyPr/>
          <a:lstStyle/>
          <a:p>
            <a:fld id="{76A22B48-5598-4397-A921-511605D30F2E}" type="datetimeFigureOut">
              <a:rPr lang="en-GB" smtClean="0"/>
              <a:t>22/02/2023</a:t>
            </a:fld>
            <a:endParaRPr lang="en-GB"/>
          </a:p>
        </p:txBody>
      </p:sp>
      <p:sp>
        <p:nvSpPr>
          <p:cNvPr id="6" name="Footer Placeholder 5">
            <a:extLst>
              <a:ext uri="{FF2B5EF4-FFF2-40B4-BE49-F238E27FC236}">
                <a16:creationId xmlns:a16="http://schemas.microsoft.com/office/drawing/2014/main" id="{AB201399-4754-4629-9C99-4819202AF6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F273C8-C1E8-4AD5-B4A6-DCEF5FBED630}"/>
              </a:ext>
            </a:extLst>
          </p:cNvPr>
          <p:cNvSpPr>
            <a:spLocks noGrp="1"/>
          </p:cNvSpPr>
          <p:nvPr>
            <p:ph type="sldNum" sz="quarter" idx="12"/>
          </p:nvPr>
        </p:nvSpPr>
        <p:spPr/>
        <p:txBody>
          <a:bodyPr/>
          <a:lstStyle/>
          <a:p>
            <a:fld id="{F5564F46-4316-47E9-AECC-87800A83F6D4}" type="slidenum">
              <a:rPr lang="en-GB" smtClean="0"/>
              <a:t>‹#›</a:t>
            </a:fld>
            <a:endParaRPr lang="en-GB"/>
          </a:p>
        </p:txBody>
      </p:sp>
    </p:spTree>
    <p:extLst>
      <p:ext uri="{BB962C8B-B14F-4D97-AF65-F5344CB8AC3E}">
        <p14:creationId xmlns:p14="http://schemas.microsoft.com/office/powerpoint/2010/main" val="372252456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1A25-AEBD-4FB4-8D6B-C4C190FC372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8AF5E1-9F97-47EC-A035-61C873C86E9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0C41FF-23D9-49D1-8759-7D4DE06384A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9874F9-C655-4E85-9514-719703B71AD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D903EC-63C9-426E-9FCF-8A237F3CEEF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7F09B1-C80D-4B7D-BEFE-C72CA50FA75B}"/>
              </a:ext>
            </a:extLst>
          </p:cNvPr>
          <p:cNvSpPr>
            <a:spLocks noGrp="1"/>
          </p:cNvSpPr>
          <p:nvPr>
            <p:ph type="dt" sz="half" idx="10"/>
          </p:nvPr>
        </p:nvSpPr>
        <p:spPr/>
        <p:txBody>
          <a:bodyPr/>
          <a:lstStyle/>
          <a:p>
            <a:fld id="{76A22B48-5598-4397-A921-511605D30F2E}" type="datetimeFigureOut">
              <a:rPr lang="en-GB" smtClean="0"/>
              <a:t>22/02/2023</a:t>
            </a:fld>
            <a:endParaRPr lang="en-GB"/>
          </a:p>
        </p:txBody>
      </p:sp>
      <p:sp>
        <p:nvSpPr>
          <p:cNvPr id="8" name="Footer Placeholder 7">
            <a:extLst>
              <a:ext uri="{FF2B5EF4-FFF2-40B4-BE49-F238E27FC236}">
                <a16:creationId xmlns:a16="http://schemas.microsoft.com/office/drawing/2014/main" id="{571EC9E2-72BC-4D9D-9837-322825FAD6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05E678-2FC7-4E18-BC97-F0494CB9D3DD}"/>
              </a:ext>
            </a:extLst>
          </p:cNvPr>
          <p:cNvSpPr>
            <a:spLocks noGrp="1"/>
          </p:cNvSpPr>
          <p:nvPr>
            <p:ph type="sldNum" sz="quarter" idx="12"/>
          </p:nvPr>
        </p:nvSpPr>
        <p:spPr/>
        <p:txBody>
          <a:bodyPr/>
          <a:lstStyle/>
          <a:p>
            <a:fld id="{F5564F46-4316-47E9-AECC-87800A83F6D4}" type="slidenum">
              <a:rPr lang="en-GB" smtClean="0"/>
              <a:t>‹#›</a:t>
            </a:fld>
            <a:endParaRPr lang="en-GB"/>
          </a:p>
        </p:txBody>
      </p:sp>
    </p:spTree>
    <p:extLst>
      <p:ext uri="{BB962C8B-B14F-4D97-AF65-F5344CB8AC3E}">
        <p14:creationId xmlns:p14="http://schemas.microsoft.com/office/powerpoint/2010/main" val="358621844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7D2F-26FF-4F17-AA73-2E1B808663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044931-46D9-44AA-AB63-9D67ABB4C94B}"/>
              </a:ext>
            </a:extLst>
          </p:cNvPr>
          <p:cNvSpPr>
            <a:spLocks noGrp="1"/>
          </p:cNvSpPr>
          <p:nvPr>
            <p:ph type="dt" sz="half" idx="10"/>
          </p:nvPr>
        </p:nvSpPr>
        <p:spPr/>
        <p:txBody>
          <a:bodyPr/>
          <a:lstStyle/>
          <a:p>
            <a:fld id="{76A22B48-5598-4397-A921-511605D30F2E}" type="datetimeFigureOut">
              <a:rPr lang="en-GB" smtClean="0"/>
              <a:t>22/02/2023</a:t>
            </a:fld>
            <a:endParaRPr lang="en-GB"/>
          </a:p>
        </p:txBody>
      </p:sp>
      <p:sp>
        <p:nvSpPr>
          <p:cNvPr id="4" name="Footer Placeholder 3">
            <a:extLst>
              <a:ext uri="{FF2B5EF4-FFF2-40B4-BE49-F238E27FC236}">
                <a16:creationId xmlns:a16="http://schemas.microsoft.com/office/drawing/2014/main" id="{5E8B51BB-7F4F-4E4A-B834-558C012FD4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AAD3D8B-0408-4410-BE61-4A5E55C7F6C9}"/>
              </a:ext>
            </a:extLst>
          </p:cNvPr>
          <p:cNvSpPr>
            <a:spLocks noGrp="1"/>
          </p:cNvSpPr>
          <p:nvPr>
            <p:ph type="sldNum" sz="quarter" idx="12"/>
          </p:nvPr>
        </p:nvSpPr>
        <p:spPr/>
        <p:txBody>
          <a:bodyPr/>
          <a:lstStyle/>
          <a:p>
            <a:fld id="{F5564F46-4316-47E9-AECC-87800A83F6D4}" type="slidenum">
              <a:rPr lang="en-GB" smtClean="0"/>
              <a:t>‹#›</a:t>
            </a:fld>
            <a:endParaRPr lang="en-GB"/>
          </a:p>
        </p:txBody>
      </p:sp>
    </p:spTree>
    <p:extLst>
      <p:ext uri="{BB962C8B-B14F-4D97-AF65-F5344CB8AC3E}">
        <p14:creationId xmlns:p14="http://schemas.microsoft.com/office/powerpoint/2010/main" val="9416161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5FC6C-4570-40AA-9105-BD1101D7D292}"/>
              </a:ext>
            </a:extLst>
          </p:cNvPr>
          <p:cNvSpPr>
            <a:spLocks noGrp="1"/>
          </p:cNvSpPr>
          <p:nvPr>
            <p:ph type="dt" sz="half" idx="10"/>
          </p:nvPr>
        </p:nvSpPr>
        <p:spPr/>
        <p:txBody>
          <a:bodyPr/>
          <a:lstStyle/>
          <a:p>
            <a:fld id="{76A22B48-5598-4397-A921-511605D30F2E}" type="datetimeFigureOut">
              <a:rPr lang="en-GB" smtClean="0"/>
              <a:t>22/02/2023</a:t>
            </a:fld>
            <a:endParaRPr lang="en-GB"/>
          </a:p>
        </p:txBody>
      </p:sp>
      <p:sp>
        <p:nvSpPr>
          <p:cNvPr id="3" name="Footer Placeholder 2">
            <a:extLst>
              <a:ext uri="{FF2B5EF4-FFF2-40B4-BE49-F238E27FC236}">
                <a16:creationId xmlns:a16="http://schemas.microsoft.com/office/drawing/2014/main" id="{20E84ED9-03CA-47A4-9F53-88960E26CE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017B1AD-C487-4D9E-8942-133147447E99}"/>
              </a:ext>
            </a:extLst>
          </p:cNvPr>
          <p:cNvSpPr>
            <a:spLocks noGrp="1"/>
          </p:cNvSpPr>
          <p:nvPr>
            <p:ph type="sldNum" sz="quarter" idx="12"/>
          </p:nvPr>
        </p:nvSpPr>
        <p:spPr/>
        <p:txBody>
          <a:bodyPr/>
          <a:lstStyle/>
          <a:p>
            <a:fld id="{F5564F46-4316-47E9-AECC-87800A83F6D4}" type="slidenum">
              <a:rPr lang="en-GB" smtClean="0"/>
              <a:t>‹#›</a:t>
            </a:fld>
            <a:endParaRPr lang="en-GB"/>
          </a:p>
        </p:txBody>
      </p:sp>
    </p:spTree>
    <p:extLst>
      <p:ext uri="{BB962C8B-B14F-4D97-AF65-F5344CB8AC3E}">
        <p14:creationId xmlns:p14="http://schemas.microsoft.com/office/powerpoint/2010/main" val="3625121016"/>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0B77-18B7-4DA3-8D36-10351CF2D5F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85F8B7-0DD7-4EC3-A9F7-EA000E77516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8B4D46-7C06-4769-B479-032492EE83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A0124C-043A-4A5F-9D0B-CD393158C9A3}"/>
              </a:ext>
            </a:extLst>
          </p:cNvPr>
          <p:cNvSpPr>
            <a:spLocks noGrp="1"/>
          </p:cNvSpPr>
          <p:nvPr>
            <p:ph type="dt" sz="half" idx="10"/>
          </p:nvPr>
        </p:nvSpPr>
        <p:spPr/>
        <p:txBody>
          <a:bodyPr/>
          <a:lstStyle/>
          <a:p>
            <a:fld id="{76A22B48-5598-4397-A921-511605D30F2E}" type="datetimeFigureOut">
              <a:rPr lang="en-GB" smtClean="0"/>
              <a:t>22/02/2023</a:t>
            </a:fld>
            <a:endParaRPr lang="en-GB"/>
          </a:p>
        </p:txBody>
      </p:sp>
      <p:sp>
        <p:nvSpPr>
          <p:cNvPr id="6" name="Footer Placeholder 5">
            <a:extLst>
              <a:ext uri="{FF2B5EF4-FFF2-40B4-BE49-F238E27FC236}">
                <a16:creationId xmlns:a16="http://schemas.microsoft.com/office/drawing/2014/main" id="{02F4531C-898E-4DF3-9223-46F0E5E443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F086C1-A308-4C38-A35D-E418717384FC}"/>
              </a:ext>
            </a:extLst>
          </p:cNvPr>
          <p:cNvSpPr>
            <a:spLocks noGrp="1"/>
          </p:cNvSpPr>
          <p:nvPr>
            <p:ph type="sldNum" sz="quarter" idx="12"/>
          </p:nvPr>
        </p:nvSpPr>
        <p:spPr/>
        <p:txBody>
          <a:bodyPr/>
          <a:lstStyle/>
          <a:p>
            <a:fld id="{F5564F46-4316-47E9-AECC-87800A83F6D4}" type="slidenum">
              <a:rPr lang="en-GB" smtClean="0"/>
              <a:t>‹#›</a:t>
            </a:fld>
            <a:endParaRPr lang="en-GB"/>
          </a:p>
        </p:txBody>
      </p:sp>
    </p:spTree>
    <p:extLst>
      <p:ext uri="{BB962C8B-B14F-4D97-AF65-F5344CB8AC3E}">
        <p14:creationId xmlns:p14="http://schemas.microsoft.com/office/powerpoint/2010/main" val="62508252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6" name="Slide Number Placeholder 5"/>
          <p:cNvSpPr>
            <a:spLocks noGrp="1"/>
          </p:cNvSpPr>
          <p:nvPr>
            <p:ph type="sldNum" sz="quarter" idx="12"/>
          </p:nvPr>
        </p:nvSpPr>
        <p:spPr/>
        <p:txBody>
          <a:bodyPr/>
          <a:lstStyle/>
          <a:p>
            <a:fld id="{D8B42F6B-D1D3-443F-90B1-74D71C9D4123}"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93997123"/>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13782-1F53-4222-947E-961D5E5EC02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BB00F3-6814-487E-BAD3-26621D7A498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DA5B85-3E18-4EF9-BD82-7BE105FBB3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C725D9-7F69-4842-B571-E9D412E55161}"/>
              </a:ext>
            </a:extLst>
          </p:cNvPr>
          <p:cNvSpPr>
            <a:spLocks noGrp="1"/>
          </p:cNvSpPr>
          <p:nvPr>
            <p:ph type="dt" sz="half" idx="10"/>
          </p:nvPr>
        </p:nvSpPr>
        <p:spPr/>
        <p:txBody>
          <a:bodyPr/>
          <a:lstStyle/>
          <a:p>
            <a:fld id="{76A22B48-5598-4397-A921-511605D30F2E}" type="datetimeFigureOut">
              <a:rPr lang="en-GB" smtClean="0"/>
              <a:t>22/02/2023</a:t>
            </a:fld>
            <a:endParaRPr lang="en-GB"/>
          </a:p>
        </p:txBody>
      </p:sp>
      <p:sp>
        <p:nvSpPr>
          <p:cNvPr id="6" name="Footer Placeholder 5">
            <a:extLst>
              <a:ext uri="{FF2B5EF4-FFF2-40B4-BE49-F238E27FC236}">
                <a16:creationId xmlns:a16="http://schemas.microsoft.com/office/drawing/2014/main" id="{9545FEB8-4009-4F66-A121-EE89ABCAA4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CC1EAE-64CC-4AED-BAE5-E5BC408B64A7}"/>
              </a:ext>
            </a:extLst>
          </p:cNvPr>
          <p:cNvSpPr>
            <a:spLocks noGrp="1"/>
          </p:cNvSpPr>
          <p:nvPr>
            <p:ph type="sldNum" sz="quarter" idx="12"/>
          </p:nvPr>
        </p:nvSpPr>
        <p:spPr/>
        <p:txBody>
          <a:bodyPr/>
          <a:lstStyle/>
          <a:p>
            <a:fld id="{F5564F46-4316-47E9-AECC-87800A83F6D4}" type="slidenum">
              <a:rPr lang="en-GB" smtClean="0"/>
              <a:t>‹#›</a:t>
            </a:fld>
            <a:endParaRPr lang="en-GB"/>
          </a:p>
        </p:txBody>
      </p:sp>
    </p:spTree>
    <p:extLst>
      <p:ext uri="{BB962C8B-B14F-4D97-AF65-F5344CB8AC3E}">
        <p14:creationId xmlns:p14="http://schemas.microsoft.com/office/powerpoint/2010/main" val="1416625005"/>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E749-1B61-470A-B00A-AADA4350C9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CDA561-1793-4F2D-B463-F37ACB4BE6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BE7A7F-25A1-4873-9330-137822AE212C}"/>
              </a:ext>
            </a:extLst>
          </p:cNvPr>
          <p:cNvSpPr>
            <a:spLocks noGrp="1"/>
          </p:cNvSpPr>
          <p:nvPr>
            <p:ph type="dt" sz="half" idx="10"/>
          </p:nvPr>
        </p:nvSpPr>
        <p:spPr/>
        <p:txBody>
          <a:bodyPr/>
          <a:lstStyle/>
          <a:p>
            <a:fld id="{76A22B48-5598-4397-A921-511605D30F2E}" type="datetimeFigureOut">
              <a:rPr lang="en-GB" smtClean="0"/>
              <a:t>22/02/2023</a:t>
            </a:fld>
            <a:endParaRPr lang="en-GB"/>
          </a:p>
        </p:txBody>
      </p:sp>
      <p:sp>
        <p:nvSpPr>
          <p:cNvPr id="5" name="Footer Placeholder 4">
            <a:extLst>
              <a:ext uri="{FF2B5EF4-FFF2-40B4-BE49-F238E27FC236}">
                <a16:creationId xmlns:a16="http://schemas.microsoft.com/office/drawing/2014/main" id="{CBFA712A-6944-43A7-AEBD-0D45907C09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87BA1-1F4C-403F-B13E-2791E25E3329}"/>
              </a:ext>
            </a:extLst>
          </p:cNvPr>
          <p:cNvSpPr>
            <a:spLocks noGrp="1"/>
          </p:cNvSpPr>
          <p:nvPr>
            <p:ph type="sldNum" sz="quarter" idx="12"/>
          </p:nvPr>
        </p:nvSpPr>
        <p:spPr/>
        <p:txBody>
          <a:bodyPr/>
          <a:lstStyle/>
          <a:p>
            <a:fld id="{F5564F46-4316-47E9-AECC-87800A83F6D4}" type="slidenum">
              <a:rPr lang="en-GB" smtClean="0"/>
              <a:t>‹#›</a:t>
            </a:fld>
            <a:endParaRPr lang="en-GB"/>
          </a:p>
        </p:txBody>
      </p:sp>
    </p:spTree>
    <p:extLst>
      <p:ext uri="{BB962C8B-B14F-4D97-AF65-F5344CB8AC3E}">
        <p14:creationId xmlns:p14="http://schemas.microsoft.com/office/powerpoint/2010/main" val="218306048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3C39DB-BAFE-4497-B531-D9BC0AB7AA3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0A9D85-E452-4C6E-96EC-F81D00951B18}"/>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AD6EAD-1D62-4AE4-9EC8-EB7D0D4BEA9F}"/>
              </a:ext>
            </a:extLst>
          </p:cNvPr>
          <p:cNvSpPr>
            <a:spLocks noGrp="1"/>
          </p:cNvSpPr>
          <p:nvPr>
            <p:ph type="dt" sz="half" idx="10"/>
          </p:nvPr>
        </p:nvSpPr>
        <p:spPr/>
        <p:txBody>
          <a:bodyPr/>
          <a:lstStyle/>
          <a:p>
            <a:fld id="{76A22B48-5598-4397-A921-511605D30F2E}" type="datetimeFigureOut">
              <a:rPr lang="en-GB" smtClean="0"/>
              <a:t>22/02/2023</a:t>
            </a:fld>
            <a:endParaRPr lang="en-GB"/>
          </a:p>
        </p:txBody>
      </p:sp>
      <p:sp>
        <p:nvSpPr>
          <p:cNvPr id="5" name="Footer Placeholder 4">
            <a:extLst>
              <a:ext uri="{FF2B5EF4-FFF2-40B4-BE49-F238E27FC236}">
                <a16:creationId xmlns:a16="http://schemas.microsoft.com/office/drawing/2014/main" id="{5B7F5080-E9FF-4FC8-B032-6013C99A2F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E534AF-E22E-43AB-A0E7-822E3E8339AA}"/>
              </a:ext>
            </a:extLst>
          </p:cNvPr>
          <p:cNvSpPr>
            <a:spLocks noGrp="1"/>
          </p:cNvSpPr>
          <p:nvPr>
            <p:ph type="sldNum" sz="quarter" idx="12"/>
          </p:nvPr>
        </p:nvSpPr>
        <p:spPr/>
        <p:txBody>
          <a:bodyPr/>
          <a:lstStyle/>
          <a:p>
            <a:fld id="{F5564F46-4316-47E9-AECC-87800A83F6D4}" type="slidenum">
              <a:rPr lang="en-GB" smtClean="0"/>
              <a:t>‹#›</a:t>
            </a:fld>
            <a:endParaRPr lang="en-GB"/>
          </a:p>
        </p:txBody>
      </p:sp>
    </p:spTree>
    <p:extLst>
      <p:ext uri="{BB962C8B-B14F-4D97-AF65-F5344CB8AC3E}">
        <p14:creationId xmlns:p14="http://schemas.microsoft.com/office/powerpoint/2010/main" val="174407703"/>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a:t>Windhoek Urbanisation Challenge</a:t>
            </a:r>
          </a:p>
        </p:txBody>
      </p:sp>
      <p:sp>
        <p:nvSpPr>
          <p:cNvPr id="6" name="Slide Number Placeholder 5"/>
          <p:cNvSpPr>
            <a:spLocks noGrp="1"/>
          </p:cNvSpPr>
          <p:nvPr>
            <p:ph type="sldNum" sz="quarter" idx="12"/>
          </p:nvPr>
        </p:nvSpPr>
        <p:spPr/>
        <p:txBody>
          <a:bodyPr/>
          <a:lstStyle/>
          <a:p>
            <a:fld id="{D8B42F6B-D1D3-443F-90B1-74D71C9D4123}" type="slidenum">
              <a:rPr lang="en-ZA" smtClean="0"/>
              <a:t>‹#›</a:t>
            </a:fld>
            <a:endParaRPr lang="en-ZA"/>
          </a:p>
        </p:txBody>
      </p:sp>
    </p:spTree>
    <p:extLst>
      <p:ext uri="{BB962C8B-B14F-4D97-AF65-F5344CB8AC3E}">
        <p14:creationId xmlns:p14="http://schemas.microsoft.com/office/powerpoint/2010/main" val="3716662708"/>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May 2015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6" name="Slide Number Placeholder 5"/>
          <p:cNvSpPr>
            <a:spLocks noGrp="1"/>
          </p:cNvSpPr>
          <p:nvPr>
            <p:ph type="sldNum" sz="quarter" idx="12"/>
          </p:nvPr>
        </p:nvSpPr>
        <p:spPr/>
        <p:txBody>
          <a:bodyPr/>
          <a:lstStyle/>
          <a:p>
            <a:fld id="{D8B42F6B-D1D3-443F-90B1-74D71C9D4123}" type="slidenum">
              <a:rPr lang="en-ZA" smtClean="0"/>
              <a:t>‹#›</a:t>
            </a:fld>
            <a:endParaRPr lang="en-ZA"/>
          </a:p>
        </p:txBody>
      </p:sp>
    </p:spTree>
    <p:extLst>
      <p:ext uri="{BB962C8B-B14F-4D97-AF65-F5344CB8AC3E}">
        <p14:creationId xmlns:p14="http://schemas.microsoft.com/office/powerpoint/2010/main" val="2484653148"/>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6" name="Slide Number Placeholder 5"/>
          <p:cNvSpPr>
            <a:spLocks noGrp="1"/>
          </p:cNvSpPr>
          <p:nvPr>
            <p:ph type="sldNum" sz="quarter" idx="12"/>
          </p:nvPr>
        </p:nvSpPr>
        <p:spPr/>
        <p:txBody>
          <a:bodyPr/>
          <a:lstStyle/>
          <a:p>
            <a:fld id="{D8B42F6B-D1D3-443F-90B1-74D71C9D4123}" type="slidenum">
              <a:rPr lang="en-ZA" smtClean="0"/>
              <a:t>‹#›</a:t>
            </a:fld>
            <a:endParaRPr lang="en-ZA"/>
          </a:p>
        </p:txBody>
      </p:sp>
    </p:spTree>
    <p:extLst>
      <p:ext uri="{BB962C8B-B14F-4D97-AF65-F5344CB8AC3E}">
        <p14:creationId xmlns:p14="http://schemas.microsoft.com/office/powerpoint/2010/main" val="330702729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7" name="Slide Number Placeholder 6"/>
          <p:cNvSpPr>
            <a:spLocks noGrp="1"/>
          </p:cNvSpPr>
          <p:nvPr>
            <p:ph type="sldNum" sz="quarter" idx="12"/>
          </p:nvPr>
        </p:nvSpPr>
        <p:spPr/>
        <p:txBody>
          <a:bodyPr/>
          <a:lstStyle/>
          <a:p>
            <a:fld id="{D8B42F6B-D1D3-443F-90B1-74D71C9D4123}" type="slidenum">
              <a:rPr lang="en-ZA" smtClean="0"/>
              <a:t>‹#›</a:t>
            </a:fld>
            <a:endParaRPr lang="en-ZA"/>
          </a:p>
        </p:txBody>
      </p:sp>
    </p:spTree>
    <p:extLst>
      <p:ext uri="{BB962C8B-B14F-4D97-AF65-F5344CB8AC3E}">
        <p14:creationId xmlns:p14="http://schemas.microsoft.com/office/powerpoint/2010/main" val="94819708"/>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9" name="Slide Number Placeholder 8"/>
          <p:cNvSpPr>
            <a:spLocks noGrp="1"/>
          </p:cNvSpPr>
          <p:nvPr>
            <p:ph type="sldNum" sz="quarter" idx="12"/>
          </p:nvPr>
        </p:nvSpPr>
        <p:spPr/>
        <p:txBody>
          <a:bodyPr/>
          <a:lstStyle/>
          <a:p>
            <a:fld id="{D8B42F6B-D1D3-443F-90B1-74D71C9D4123}" type="slidenum">
              <a:rPr lang="en-ZA" smtClean="0"/>
              <a:t>‹#›</a:t>
            </a:fld>
            <a:endParaRPr lang="en-ZA"/>
          </a:p>
        </p:txBody>
      </p:sp>
    </p:spTree>
    <p:extLst>
      <p:ext uri="{BB962C8B-B14F-4D97-AF65-F5344CB8AC3E}">
        <p14:creationId xmlns:p14="http://schemas.microsoft.com/office/powerpoint/2010/main" val="4051156111"/>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5" name="Slide Number Placeholder 4"/>
          <p:cNvSpPr>
            <a:spLocks noGrp="1"/>
          </p:cNvSpPr>
          <p:nvPr>
            <p:ph type="sldNum" sz="quarter" idx="12"/>
          </p:nvPr>
        </p:nvSpPr>
        <p:spPr/>
        <p:txBody>
          <a:bodyPr/>
          <a:lstStyle/>
          <a:p>
            <a:fld id="{D8B42F6B-D1D3-443F-90B1-74D71C9D4123}" type="slidenum">
              <a:rPr lang="en-ZA" smtClean="0"/>
              <a:t>‹#›</a:t>
            </a:fld>
            <a:endParaRPr lang="en-ZA"/>
          </a:p>
        </p:txBody>
      </p:sp>
    </p:spTree>
    <p:extLst>
      <p:ext uri="{BB962C8B-B14F-4D97-AF65-F5344CB8AC3E}">
        <p14:creationId xmlns:p14="http://schemas.microsoft.com/office/powerpoint/2010/main" val="2463663377"/>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4" name="Slide Number Placeholder 3"/>
          <p:cNvSpPr>
            <a:spLocks noGrp="1"/>
          </p:cNvSpPr>
          <p:nvPr>
            <p:ph type="sldNum" sz="quarter" idx="12"/>
          </p:nvPr>
        </p:nvSpPr>
        <p:spPr/>
        <p:txBody>
          <a:bodyPr/>
          <a:lstStyle/>
          <a:p>
            <a:fld id="{D8B42F6B-D1D3-443F-90B1-74D71C9D4123}" type="slidenum">
              <a:rPr lang="en-ZA" smtClean="0"/>
              <a:t>‹#›</a:t>
            </a:fld>
            <a:endParaRPr lang="en-ZA"/>
          </a:p>
        </p:txBody>
      </p:sp>
    </p:spTree>
    <p:extLst>
      <p:ext uri="{BB962C8B-B14F-4D97-AF65-F5344CB8AC3E}">
        <p14:creationId xmlns:p14="http://schemas.microsoft.com/office/powerpoint/2010/main" val="373863015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6" name="Slide Number Placeholder 5"/>
          <p:cNvSpPr>
            <a:spLocks noGrp="1"/>
          </p:cNvSpPr>
          <p:nvPr>
            <p:ph type="sldNum" sz="quarter" idx="12"/>
          </p:nvPr>
        </p:nvSpPr>
        <p:spPr/>
        <p:txBody>
          <a:bodyPr/>
          <a:lstStyle/>
          <a:p>
            <a:fld id="{D8B42F6B-D1D3-443F-90B1-74D71C9D4123}"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36480489"/>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7" name="Slide Number Placeholder 6"/>
          <p:cNvSpPr>
            <a:spLocks noGrp="1"/>
          </p:cNvSpPr>
          <p:nvPr>
            <p:ph type="sldNum" sz="quarter" idx="12"/>
          </p:nvPr>
        </p:nvSpPr>
        <p:spPr/>
        <p:txBody>
          <a:bodyPr/>
          <a:lstStyle/>
          <a:p>
            <a:fld id="{D8B42F6B-D1D3-443F-90B1-74D71C9D4123}" type="slidenum">
              <a:rPr lang="en-ZA" smtClean="0"/>
              <a:t>‹#›</a:t>
            </a:fld>
            <a:endParaRPr lang="en-ZA"/>
          </a:p>
        </p:txBody>
      </p:sp>
    </p:spTree>
    <p:extLst>
      <p:ext uri="{BB962C8B-B14F-4D97-AF65-F5344CB8AC3E}">
        <p14:creationId xmlns:p14="http://schemas.microsoft.com/office/powerpoint/2010/main" val="3344945179"/>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7" name="Slide Number Placeholder 6"/>
          <p:cNvSpPr>
            <a:spLocks noGrp="1"/>
          </p:cNvSpPr>
          <p:nvPr>
            <p:ph type="sldNum" sz="quarter" idx="12"/>
          </p:nvPr>
        </p:nvSpPr>
        <p:spPr/>
        <p:txBody>
          <a:bodyPr/>
          <a:lstStyle/>
          <a:p>
            <a:fld id="{D8B42F6B-D1D3-443F-90B1-74D71C9D4123}" type="slidenum">
              <a:rPr lang="en-ZA" smtClean="0"/>
              <a:t>‹#›</a:t>
            </a:fld>
            <a:endParaRPr lang="en-ZA"/>
          </a:p>
        </p:txBody>
      </p:sp>
    </p:spTree>
    <p:extLst>
      <p:ext uri="{BB962C8B-B14F-4D97-AF65-F5344CB8AC3E}">
        <p14:creationId xmlns:p14="http://schemas.microsoft.com/office/powerpoint/2010/main" val="2468368917"/>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6" name="Slide Number Placeholder 5"/>
          <p:cNvSpPr>
            <a:spLocks noGrp="1"/>
          </p:cNvSpPr>
          <p:nvPr>
            <p:ph type="sldNum" sz="quarter" idx="12"/>
          </p:nvPr>
        </p:nvSpPr>
        <p:spPr/>
        <p:txBody>
          <a:bodyPr/>
          <a:lstStyle/>
          <a:p>
            <a:fld id="{D8B42F6B-D1D3-443F-90B1-74D71C9D4123}" type="slidenum">
              <a:rPr lang="en-ZA" smtClean="0"/>
              <a:t>‹#›</a:t>
            </a:fld>
            <a:endParaRPr lang="en-ZA"/>
          </a:p>
        </p:txBody>
      </p:sp>
    </p:spTree>
    <p:extLst>
      <p:ext uri="{BB962C8B-B14F-4D97-AF65-F5344CB8AC3E}">
        <p14:creationId xmlns:p14="http://schemas.microsoft.com/office/powerpoint/2010/main" val="316186963"/>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6" name="Slide Number Placeholder 5"/>
          <p:cNvSpPr>
            <a:spLocks noGrp="1"/>
          </p:cNvSpPr>
          <p:nvPr>
            <p:ph type="sldNum" sz="quarter" idx="12"/>
          </p:nvPr>
        </p:nvSpPr>
        <p:spPr/>
        <p:txBody>
          <a:bodyPr/>
          <a:lstStyle/>
          <a:p>
            <a:fld id="{D8B42F6B-D1D3-443F-90B1-74D71C9D4123}" type="slidenum">
              <a:rPr lang="en-ZA" smtClean="0"/>
              <a:t>‹#›</a:t>
            </a:fld>
            <a:endParaRPr lang="en-ZA"/>
          </a:p>
        </p:txBody>
      </p:sp>
    </p:spTree>
    <p:extLst>
      <p:ext uri="{BB962C8B-B14F-4D97-AF65-F5344CB8AC3E}">
        <p14:creationId xmlns:p14="http://schemas.microsoft.com/office/powerpoint/2010/main" val="398957307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7" name="Slide Number Placeholder 6"/>
          <p:cNvSpPr>
            <a:spLocks noGrp="1"/>
          </p:cNvSpPr>
          <p:nvPr>
            <p:ph type="sldNum" sz="quarter" idx="12"/>
          </p:nvPr>
        </p:nvSpPr>
        <p:spPr/>
        <p:txBody>
          <a:bodyPr/>
          <a:lstStyle/>
          <a:p>
            <a:fld id="{D8B42F6B-D1D3-443F-90B1-74D71C9D4123}"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4791999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9" name="Slide Number Placeholder 8"/>
          <p:cNvSpPr>
            <a:spLocks noGrp="1"/>
          </p:cNvSpPr>
          <p:nvPr>
            <p:ph type="sldNum" sz="quarter" idx="12"/>
          </p:nvPr>
        </p:nvSpPr>
        <p:spPr/>
        <p:txBody>
          <a:bodyPr/>
          <a:lstStyle/>
          <a:p>
            <a:fld id="{D8B42F6B-D1D3-443F-90B1-74D71C9D4123}"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527028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5" name="Slide Number Placeholder 4"/>
          <p:cNvSpPr>
            <a:spLocks noGrp="1"/>
          </p:cNvSpPr>
          <p:nvPr>
            <p:ph type="sldNum" sz="quarter" idx="12"/>
          </p:nvPr>
        </p:nvSpPr>
        <p:spPr/>
        <p:txBody>
          <a:bodyPr/>
          <a:lstStyle/>
          <a:p>
            <a:fld id="{D8B42F6B-D1D3-443F-90B1-74D71C9D4123}"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0047023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4" name="Slide Number Placeholder 3"/>
          <p:cNvSpPr>
            <a:spLocks noGrp="1"/>
          </p:cNvSpPr>
          <p:nvPr>
            <p:ph type="sldNum" sz="quarter" idx="12"/>
          </p:nvPr>
        </p:nvSpPr>
        <p:spPr/>
        <p:txBody>
          <a:bodyPr/>
          <a:lstStyle/>
          <a:p>
            <a:fld id="{D8B42F6B-D1D3-443F-90B1-74D71C9D4123}"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4481258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7" name="Slide Number Placeholder 6"/>
          <p:cNvSpPr>
            <a:spLocks noGrp="1"/>
          </p:cNvSpPr>
          <p:nvPr>
            <p:ph type="sldNum" sz="quarter" idx="12"/>
          </p:nvPr>
        </p:nvSpPr>
        <p:spPr/>
        <p:txBody>
          <a:bodyPr/>
          <a:lstStyle/>
          <a:p>
            <a:fld id="{D8B42F6B-D1D3-443F-90B1-74D71C9D4123}"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9815375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May 2015</a:t>
            </a:r>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a:solidFill>
                  <a:prstClr val="black">
                    <a:tint val="75000"/>
                  </a:prstClr>
                </a:solidFill>
              </a:rPr>
              <a:t>High Level Consultative Retreat</a:t>
            </a:r>
          </a:p>
        </p:txBody>
      </p:sp>
      <p:sp>
        <p:nvSpPr>
          <p:cNvPr id="7" name="Slide Number Placeholder 6"/>
          <p:cNvSpPr>
            <a:spLocks noGrp="1"/>
          </p:cNvSpPr>
          <p:nvPr>
            <p:ph type="sldNum" sz="quarter" idx="12"/>
          </p:nvPr>
        </p:nvSpPr>
        <p:spPr/>
        <p:txBody>
          <a:bodyPr/>
          <a:lstStyle/>
          <a:p>
            <a:fld id="{D8B42F6B-D1D3-443F-90B1-74D71C9D4123}"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2935071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26 July 2018</a:t>
            </a:r>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ZA" dirty="0">
                <a:solidFill>
                  <a:prstClr val="black">
                    <a:tint val="75000"/>
                  </a:prstClr>
                </a:solidFill>
              </a:rPr>
              <a:t>Namibia GIS-NSDI Forum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42F6B-D1D3-443F-90B1-74D71C9D4123}" type="slidenum">
              <a:rPr lang="en-ZA">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66348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ECDF8-715C-4079-8B9F-83E63B7907D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4436DD-8EEA-44BC-8239-F0BE0B16E04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35FD5-2D2D-484D-9614-E7685256195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22B48-5598-4397-A921-511605D30F2E}" type="datetimeFigureOut">
              <a:rPr lang="en-GB" smtClean="0"/>
              <a:t>22/02/2023</a:t>
            </a:fld>
            <a:endParaRPr lang="en-GB"/>
          </a:p>
        </p:txBody>
      </p:sp>
      <p:sp>
        <p:nvSpPr>
          <p:cNvPr id="5" name="Footer Placeholder 4">
            <a:extLst>
              <a:ext uri="{FF2B5EF4-FFF2-40B4-BE49-F238E27FC236}">
                <a16:creationId xmlns:a16="http://schemas.microsoft.com/office/drawing/2014/main" id="{A7A216A4-D401-4A4B-B67C-F412F7D399F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22BF0A6-F2D9-4E04-B1B3-9FE6CD6FD7C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64F46-4316-47E9-AECC-87800A83F6D4}" type="slidenum">
              <a:rPr lang="en-GB" smtClean="0"/>
              <a:t>‹#›</a:t>
            </a:fld>
            <a:endParaRPr lang="en-GB"/>
          </a:p>
        </p:txBody>
      </p:sp>
    </p:spTree>
    <p:extLst>
      <p:ext uri="{BB962C8B-B14F-4D97-AF65-F5344CB8AC3E}">
        <p14:creationId xmlns:p14="http://schemas.microsoft.com/office/powerpoint/2010/main" val="10847831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26 July 2018</a:t>
            </a:r>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ZA" dirty="0">
                <a:solidFill>
                  <a:prstClr val="black">
                    <a:tint val="75000"/>
                  </a:prstClr>
                </a:solidFill>
              </a:rPr>
              <a:t>Namibia GIS-NSDI Forum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42F6B-D1D3-443F-90B1-74D71C9D4123}" type="slidenum">
              <a:rPr lang="en-ZA" smtClean="0"/>
              <a:t>‹#›</a:t>
            </a:fld>
            <a:endParaRPr lang="en-ZA"/>
          </a:p>
        </p:txBody>
      </p:sp>
    </p:spTree>
    <p:extLst>
      <p:ext uri="{BB962C8B-B14F-4D97-AF65-F5344CB8AC3E}">
        <p14:creationId xmlns:p14="http://schemas.microsoft.com/office/powerpoint/2010/main" val="21657975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ipe/>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71709" cy="6858000"/>
          </a:xfrm>
          <a:prstGeom prst="rect">
            <a:avLst/>
          </a:prstGeom>
        </p:spPr>
      </p:pic>
      <p:sp>
        <p:nvSpPr>
          <p:cNvPr id="6" name="TextBox 5">
            <a:extLst>
              <a:ext uri="{FF2B5EF4-FFF2-40B4-BE49-F238E27FC236}">
                <a16:creationId xmlns:a16="http://schemas.microsoft.com/office/drawing/2014/main" id="{7CC3EBCF-2BE7-464D-B8F3-A92C19D29C95}"/>
              </a:ext>
            </a:extLst>
          </p:cNvPr>
          <p:cNvSpPr txBox="1"/>
          <p:nvPr/>
        </p:nvSpPr>
        <p:spPr>
          <a:xfrm>
            <a:off x="3642643" y="5458282"/>
            <a:ext cx="1858714" cy="67710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b="1" dirty="0" smtClean="0">
                <a:solidFill>
                  <a:srgbClr val="002060"/>
                </a:solidFill>
                <a:effectLst/>
                <a:latin typeface="Calibri"/>
              </a:rPr>
              <a:t>22 February 2023</a:t>
            </a:r>
            <a:endParaRPr kumimoji="0" lang="en-ZA" sz="1800" b="1" i="0" u="none" strike="noStrike" kern="1200" cap="none" spc="0" normalizeH="0" baseline="0" noProof="0" dirty="0">
              <a:ln>
                <a:noFill/>
              </a:ln>
              <a:solidFill>
                <a:srgbClr val="00206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srgbClr val="002060"/>
                </a:solidFill>
                <a:effectLst/>
                <a:uLnTx/>
                <a:uFillTx/>
                <a:latin typeface="Calibri"/>
                <a:ea typeface="+mn-ea"/>
                <a:cs typeface="+mn-cs"/>
              </a:rPr>
              <a:t>Walvis Bay</a:t>
            </a:r>
            <a:endParaRPr kumimoji="0" lang="en-ZA" sz="2000" b="1" i="0" u="none" strike="noStrike" kern="1200" cap="none" spc="0" normalizeH="0" baseline="0" noProof="0" dirty="0">
              <a:ln>
                <a:noFill/>
              </a:ln>
              <a:solidFill>
                <a:srgbClr val="00206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BD22EF1-736A-4E71-8522-1845FE42A0FA}"/>
              </a:ext>
            </a:extLst>
          </p:cNvPr>
          <p:cNvSpPr/>
          <p:nvPr/>
        </p:nvSpPr>
        <p:spPr>
          <a:xfrm>
            <a:off x="323527" y="722610"/>
            <a:ext cx="8640961" cy="4216539"/>
          </a:xfrm>
          <a:prstGeom prst="rect">
            <a:avLst/>
          </a:prstGeom>
          <a:noFill/>
          <a:effectLst>
            <a:glow rad="228600">
              <a:schemeClr val="accent1">
                <a:satMod val="175000"/>
                <a:alpha val="40000"/>
              </a:schemeClr>
            </a:glow>
            <a:softEdge rad="1270000"/>
          </a:effectLst>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9525">
                <a:solidFill>
                  <a:prstClr val="white"/>
                </a:solidFill>
                <a:prstDash val="solid"/>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noProof="0" dirty="0">
                <a:ln w="9525">
                  <a:solidFill>
                    <a:prstClr val="white"/>
                  </a:solidFill>
                  <a:prstDash val="solid"/>
                </a:ln>
                <a:solidFill>
                  <a:prstClr val="black"/>
                </a:solidFill>
                <a:effectLst/>
                <a:uLnTx/>
                <a:uFillTx/>
                <a:latin typeface="Cooper Black" panose="0208090404030B020404" pitchFamily="18" charset="0"/>
                <a:cs typeface="Aharoni" panose="02010803020104030203" pitchFamily="2" charset="-79"/>
              </a:rPr>
              <a:t>Flexible land tenure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noProof="0" dirty="0">
                <a:ln w="9525">
                  <a:solidFill>
                    <a:prstClr val="white"/>
                  </a:solidFill>
                  <a:prstDash val="solid"/>
                </a:ln>
                <a:solidFill>
                  <a:prstClr val="black"/>
                </a:solidFill>
                <a:effectLst/>
                <a:uLnTx/>
                <a:uFillTx/>
                <a:latin typeface="Cooper Black" panose="0208090404030B020404" pitchFamily="18" charset="0"/>
                <a:cs typeface="Aharoni" panose="02010803020104030203" pitchFamily="2" charset="-79"/>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noProof="0" dirty="0">
                <a:ln w="9525">
                  <a:solidFill>
                    <a:prstClr val="white"/>
                  </a:solidFill>
                  <a:prstDash val="solid"/>
                </a:ln>
                <a:solidFill>
                  <a:prstClr val="black"/>
                </a:solidFill>
                <a:effectLst/>
                <a:uLnTx/>
                <a:uFillTx/>
                <a:latin typeface="Cooper Black" panose="0208090404030B020404" pitchFamily="18" charset="0"/>
                <a:cs typeface="Aharoni" panose="02010803020104030203" pitchFamily="2" charset="-79"/>
              </a:rPr>
              <a:t>Pre-allocation: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w="9525">
                <a:solidFill>
                  <a:prstClr val="white"/>
                </a:solidFill>
                <a:prstDash val="solid"/>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srgbClr val="0070C0"/>
                </a:solidFill>
                <a:effectLst/>
                <a:uLnTx/>
                <a:uFillTx/>
                <a:latin typeface="Aharoni" panose="02010803020104030203" pitchFamily="2" charset="-79"/>
                <a:cs typeface="Aharoni" panose="02010803020104030203" pitchFamily="2" charset="-79"/>
              </a:rPr>
              <a:t>Implementation of the FLTS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9525">
                  <a:solidFill>
                    <a:prstClr val="white"/>
                  </a:solidFill>
                  <a:prstDash val="solid"/>
                </a:ln>
                <a:solidFill>
                  <a:srgbClr val="0070C0"/>
                </a:solidFill>
                <a:latin typeface="Aharoni" panose="02010803020104030203" pitchFamily="2" charset="-79"/>
                <a:cs typeface="Aharoni" panose="02010803020104030203" pitchFamily="2" charset="-79"/>
              </a:rPr>
              <a:t>In Windhoek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ln w="9525">
                <a:solidFill>
                  <a:prstClr val="white"/>
                </a:solidFill>
                <a:prstDash val="solid"/>
              </a:ln>
              <a:solidFill>
                <a:srgbClr val="0070C0"/>
              </a:solidFill>
              <a:latin typeface="Aharoni" panose="02010803020104030203" pitchFamily="2" charset="-79"/>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9525">
                  <a:solidFill>
                    <a:prstClr val="white"/>
                  </a:solidFill>
                  <a:prstDash val="solid"/>
                </a:ln>
                <a:solidFill>
                  <a:srgbClr val="FF0000"/>
                </a:solidFill>
                <a:latin typeface="Aharoni" panose="02010803020104030203" pitchFamily="2" charset="-79"/>
                <a:cs typeface="Aharoni" panose="02010803020104030203" pitchFamily="2" charset="-79"/>
              </a:rPr>
              <a:t>ONYIKA INFORMAL SETTLEMENT</a:t>
            </a:r>
            <a:endParaRPr lang="en-US" sz="2800" b="1" dirty="0">
              <a:ln w="9525">
                <a:solidFill>
                  <a:prstClr val="white"/>
                </a:solidFill>
                <a:prstDash val="solid"/>
              </a:ln>
              <a:solidFill>
                <a:srgbClr val="0070C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3623772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tx2"/>
          </a:solidFill>
          <a:ln w="38100">
            <a:solidFill>
              <a:schemeClr val="accent1"/>
            </a:solidFill>
          </a:ln>
        </p:spPr>
        <p:txBody>
          <a:bodyPr>
            <a:normAutofit fontScale="90000"/>
          </a:bodyPr>
          <a:lstStyle/>
          <a:p>
            <a:r>
              <a:rPr lang="en-US" sz="3200" b="1" cap="all" dirty="0">
                <a:solidFill>
                  <a:srgbClr val="FFFF00"/>
                </a:solidFill>
              </a:rPr>
              <a:t>Progress update |</a:t>
            </a:r>
            <a:br>
              <a:rPr lang="en-US" sz="3200" b="1" cap="all" dirty="0">
                <a:solidFill>
                  <a:srgbClr val="FFFF00"/>
                </a:solidFill>
              </a:rPr>
            </a:br>
            <a:r>
              <a:rPr lang="en-US" sz="3200" b="1" cap="all" dirty="0">
                <a:solidFill>
                  <a:srgbClr val="FFFF00"/>
                </a:solidFill>
              </a:rPr>
              <a:t> </a:t>
            </a:r>
            <a:r>
              <a:rPr lang="en-US" sz="3200" b="1" cap="all" dirty="0" smtClean="0">
                <a:solidFill>
                  <a:srgbClr val="FFFF00"/>
                </a:solidFill>
              </a:rPr>
              <a:t>Deed of sale and loan agreement</a:t>
            </a:r>
            <a:endParaRPr lang="en-US" sz="3200" b="1" cap="all" dirty="0">
              <a:solidFill>
                <a:srgbClr val="FFFF00"/>
              </a:solidFill>
            </a:endParaRPr>
          </a:p>
        </p:txBody>
      </p:sp>
      <p:sp>
        <p:nvSpPr>
          <p:cNvPr id="5" name="Slide Number Placeholder 4"/>
          <p:cNvSpPr>
            <a:spLocks noGrp="1"/>
          </p:cNvSpPr>
          <p:nvPr>
            <p:ph type="sldNum" sz="quarter" idx="12"/>
          </p:nvPr>
        </p:nvSpPr>
        <p:spPr>
          <a:xfrm>
            <a:off x="7010400" y="6453337"/>
            <a:ext cx="2133600" cy="404664"/>
          </a:xfrm>
          <a:solidFill>
            <a:schemeClr val="tx2"/>
          </a:solidFill>
          <a:ln w="28575">
            <a:solidFill>
              <a:schemeClr val="accent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42F6B-D1D3-443F-90B1-74D71C9D4123}"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92C8BC8-FE3B-4877-AEC4-6F6F6F8D9BED}"/>
              </a:ext>
            </a:extLst>
          </p:cNvPr>
          <p:cNvPicPr>
            <a:picLocks noChangeAspect="1"/>
          </p:cNvPicPr>
          <p:nvPr/>
        </p:nvPicPr>
        <p:blipFill>
          <a:blip r:embed="rId2"/>
          <a:stretch>
            <a:fillRect/>
          </a:stretch>
        </p:blipFill>
        <p:spPr>
          <a:xfrm>
            <a:off x="4860032" y="997628"/>
            <a:ext cx="3844313" cy="5483074"/>
          </a:xfrm>
          <a:prstGeom prst="rect">
            <a:avLst/>
          </a:prstGeom>
          <a:ln>
            <a:solidFill>
              <a:schemeClr val="bg1">
                <a:lumMod val="75000"/>
              </a:schemeClr>
            </a:solidFill>
          </a:ln>
        </p:spPr>
      </p:pic>
      <p:pic>
        <p:nvPicPr>
          <p:cNvPr id="4" name="Picture 3">
            <a:extLst>
              <a:ext uri="{FF2B5EF4-FFF2-40B4-BE49-F238E27FC236}">
                <a16:creationId xmlns:a16="http://schemas.microsoft.com/office/drawing/2014/main" id="{4D5326D0-D9A9-4BB8-AA31-50E998DDCAC3}"/>
              </a:ext>
            </a:extLst>
          </p:cNvPr>
          <p:cNvPicPr>
            <a:picLocks noChangeAspect="1"/>
          </p:cNvPicPr>
          <p:nvPr/>
        </p:nvPicPr>
        <p:blipFill>
          <a:blip r:embed="rId3"/>
          <a:stretch>
            <a:fillRect/>
          </a:stretch>
        </p:blipFill>
        <p:spPr>
          <a:xfrm>
            <a:off x="195860" y="964058"/>
            <a:ext cx="4550424" cy="5483073"/>
          </a:xfrm>
          <a:prstGeom prst="rect">
            <a:avLst/>
          </a:prstGeom>
        </p:spPr>
      </p:pic>
    </p:spTree>
    <p:extLst>
      <p:ext uri="{BB962C8B-B14F-4D97-AF65-F5344CB8AC3E}">
        <p14:creationId xmlns:p14="http://schemas.microsoft.com/office/powerpoint/2010/main" val="276707506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tx2"/>
          </a:solidFill>
          <a:ln w="38100">
            <a:solidFill>
              <a:schemeClr val="accent1"/>
            </a:solidFill>
          </a:ln>
        </p:spPr>
        <p:txBody>
          <a:bodyPr>
            <a:normAutofit/>
          </a:bodyPr>
          <a:lstStyle/>
          <a:p>
            <a:r>
              <a:rPr lang="en-US" sz="3200" b="1" cap="all" dirty="0">
                <a:solidFill>
                  <a:srgbClr val="FFFF00"/>
                </a:solidFill>
              </a:rPr>
              <a:t>Incorporation of affordable housing</a:t>
            </a:r>
          </a:p>
        </p:txBody>
      </p:sp>
      <p:sp>
        <p:nvSpPr>
          <p:cNvPr id="3" name="Content Placeholder 2"/>
          <p:cNvSpPr>
            <a:spLocks noGrp="1"/>
          </p:cNvSpPr>
          <p:nvPr>
            <p:ph idx="1"/>
          </p:nvPr>
        </p:nvSpPr>
        <p:spPr>
          <a:xfrm>
            <a:off x="0" y="908720"/>
            <a:ext cx="4572000" cy="5949280"/>
          </a:xfrm>
          <a:ln w="38100">
            <a:solidFill>
              <a:schemeClr val="accent1"/>
            </a:solidFill>
          </a:ln>
        </p:spPr>
        <p:txBody>
          <a:bodyPr>
            <a:noAutofit/>
          </a:bodyPr>
          <a:lstStyle/>
          <a:p>
            <a:pPr lvl="0" algn="just">
              <a:buFont typeface="Courier New" panose="02070309020205020404" pitchFamily="49" charset="0"/>
              <a:buChar char="o"/>
            </a:pPr>
            <a:r>
              <a:rPr lang="en-US" sz="1500" b="1" dirty="0">
                <a:solidFill>
                  <a:prstClr val="black"/>
                </a:solidFill>
              </a:rPr>
              <a:t>In addition to providing alternative forms of tenure that are simpler and cheaper to administer, the  objects of the FLTS Act includes: </a:t>
            </a:r>
          </a:p>
          <a:p>
            <a:pPr marL="0" lvl="0" indent="0" algn="just">
              <a:buNone/>
            </a:pPr>
            <a:endParaRPr lang="en-US" sz="1500" b="1" dirty="0">
              <a:solidFill>
                <a:prstClr val="black"/>
              </a:solidFill>
            </a:endParaRPr>
          </a:p>
          <a:p>
            <a:pPr lvl="1" algn="just"/>
            <a:r>
              <a:rPr lang="en-US" sz="1600" dirty="0" smtClean="0">
                <a:solidFill>
                  <a:prstClr val="black"/>
                </a:solidFill>
              </a:rPr>
              <a:t>Providing security of title for persons who live in informal settlements or who are provided with low-income housing;</a:t>
            </a:r>
          </a:p>
          <a:p>
            <a:pPr marL="457200" lvl="1" indent="0" algn="just">
              <a:buNone/>
            </a:pPr>
            <a:endParaRPr lang="en-US" sz="1400" dirty="0">
              <a:solidFill>
                <a:prstClr val="black"/>
              </a:solidFill>
            </a:endParaRPr>
          </a:p>
          <a:p>
            <a:pPr marL="0" lvl="0" indent="0" algn="just">
              <a:buNone/>
            </a:pPr>
            <a:r>
              <a:rPr lang="en-US" sz="1500" b="1" dirty="0">
                <a:solidFill>
                  <a:prstClr val="black"/>
                </a:solidFill>
              </a:rPr>
              <a:t>In view of the above, </a:t>
            </a:r>
          </a:p>
          <a:p>
            <a:pPr marL="0" lvl="0" indent="0" algn="just">
              <a:buNone/>
            </a:pPr>
            <a:endParaRPr lang="en-US" sz="1500" b="1" dirty="0">
              <a:solidFill>
                <a:prstClr val="black"/>
              </a:solidFill>
            </a:endParaRPr>
          </a:p>
          <a:p>
            <a:pPr algn="just">
              <a:buFont typeface="Courier New" panose="02070309020205020404" pitchFamily="49" charset="0"/>
              <a:buChar char="o"/>
            </a:pPr>
            <a:r>
              <a:rPr lang="en-US" sz="1500" b="1" dirty="0">
                <a:solidFill>
                  <a:prstClr val="black"/>
                </a:solidFill>
              </a:rPr>
              <a:t>In June 2020, the Ministry of Urban and Rural Development (MURD), the Khomas Regional Council (KRC), the Windhoek Municipality (CoW) and the National Housing Enterprise (NHE) entered an MOU for the Implementation of </a:t>
            </a:r>
            <a:r>
              <a:rPr lang="en-US" sz="1500" b="1" i="1" dirty="0">
                <a:solidFill>
                  <a:prstClr val="black"/>
                </a:solidFill>
              </a:rPr>
              <a:t>the Informal Settlement Upgrading Affordable Housing Pilot Project </a:t>
            </a:r>
            <a:r>
              <a:rPr lang="en-US" sz="1500" b="1" dirty="0">
                <a:solidFill>
                  <a:prstClr val="black"/>
                </a:solidFill>
              </a:rPr>
              <a:t>and committed to build 1,200 low-cost houses in Windhoek at a cost of N$  220,100,000.00 in two (2) years.</a:t>
            </a:r>
          </a:p>
          <a:p>
            <a:pPr algn="just">
              <a:buFont typeface="Courier New" panose="02070309020205020404" pitchFamily="49" charset="0"/>
              <a:buChar char="o"/>
            </a:pPr>
            <a:endParaRPr lang="en-US" sz="1500" b="1" dirty="0">
              <a:solidFill>
                <a:prstClr val="black"/>
              </a:solidFill>
            </a:endParaRPr>
          </a:p>
          <a:p>
            <a:pPr algn="just">
              <a:buFont typeface="Courier New" panose="02070309020205020404" pitchFamily="49" charset="0"/>
              <a:buChar char="o"/>
            </a:pPr>
            <a:r>
              <a:rPr lang="en-US" sz="1500" b="1" dirty="0" smtClean="0">
                <a:solidFill>
                  <a:prstClr val="black"/>
                </a:solidFill>
              </a:rPr>
              <a:t>60% Opted for houses in </a:t>
            </a:r>
            <a:r>
              <a:rPr lang="en-US" sz="1500" b="1" dirty="0">
                <a:solidFill>
                  <a:prstClr val="black"/>
                </a:solidFill>
              </a:rPr>
              <a:t>Onyika Informal Settlement as part of </a:t>
            </a:r>
            <a:r>
              <a:rPr lang="en-US" sz="1500" b="1" dirty="0" smtClean="0">
                <a:solidFill>
                  <a:prstClr val="black"/>
                </a:solidFill>
              </a:rPr>
              <a:t>affordable </a:t>
            </a:r>
            <a:r>
              <a:rPr lang="en-US" sz="1500" b="1" dirty="0">
                <a:solidFill>
                  <a:prstClr val="black"/>
                </a:solidFill>
              </a:rPr>
              <a:t>housing project. </a:t>
            </a:r>
          </a:p>
          <a:p>
            <a:pPr algn="just">
              <a:buFont typeface="Courier New" panose="02070309020205020404" pitchFamily="49" charset="0"/>
              <a:buChar char="o"/>
            </a:pPr>
            <a:endParaRPr lang="en-US" sz="1500" b="1" dirty="0">
              <a:solidFill>
                <a:prstClr val="black"/>
              </a:solidFill>
            </a:endParaRPr>
          </a:p>
          <a:p>
            <a:pPr algn="just">
              <a:buFont typeface="Courier New" panose="02070309020205020404" pitchFamily="49" charset="0"/>
              <a:buChar char="o"/>
            </a:pPr>
            <a:endParaRPr lang="en-US" sz="1500" b="1" dirty="0">
              <a:solidFill>
                <a:prstClr val="black"/>
              </a:solidFill>
            </a:endParaRPr>
          </a:p>
          <a:p>
            <a:pPr algn="just">
              <a:buFont typeface="Courier New" panose="02070309020205020404" pitchFamily="49" charset="0"/>
              <a:buChar char="o"/>
            </a:pPr>
            <a:endParaRPr lang="en-US" sz="1500" b="1" dirty="0">
              <a:solidFill>
                <a:prstClr val="black"/>
              </a:solidFill>
            </a:endParaRPr>
          </a:p>
          <a:p>
            <a:pPr algn="just">
              <a:buFont typeface="Courier New" panose="02070309020205020404" pitchFamily="49" charset="0"/>
              <a:buChar char="o"/>
            </a:pPr>
            <a:endParaRPr lang="en-US" sz="1500" b="1" dirty="0">
              <a:solidFill>
                <a:prstClr val="black"/>
              </a:solidFill>
            </a:endParaRPr>
          </a:p>
          <a:p>
            <a:pPr marL="0" lvl="0" indent="0" algn="just">
              <a:buNone/>
            </a:pPr>
            <a:endParaRPr lang="en-US" sz="1500" b="1" dirty="0">
              <a:solidFill>
                <a:prstClr val="black"/>
              </a:solidFill>
            </a:endParaRPr>
          </a:p>
          <a:p>
            <a:pPr marL="0" lvl="0" indent="0" algn="just">
              <a:buNone/>
            </a:pPr>
            <a:endParaRPr lang="en-US" sz="1500" b="1" dirty="0">
              <a:solidFill>
                <a:prstClr val="black"/>
              </a:solidFill>
            </a:endParaRPr>
          </a:p>
          <a:p>
            <a:pPr lvl="0" algn="just"/>
            <a:endParaRPr lang="en-ZA" sz="1500" b="1" dirty="0">
              <a:solidFill>
                <a:prstClr val="black"/>
              </a:solidFill>
            </a:endParaRPr>
          </a:p>
          <a:p>
            <a:pPr lvl="0" algn="just"/>
            <a:endParaRPr lang="en-ZA" sz="1500" b="1" dirty="0">
              <a:solidFill>
                <a:prstClr val="black"/>
              </a:solidFill>
            </a:endParaRPr>
          </a:p>
          <a:p>
            <a:endParaRPr lang="en-US" sz="1500" dirty="0">
              <a:solidFill>
                <a:schemeClr val="bg1"/>
              </a:solidFill>
            </a:endParaRPr>
          </a:p>
        </p:txBody>
      </p:sp>
      <p:sp>
        <p:nvSpPr>
          <p:cNvPr id="5" name="Slide Number Placeholder 4"/>
          <p:cNvSpPr>
            <a:spLocks noGrp="1"/>
          </p:cNvSpPr>
          <p:nvPr>
            <p:ph type="sldNum" sz="quarter" idx="12"/>
          </p:nvPr>
        </p:nvSpPr>
        <p:spPr>
          <a:xfrm>
            <a:off x="7010400" y="6453337"/>
            <a:ext cx="2133600" cy="404664"/>
          </a:xfrm>
          <a:solidFill>
            <a:schemeClr val="tx2"/>
          </a:solidFill>
          <a:ln w="28575">
            <a:solidFill>
              <a:schemeClr val="accent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42F6B-D1D3-443F-90B1-74D71C9D4123}"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91F0E61-47AE-4FA2-AF03-4509D047EA73}"/>
              </a:ext>
            </a:extLst>
          </p:cNvPr>
          <p:cNvPicPr>
            <a:picLocks noChangeAspect="1"/>
          </p:cNvPicPr>
          <p:nvPr/>
        </p:nvPicPr>
        <p:blipFill>
          <a:blip r:embed="rId2"/>
          <a:stretch>
            <a:fillRect/>
          </a:stretch>
        </p:blipFill>
        <p:spPr>
          <a:xfrm>
            <a:off x="4708568" y="933690"/>
            <a:ext cx="4444081" cy="5159606"/>
          </a:xfrm>
          <a:prstGeom prst="rect">
            <a:avLst/>
          </a:prstGeom>
        </p:spPr>
      </p:pic>
    </p:spTree>
    <p:extLst>
      <p:ext uri="{BB962C8B-B14F-4D97-AF65-F5344CB8AC3E}">
        <p14:creationId xmlns:p14="http://schemas.microsoft.com/office/powerpoint/2010/main" val="425265678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D22EF1-736A-4E71-8522-1845FE42A0FA}"/>
              </a:ext>
            </a:extLst>
          </p:cNvPr>
          <p:cNvSpPr/>
          <p:nvPr/>
        </p:nvSpPr>
        <p:spPr>
          <a:xfrm>
            <a:off x="251519" y="692696"/>
            <a:ext cx="8640961" cy="3785652"/>
          </a:xfrm>
          <a:prstGeom prst="rect">
            <a:avLst/>
          </a:prstGeom>
          <a:noFill/>
          <a:effectLst>
            <a:glow rad="228600">
              <a:schemeClr val="accent1">
                <a:satMod val="175000"/>
                <a:alpha val="40000"/>
              </a:schemeClr>
            </a:glow>
            <a:softEdge rad="1270000"/>
          </a:effectLst>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all" spc="0" normalizeH="0" baseline="0" noProof="0" dirty="0">
              <a:ln w="9525">
                <a:solidFill>
                  <a:prstClr val="white"/>
                </a:solidFill>
                <a:prstDash val="solid"/>
              </a:ln>
              <a:solidFill>
                <a:prstClr val="black"/>
              </a:solidFill>
              <a:effectLst/>
              <a:uLnTx/>
              <a:uFillTx/>
              <a:latin typeface="Cooper Black" panose="0208090404030B020404" pitchFamily="18" charset="0"/>
              <a:ea typeface="+mn-ea"/>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all" spc="0" normalizeH="0" baseline="0" noProof="0" dirty="0">
              <a:ln w="9525">
                <a:solidFill>
                  <a:prstClr val="white"/>
                </a:solidFill>
                <a:prstDash val="solid"/>
              </a:ln>
              <a:solidFill>
                <a:prstClr val="black"/>
              </a:solidFill>
              <a:effectLst/>
              <a:uLnTx/>
              <a:uFillTx/>
              <a:latin typeface="Cooper Black" panose="0208090404030B020404" pitchFamily="18" charset="0"/>
              <a:ea typeface="+mn-ea"/>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w="9525">
                  <a:solidFill>
                    <a:prstClr val="white"/>
                  </a:solidFill>
                  <a:prstDash val="solid"/>
                </a:ln>
                <a:solidFill>
                  <a:prstClr val="black"/>
                </a:solidFill>
                <a:effectLst/>
                <a:uLnTx/>
                <a:uFillTx/>
                <a:latin typeface="Cooper Black" panose="0208090404030B020404" pitchFamily="18" charset="0"/>
                <a:ea typeface="+mn-ea"/>
                <a:cs typeface="Aharoni" panose="02010803020104030203" pitchFamily="2" charset="-79"/>
              </a:rPr>
              <a:t>Pre-allocation of land in the low income area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w="9525">
                <a:solidFill>
                  <a:prstClr val="white"/>
                </a:solidFill>
                <a:prstDash val="solid"/>
              </a:ln>
              <a:solidFill>
                <a:srgbClr val="0070C0"/>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w="9525">
                <a:solidFill>
                  <a:prstClr val="white"/>
                </a:solidFill>
                <a:prstDash val="solid"/>
              </a:ln>
              <a:solidFill>
                <a:srgbClr val="FF0000"/>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w="9525">
                <a:solidFill>
                  <a:prstClr val="white"/>
                </a:solidFill>
                <a:prstDash val="solid"/>
              </a:ln>
              <a:solidFill>
                <a:srgbClr val="FF0000"/>
              </a:solidFill>
              <a:effectLst/>
              <a:uLnTx/>
              <a:uFillTx/>
              <a:latin typeface="Aharoni" panose="02010803020104030203" pitchFamily="2" charset="-79"/>
              <a:ea typeface="+mn-ea"/>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w="9525">
                <a:solidFill>
                  <a:prstClr val="white"/>
                </a:solidFill>
                <a:prstDash val="solid"/>
              </a:ln>
              <a:solidFill>
                <a:srgbClr val="0070C0"/>
              </a:solidFill>
              <a:effectLst/>
              <a:uLnTx/>
              <a:uFillTx/>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51334338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tx2"/>
          </a:solidFill>
          <a:ln w="38100">
            <a:solidFill>
              <a:schemeClr val="accent1"/>
            </a:solidFill>
          </a:ln>
        </p:spPr>
        <p:txBody>
          <a:bodyPr>
            <a:normAutofit fontScale="90000"/>
          </a:bodyPr>
          <a:lstStyle/>
          <a:p>
            <a:r>
              <a:rPr lang="en-US" sz="3200" b="1" cap="all" dirty="0">
                <a:solidFill>
                  <a:srgbClr val="FFFF00"/>
                </a:solidFill>
              </a:rPr>
              <a:t>Pre-allocation and lease with an option to buy</a:t>
            </a:r>
          </a:p>
        </p:txBody>
      </p:sp>
      <p:sp>
        <p:nvSpPr>
          <p:cNvPr id="3" name="Content Placeholder 2"/>
          <p:cNvSpPr>
            <a:spLocks noGrp="1"/>
          </p:cNvSpPr>
          <p:nvPr>
            <p:ph idx="1"/>
          </p:nvPr>
        </p:nvSpPr>
        <p:spPr>
          <a:xfrm>
            <a:off x="0" y="908720"/>
            <a:ext cx="9144000" cy="5949280"/>
          </a:xfrm>
          <a:ln w="38100">
            <a:solidFill>
              <a:schemeClr val="accent1"/>
            </a:solidFill>
          </a:ln>
        </p:spPr>
        <p:txBody>
          <a:bodyPr>
            <a:noAutofit/>
          </a:bodyPr>
          <a:lstStyle/>
          <a:p>
            <a:pPr lvl="0" algn="just">
              <a:buFont typeface="Courier New" panose="02070309020205020404" pitchFamily="49" charset="0"/>
              <a:buChar char="o"/>
            </a:pPr>
            <a:r>
              <a:rPr lang="en-US" sz="1800" b="1" dirty="0">
                <a:solidFill>
                  <a:prstClr val="black"/>
                </a:solidFill>
              </a:rPr>
              <a:t>Council per Resolution 31/02/2021 </a:t>
            </a:r>
            <a:r>
              <a:rPr lang="en-US" sz="1800" b="1" dirty="0" smtClean="0">
                <a:solidFill>
                  <a:prstClr val="black"/>
                </a:solidFill>
              </a:rPr>
              <a:t>resolved </a:t>
            </a:r>
            <a:r>
              <a:rPr lang="en-US" sz="1800" b="1" dirty="0">
                <a:solidFill>
                  <a:prstClr val="black"/>
                </a:solidFill>
              </a:rPr>
              <a:t>that, in order to accelerate access to land in the informal settlements areas and associated Greenfields, land that has undergone initial planning stages </a:t>
            </a:r>
            <a:r>
              <a:rPr lang="en-US" sz="1800" b="1" dirty="0" smtClean="0">
                <a:solidFill>
                  <a:prstClr val="black"/>
                </a:solidFill>
              </a:rPr>
              <a:t>(</a:t>
            </a:r>
            <a:r>
              <a:rPr lang="en-US" sz="1800" b="1" dirty="0">
                <a:solidFill>
                  <a:prstClr val="black"/>
                </a:solidFill>
              </a:rPr>
              <a:t>layout - supported by Council and cleared by the Environmental Commissioner), be pre-allocated to prospective purchasers, tenants or members of a saving group in line with the Development and Upgrading Policy.</a:t>
            </a:r>
          </a:p>
          <a:p>
            <a:pPr lvl="0" algn="just">
              <a:buFont typeface="Courier New" panose="02070309020205020404" pitchFamily="49" charset="0"/>
              <a:buChar char="o"/>
            </a:pPr>
            <a:endParaRPr lang="en-US" sz="1800" b="1" dirty="0">
              <a:solidFill>
                <a:prstClr val="black"/>
              </a:solidFill>
            </a:endParaRPr>
          </a:p>
          <a:p>
            <a:pPr lvl="0" algn="just">
              <a:buFont typeface="Courier New" panose="02070309020205020404" pitchFamily="49" charset="0"/>
              <a:buChar char="o"/>
            </a:pPr>
            <a:r>
              <a:rPr lang="en-US" sz="1800" b="1" dirty="0">
                <a:solidFill>
                  <a:prstClr val="black"/>
                </a:solidFill>
              </a:rPr>
              <a:t>The target is to pre-allocate 5000 sites in in three (3) years.</a:t>
            </a:r>
          </a:p>
          <a:p>
            <a:pPr lvl="0" algn="just">
              <a:buFont typeface="Courier New" panose="02070309020205020404" pitchFamily="49" charset="0"/>
              <a:buChar char="o"/>
            </a:pPr>
            <a:endParaRPr lang="en-US" sz="1800" b="1" dirty="0">
              <a:solidFill>
                <a:prstClr val="black"/>
              </a:solidFill>
            </a:endParaRPr>
          </a:p>
          <a:p>
            <a:pPr lvl="0" algn="just">
              <a:buFont typeface="Courier New" panose="02070309020205020404" pitchFamily="49" charset="0"/>
              <a:buChar char="o"/>
            </a:pPr>
            <a:r>
              <a:rPr lang="en-US" sz="1800" b="1" dirty="0">
                <a:solidFill>
                  <a:prstClr val="black"/>
                </a:solidFill>
              </a:rPr>
              <a:t>In addition to pre-allocation, Council resolved further that all leases in informal settlements that have undergone an upgrading intervention be kept up-to-date and the remaining statutory town planning process </a:t>
            </a:r>
            <a:r>
              <a:rPr lang="en-US" sz="1800" b="1" dirty="0" err="1">
                <a:solidFill>
                  <a:prstClr val="black"/>
                </a:solidFill>
              </a:rPr>
              <a:t>finalised</a:t>
            </a:r>
            <a:r>
              <a:rPr lang="en-US" sz="1800" b="1" dirty="0">
                <a:solidFill>
                  <a:prstClr val="black"/>
                </a:solidFill>
              </a:rPr>
              <a:t> to pave way for entry with project beneficiaries into lease with an option to buy or a Sales Agreement</a:t>
            </a:r>
          </a:p>
          <a:p>
            <a:pPr lvl="0" algn="just">
              <a:buFont typeface="Courier New" panose="02070309020205020404" pitchFamily="49" charset="0"/>
              <a:buChar char="o"/>
            </a:pPr>
            <a:endParaRPr lang="en-US" sz="1800" b="1" dirty="0">
              <a:solidFill>
                <a:prstClr val="black"/>
              </a:solidFill>
            </a:endParaRPr>
          </a:p>
          <a:p>
            <a:pPr lvl="0" algn="just">
              <a:buFont typeface="Courier New" panose="02070309020205020404" pitchFamily="49" charset="0"/>
              <a:buChar char="o"/>
            </a:pPr>
            <a:r>
              <a:rPr lang="en-US" sz="1800" b="1" dirty="0">
                <a:solidFill>
                  <a:prstClr val="black"/>
                </a:solidFill>
              </a:rPr>
              <a:t>Lease with an option to buy carry same benefit as the pre-allocation.</a:t>
            </a:r>
          </a:p>
          <a:p>
            <a:pPr lvl="0" algn="just">
              <a:buFont typeface="Courier New" panose="02070309020205020404" pitchFamily="49" charset="0"/>
              <a:buChar char="o"/>
            </a:pPr>
            <a:endParaRPr lang="en-ZA" sz="1500" b="1" dirty="0">
              <a:solidFill>
                <a:prstClr val="black"/>
              </a:solidFill>
            </a:endParaRPr>
          </a:p>
          <a:p>
            <a:pPr lvl="0" algn="just">
              <a:buFont typeface="Courier New" panose="02070309020205020404" pitchFamily="49" charset="0"/>
              <a:buChar char="o"/>
            </a:pPr>
            <a:endParaRPr lang="en-ZA" sz="1500" b="1" dirty="0">
              <a:solidFill>
                <a:prstClr val="black"/>
              </a:solidFill>
            </a:endParaRPr>
          </a:p>
          <a:p>
            <a:pPr lvl="0" algn="just">
              <a:buFont typeface="Courier New" panose="02070309020205020404" pitchFamily="49" charset="0"/>
              <a:buChar char="o"/>
            </a:pPr>
            <a:endParaRPr lang="en-ZA" sz="1500" b="1" dirty="0">
              <a:solidFill>
                <a:prstClr val="black"/>
              </a:solidFill>
            </a:endParaRPr>
          </a:p>
          <a:p>
            <a:pPr marL="457200" lvl="0" indent="-457200" algn="just">
              <a:buFont typeface="+mj-lt"/>
              <a:buAutoNum type="arabicPeriod"/>
            </a:pPr>
            <a:endParaRPr lang="en-US" sz="1600" dirty="0">
              <a:solidFill>
                <a:schemeClr val="bg1"/>
              </a:solidFill>
            </a:endParaRPr>
          </a:p>
        </p:txBody>
      </p:sp>
      <p:sp>
        <p:nvSpPr>
          <p:cNvPr id="5" name="Slide Number Placeholder 4"/>
          <p:cNvSpPr>
            <a:spLocks noGrp="1"/>
          </p:cNvSpPr>
          <p:nvPr>
            <p:ph type="sldNum" sz="quarter" idx="12"/>
          </p:nvPr>
        </p:nvSpPr>
        <p:spPr>
          <a:xfrm>
            <a:off x="7010400" y="6453337"/>
            <a:ext cx="2133600" cy="404664"/>
          </a:xfrm>
          <a:solidFill>
            <a:schemeClr val="tx2"/>
          </a:solidFill>
          <a:ln w="28575">
            <a:solidFill>
              <a:schemeClr val="accent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42F6B-D1D3-443F-90B1-74D71C9D4123}"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020087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tx2"/>
          </a:solidFill>
          <a:ln w="38100">
            <a:solidFill>
              <a:schemeClr val="accent1"/>
            </a:solidFill>
          </a:ln>
        </p:spPr>
        <p:txBody>
          <a:bodyPr>
            <a:normAutofit fontScale="90000"/>
          </a:bodyPr>
          <a:lstStyle/>
          <a:p>
            <a:r>
              <a:rPr lang="en-US" sz="3200" b="1" cap="all" dirty="0">
                <a:solidFill>
                  <a:srgbClr val="FFFF00"/>
                </a:solidFill>
              </a:rPr>
              <a:t>Pre-allocation and lease with an option to buy</a:t>
            </a:r>
          </a:p>
        </p:txBody>
      </p:sp>
      <p:sp>
        <p:nvSpPr>
          <p:cNvPr id="3" name="Content Placeholder 2"/>
          <p:cNvSpPr>
            <a:spLocks noGrp="1"/>
          </p:cNvSpPr>
          <p:nvPr>
            <p:ph idx="1"/>
          </p:nvPr>
        </p:nvSpPr>
        <p:spPr>
          <a:xfrm>
            <a:off x="0" y="908720"/>
            <a:ext cx="9144000" cy="5949280"/>
          </a:xfrm>
          <a:ln w="38100">
            <a:solidFill>
              <a:schemeClr val="accent1"/>
            </a:solidFill>
          </a:ln>
        </p:spPr>
        <p:txBody>
          <a:bodyPr>
            <a:noAutofit/>
          </a:bodyPr>
          <a:lstStyle/>
          <a:p>
            <a:pPr lvl="0" algn="just">
              <a:buFont typeface="Courier New" panose="02070309020205020404" pitchFamily="49" charset="0"/>
              <a:buChar char="o"/>
            </a:pPr>
            <a:r>
              <a:rPr lang="en-US" sz="2000" b="1" dirty="0" smtClean="0">
                <a:solidFill>
                  <a:prstClr val="black"/>
                </a:solidFill>
              </a:rPr>
              <a:t>Create New erven and allocate to residents prior to servicing</a:t>
            </a:r>
          </a:p>
          <a:p>
            <a:pPr lvl="0" algn="just">
              <a:buFont typeface="Courier New" panose="02070309020205020404" pitchFamily="49" charset="0"/>
              <a:buChar char="o"/>
            </a:pPr>
            <a:r>
              <a:rPr lang="en-GB" sz="2000" b="1" dirty="0" smtClean="0">
                <a:solidFill>
                  <a:prstClr val="black"/>
                </a:solidFill>
              </a:rPr>
              <a:t>Allocated plots are to be leased from Council</a:t>
            </a:r>
          </a:p>
          <a:p>
            <a:pPr lvl="0" algn="just">
              <a:buFont typeface="Courier New" panose="02070309020205020404" pitchFamily="49" charset="0"/>
              <a:buChar char="o"/>
            </a:pPr>
            <a:r>
              <a:rPr lang="en-GB" sz="2000" b="1" dirty="0" smtClean="0">
                <a:solidFill>
                  <a:prstClr val="black"/>
                </a:solidFill>
              </a:rPr>
              <a:t>Lease amounts paid are deductible from sale price of such erven</a:t>
            </a:r>
          </a:p>
          <a:p>
            <a:pPr lvl="0" algn="just">
              <a:buFont typeface="Courier New" panose="02070309020205020404" pitchFamily="49" charset="0"/>
              <a:buChar char="o"/>
            </a:pPr>
            <a:endParaRPr lang="en-GB" sz="2000" b="1" dirty="0" smtClean="0">
              <a:solidFill>
                <a:prstClr val="black"/>
              </a:solidFill>
            </a:endParaRPr>
          </a:p>
          <a:p>
            <a:pPr lvl="0" algn="just">
              <a:buFont typeface="Courier New" panose="02070309020205020404" pitchFamily="49" charset="0"/>
              <a:buChar char="o"/>
            </a:pPr>
            <a:r>
              <a:rPr lang="en-GB" sz="3600" b="1" dirty="0" smtClean="0">
                <a:solidFill>
                  <a:prstClr val="black"/>
                </a:solidFill>
              </a:rPr>
              <a:t>Already Existing Initiatives</a:t>
            </a:r>
            <a:endParaRPr lang="en-GB" sz="3600" b="1" dirty="0">
              <a:solidFill>
                <a:prstClr val="black"/>
              </a:solidFill>
            </a:endParaRPr>
          </a:p>
          <a:p>
            <a:pPr lvl="0" algn="just">
              <a:buFont typeface="Courier New" panose="02070309020205020404" pitchFamily="49" charset="0"/>
              <a:buChar char="o"/>
            </a:pPr>
            <a:r>
              <a:rPr lang="en-GB" sz="2000" b="1" dirty="0" smtClean="0">
                <a:solidFill>
                  <a:prstClr val="black"/>
                </a:solidFill>
              </a:rPr>
              <a:t>Development </a:t>
            </a:r>
            <a:r>
              <a:rPr lang="en-GB" sz="2000" b="1" dirty="0" smtClean="0">
                <a:solidFill>
                  <a:prstClr val="black"/>
                </a:solidFill>
              </a:rPr>
              <a:t>and </a:t>
            </a:r>
            <a:r>
              <a:rPr lang="en-GB" sz="2000" b="1" dirty="0" smtClean="0">
                <a:solidFill>
                  <a:prstClr val="black"/>
                </a:solidFill>
              </a:rPr>
              <a:t>Upgrading Initiatives</a:t>
            </a:r>
          </a:p>
          <a:p>
            <a:pPr lvl="0" algn="just">
              <a:buFont typeface="Courier New" panose="02070309020205020404" pitchFamily="49" charset="0"/>
              <a:buChar char="o"/>
            </a:pPr>
            <a:endParaRPr lang="en-GB" sz="2000" b="1" dirty="0" smtClean="0">
              <a:solidFill>
                <a:prstClr val="black"/>
              </a:solidFill>
            </a:endParaRPr>
          </a:p>
          <a:p>
            <a:pPr lvl="0" algn="just">
              <a:buFont typeface="Courier New" panose="02070309020205020404" pitchFamily="49" charset="0"/>
              <a:buChar char="o"/>
            </a:pPr>
            <a:r>
              <a:rPr lang="en-GB" sz="2000" b="1" dirty="0" smtClean="0">
                <a:solidFill>
                  <a:prstClr val="black"/>
                </a:solidFill>
              </a:rPr>
              <a:t>Formalisation program goes hand in hand with the above approaches- </a:t>
            </a:r>
          </a:p>
          <a:p>
            <a:pPr lvl="0" algn="just">
              <a:buFont typeface="Courier New" panose="02070309020205020404" pitchFamily="49" charset="0"/>
              <a:buChar char="o"/>
            </a:pPr>
            <a:r>
              <a:rPr lang="en-GB" sz="2000" b="1" dirty="0" smtClean="0">
                <a:solidFill>
                  <a:prstClr val="black"/>
                </a:solidFill>
              </a:rPr>
              <a:t>Areas are identified, </a:t>
            </a:r>
          </a:p>
          <a:p>
            <a:pPr lvl="0" algn="just">
              <a:buFont typeface="Courier New" panose="02070309020205020404" pitchFamily="49" charset="0"/>
              <a:buChar char="o"/>
            </a:pPr>
            <a:r>
              <a:rPr lang="en-GB" sz="2000" b="1" dirty="0" smtClean="0">
                <a:solidFill>
                  <a:prstClr val="black"/>
                </a:solidFill>
              </a:rPr>
              <a:t>Socio economic survey is conducted, </a:t>
            </a:r>
          </a:p>
          <a:p>
            <a:pPr algn="just">
              <a:buFont typeface="Courier New" panose="02070309020205020404" pitchFamily="49" charset="0"/>
              <a:buChar char="o"/>
            </a:pPr>
            <a:r>
              <a:rPr lang="en-GB" sz="2000" b="1" dirty="0" smtClean="0">
                <a:solidFill>
                  <a:prstClr val="black"/>
                </a:solidFill>
              </a:rPr>
              <a:t>Surplus people are allocated land elsewhere</a:t>
            </a:r>
          </a:p>
          <a:p>
            <a:pPr algn="just">
              <a:buFont typeface="Courier New" panose="02070309020205020404" pitchFamily="49" charset="0"/>
              <a:buChar char="o"/>
            </a:pPr>
            <a:endParaRPr lang="en-GB" sz="2000" b="1" dirty="0">
              <a:solidFill>
                <a:prstClr val="black"/>
              </a:solidFill>
            </a:endParaRPr>
          </a:p>
          <a:p>
            <a:pPr algn="just">
              <a:buFont typeface="Courier New" panose="02070309020205020404" pitchFamily="49" charset="0"/>
              <a:buChar char="o"/>
            </a:pPr>
            <a:r>
              <a:rPr lang="en-GB" sz="2000" b="1" dirty="0" smtClean="0">
                <a:solidFill>
                  <a:prstClr val="black"/>
                </a:solidFill>
              </a:rPr>
              <a:t>Certificate </a:t>
            </a:r>
            <a:r>
              <a:rPr lang="en-GB" sz="2000" b="1" dirty="0">
                <a:solidFill>
                  <a:prstClr val="black"/>
                </a:solidFill>
              </a:rPr>
              <a:t>of </a:t>
            </a:r>
            <a:r>
              <a:rPr lang="en-GB" sz="2000" b="1" dirty="0" smtClean="0">
                <a:solidFill>
                  <a:prstClr val="black"/>
                </a:solidFill>
              </a:rPr>
              <a:t>Acknowledgement of Occupation </a:t>
            </a:r>
            <a:r>
              <a:rPr lang="en-GB" sz="2000" b="1" dirty="0" smtClean="0">
                <a:solidFill>
                  <a:prstClr val="black"/>
                </a:solidFill>
              </a:rPr>
              <a:t>–</a:t>
            </a:r>
          </a:p>
          <a:p>
            <a:pPr algn="just">
              <a:buFont typeface="Courier New" panose="02070309020205020404" pitchFamily="49" charset="0"/>
              <a:buChar char="o"/>
            </a:pPr>
            <a:r>
              <a:rPr lang="en-GB" sz="2000" b="1" dirty="0" smtClean="0">
                <a:solidFill>
                  <a:prstClr val="black"/>
                </a:solidFill>
              </a:rPr>
              <a:t>New way of trying to control illegal occupation</a:t>
            </a:r>
          </a:p>
          <a:p>
            <a:pPr algn="just">
              <a:buFont typeface="Courier New" panose="02070309020205020404" pitchFamily="49" charset="0"/>
              <a:buChar char="o"/>
            </a:pPr>
            <a:r>
              <a:rPr lang="en-GB" sz="2000" b="1" dirty="0" smtClean="0">
                <a:solidFill>
                  <a:prstClr val="black"/>
                </a:solidFill>
              </a:rPr>
              <a:t>Over </a:t>
            </a:r>
            <a:r>
              <a:rPr lang="en-GB" sz="2000" b="1" dirty="0">
                <a:solidFill>
                  <a:prstClr val="black"/>
                </a:solidFill>
              </a:rPr>
              <a:t>25 </a:t>
            </a:r>
            <a:r>
              <a:rPr lang="en-GB" sz="2000" b="1" dirty="0" smtClean="0">
                <a:solidFill>
                  <a:prstClr val="black"/>
                </a:solidFill>
              </a:rPr>
              <a:t>000 certificates issued</a:t>
            </a:r>
            <a:endParaRPr lang="en-GB" sz="2000" b="1" dirty="0">
              <a:solidFill>
                <a:prstClr val="black"/>
              </a:solidFill>
            </a:endParaRPr>
          </a:p>
          <a:p>
            <a:pPr lvl="0" algn="just">
              <a:buFont typeface="Courier New" panose="02070309020205020404" pitchFamily="49" charset="0"/>
              <a:buChar char="o"/>
            </a:pPr>
            <a:endParaRPr lang="en-GB" sz="2000" b="1" dirty="0" smtClean="0">
              <a:solidFill>
                <a:prstClr val="black"/>
              </a:solidFill>
            </a:endParaRPr>
          </a:p>
        </p:txBody>
      </p:sp>
      <p:sp>
        <p:nvSpPr>
          <p:cNvPr id="5" name="Slide Number Placeholder 4"/>
          <p:cNvSpPr>
            <a:spLocks noGrp="1"/>
          </p:cNvSpPr>
          <p:nvPr>
            <p:ph type="sldNum" sz="quarter" idx="12"/>
          </p:nvPr>
        </p:nvSpPr>
        <p:spPr>
          <a:xfrm>
            <a:off x="7010400" y="6453337"/>
            <a:ext cx="2133600" cy="404664"/>
          </a:xfrm>
          <a:solidFill>
            <a:schemeClr val="tx2"/>
          </a:solidFill>
          <a:ln w="28575">
            <a:solidFill>
              <a:schemeClr val="accent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42F6B-D1D3-443F-90B1-74D71C9D4123}"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432387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tx2"/>
          </a:solidFill>
          <a:ln w="38100">
            <a:solidFill>
              <a:schemeClr val="accent1"/>
            </a:solidFill>
          </a:ln>
        </p:spPr>
        <p:txBody>
          <a:bodyPr>
            <a:normAutofit/>
          </a:bodyPr>
          <a:lstStyle/>
          <a:p>
            <a:r>
              <a:rPr lang="en-US" sz="3200" b="1" cap="all" dirty="0" smtClean="0">
                <a:solidFill>
                  <a:srgbClr val="FFFF00"/>
                </a:solidFill>
              </a:rPr>
              <a:t>challenges</a:t>
            </a:r>
            <a:endParaRPr lang="en-US" sz="3200" b="1" cap="all" dirty="0">
              <a:solidFill>
                <a:srgbClr val="FFFF00"/>
              </a:solidFill>
            </a:endParaRPr>
          </a:p>
        </p:txBody>
      </p:sp>
      <p:sp>
        <p:nvSpPr>
          <p:cNvPr id="3" name="Content Placeholder 2"/>
          <p:cNvSpPr>
            <a:spLocks noGrp="1"/>
          </p:cNvSpPr>
          <p:nvPr>
            <p:ph idx="1"/>
          </p:nvPr>
        </p:nvSpPr>
        <p:spPr>
          <a:xfrm>
            <a:off x="0" y="908720"/>
            <a:ext cx="9144000" cy="5949280"/>
          </a:xfrm>
          <a:ln w="38100">
            <a:solidFill>
              <a:schemeClr val="accent1"/>
            </a:solidFill>
          </a:ln>
        </p:spPr>
        <p:txBody>
          <a:bodyPr>
            <a:noAutofit/>
          </a:bodyPr>
          <a:lstStyle/>
          <a:p>
            <a:pPr lvl="0" algn="just">
              <a:buFont typeface="Courier New" panose="02070309020205020404" pitchFamily="49" charset="0"/>
              <a:buChar char="o"/>
            </a:pPr>
            <a:endParaRPr lang="en-US" sz="2800" b="1" dirty="0" smtClean="0">
              <a:solidFill>
                <a:prstClr val="black"/>
              </a:solidFill>
            </a:endParaRPr>
          </a:p>
          <a:p>
            <a:pPr lvl="0" algn="just">
              <a:buFont typeface="Courier New" panose="02070309020205020404" pitchFamily="49" charset="0"/>
              <a:buChar char="o"/>
            </a:pPr>
            <a:endParaRPr lang="en-US" sz="2800" b="1" dirty="0">
              <a:solidFill>
                <a:prstClr val="black"/>
              </a:solidFill>
            </a:endParaRPr>
          </a:p>
          <a:p>
            <a:pPr lvl="0" algn="just">
              <a:buFont typeface="Courier New" panose="02070309020205020404" pitchFamily="49" charset="0"/>
              <a:buChar char="o"/>
            </a:pPr>
            <a:r>
              <a:rPr lang="en-US" sz="2800" b="1" dirty="0" smtClean="0">
                <a:solidFill>
                  <a:prstClr val="black"/>
                </a:solidFill>
              </a:rPr>
              <a:t>Rapid </a:t>
            </a:r>
            <a:r>
              <a:rPr lang="en-US" sz="2800" b="1" dirty="0" smtClean="0">
                <a:solidFill>
                  <a:prstClr val="black"/>
                </a:solidFill>
              </a:rPr>
              <a:t>Urbanization</a:t>
            </a:r>
            <a:endParaRPr lang="en-US" sz="2800" b="1" dirty="0" smtClean="0">
              <a:solidFill>
                <a:prstClr val="black"/>
              </a:solidFill>
            </a:endParaRPr>
          </a:p>
          <a:p>
            <a:pPr lvl="0" algn="just">
              <a:buFont typeface="Courier New" panose="02070309020205020404" pitchFamily="49" charset="0"/>
              <a:buChar char="o"/>
            </a:pPr>
            <a:r>
              <a:rPr lang="en-US" sz="2800" b="1" dirty="0" smtClean="0">
                <a:solidFill>
                  <a:prstClr val="black"/>
                </a:solidFill>
              </a:rPr>
              <a:t>Legislations</a:t>
            </a:r>
            <a:endParaRPr lang="en-US" sz="2800" b="1" dirty="0" smtClean="0">
              <a:solidFill>
                <a:prstClr val="black"/>
              </a:solidFill>
            </a:endParaRPr>
          </a:p>
          <a:p>
            <a:pPr algn="just">
              <a:buFont typeface="Courier New" panose="02070309020205020404" pitchFamily="49" charset="0"/>
              <a:buChar char="o"/>
            </a:pPr>
            <a:r>
              <a:rPr lang="en-US" sz="2800" b="1" dirty="0">
                <a:solidFill>
                  <a:prstClr val="black"/>
                </a:solidFill>
              </a:rPr>
              <a:t>Title ownership – understanding the concept of group ownership</a:t>
            </a:r>
          </a:p>
          <a:p>
            <a:pPr lvl="0" algn="just">
              <a:buFont typeface="Courier New" panose="02070309020205020404" pitchFamily="49" charset="0"/>
              <a:buChar char="o"/>
            </a:pPr>
            <a:r>
              <a:rPr lang="en-US" sz="2800" b="1" dirty="0" smtClean="0">
                <a:solidFill>
                  <a:prstClr val="black"/>
                </a:solidFill>
              </a:rPr>
              <a:t>Inability </a:t>
            </a:r>
            <a:r>
              <a:rPr lang="en-US" sz="2800" b="1" dirty="0" smtClean="0">
                <a:solidFill>
                  <a:prstClr val="black"/>
                </a:solidFill>
              </a:rPr>
              <a:t>to benefit from the </a:t>
            </a:r>
            <a:r>
              <a:rPr lang="en-US" sz="2800" b="1" dirty="0" smtClean="0">
                <a:solidFill>
                  <a:prstClr val="black"/>
                </a:solidFill>
              </a:rPr>
              <a:t>FNB N</a:t>
            </a:r>
            <a:r>
              <a:rPr lang="en-US" sz="2800" b="1" dirty="0" smtClean="0">
                <a:solidFill>
                  <a:prstClr val="black"/>
                </a:solidFill>
              </a:rPr>
              <a:t>$ 50 000.00 initiative</a:t>
            </a:r>
          </a:p>
          <a:p>
            <a:pPr lvl="0" algn="just">
              <a:buFont typeface="Courier New" panose="02070309020205020404" pitchFamily="49" charset="0"/>
              <a:buChar char="o"/>
            </a:pPr>
            <a:r>
              <a:rPr lang="en-GB" sz="2800" b="1" dirty="0" smtClean="0">
                <a:solidFill>
                  <a:prstClr val="black"/>
                </a:solidFill>
              </a:rPr>
              <a:t>Misunderstandings of concepts - </a:t>
            </a:r>
            <a:endParaRPr lang="en-US" sz="2800" b="1" dirty="0" smtClean="0">
              <a:solidFill>
                <a:prstClr val="black"/>
              </a:solidFill>
            </a:endParaRPr>
          </a:p>
          <a:p>
            <a:pPr lvl="0" algn="just">
              <a:buFont typeface="Courier New" panose="02070309020205020404" pitchFamily="49" charset="0"/>
              <a:buChar char="o"/>
            </a:pPr>
            <a:endParaRPr lang="en-US" sz="2800" b="1" dirty="0" smtClean="0">
              <a:solidFill>
                <a:prstClr val="black"/>
              </a:solidFill>
            </a:endParaRPr>
          </a:p>
          <a:p>
            <a:pPr lvl="0" algn="just">
              <a:buFont typeface="Courier New" panose="02070309020205020404" pitchFamily="49" charset="0"/>
              <a:buChar char="o"/>
            </a:pPr>
            <a:endParaRPr lang="en-GB" sz="1800" b="1" dirty="0" smtClean="0">
              <a:solidFill>
                <a:prstClr val="black"/>
              </a:solidFill>
            </a:endParaRPr>
          </a:p>
        </p:txBody>
      </p:sp>
      <p:sp>
        <p:nvSpPr>
          <p:cNvPr id="5" name="Slide Number Placeholder 4"/>
          <p:cNvSpPr>
            <a:spLocks noGrp="1"/>
          </p:cNvSpPr>
          <p:nvPr>
            <p:ph type="sldNum" sz="quarter" idx="12"/>
          </p:nvPr>
        </p:nvSpPr>
        <p:spPr>
          <a:xfrm>
            <a:off x="7010400" y="6453337"/>
            <a:ext cx="2133600" cy="404664"/>
          </a:xfrm>
          <a:solidFill>
            <a:schemeClr val="tx2"/>
          </a:solidFill>
          <a:ln w="28575">
            <a:solidFill>
              <a:schemeClr val="accent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42F6B-D1D3-443F-90B1-74D71C9D4123}"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25165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tx2"/>
          </a:solidFill>
          <a:ln w="38100">
            <a:solidFill>
              <a:schemeClr val="accent1"/>
            </a:solidFill>
          </a:ln>
        </p:spPr>
        <p:txBody>
          <a:bodyPr>
            <a:normAutofit/>
          </a:bodyPr>
          <a:lstStyle/>
          <a:p>
            <a:r>
              <a:rPr lang="en-US" sz="3200" b="1" cap="all" dirty="0" smtClean="0">
                <a:solidFill>
                  <a:srgbClr val="FFFF00"/>
                </a:solidFill>
              </a:rPr>
              <a:t>conclusion</a:t>
            </a:r>
            <a:endParaRPr lang="en-US" sz="3200" b="1" cap="all" dirty="0">
              <a:solidFill>
                <a:srgbClr val="FFFF00"/>
              </a:solidFill>
            </a:endParaRPr>
          </a:p>
        </p:txBody>
      </p:sp>
      <p:sp>
        <p:nvSpPr>
          <p:cNvPr id="3" name="Content Placeholder 2"/>
          <p:cNvSpPr>
            <a:spLocks noGrp="1"/>
          </p:cNvSpPr>
          <p:nvPr>
            <p:ph idx="1"/>
          </p:nvPr>
        </p:nvSpPr>
        <p:spPr>
          <a:xfrm>
            <a:off x="0" y="908720"/>
            <a:ext cx="9144000" cy="5949280"/>
          </a:xfrm>
          <a:ln w="38100">
            <a:solidFill>
              <a:schemeClr val="accent1"/>
            </a:solidFill>
          </a:ln>
        </p:spPr>
        <p:txBody>
          <a:bodyPr>
            <a:noAutofit/>
          </a:bodyPr>
          <a:lstStyle/>
          <a:p>
            <a:pPr lvl="0" algn="just">
              <a:buFont typeface="Courier New" panose="02070309020205020404" pitchFamily="49" charset="0"/>
              <a:buChar char="o"/>
            </a:pPr>
            <a:endParaRPr lang="en-US" sz="2800" b="1" dirty="0" smtClean="0">
              <a:solidFill>
                <a:prstClr val="black"/>
              </a:solidFill>
            </a:endParaRPr>
          </a:p>
          <a:p>
            <a:pPr lvl="0" algn="just">
              <a:buFont typeface="Courier New" panose="02070309020205020404" pitchFamily="49" charset="0"/>
              <a:buChar char="o"/>
            </a:pPr>
            <a:endParaRPr lang="en-US" sz="2800" b="1" dirty="0">
              <a:solidFill>
                <a:prstClr val="black"/>
              </a:solidFill>
            </a:endParaRPr>
          </a:p>
          <a:p>
            <a:pPr lvl="0" algn="just">
              <a:buFont typeface="Courier New" panose="02070309020205020404" pitchFamily="49" charset="0"/>
              <a:buChar char="o"/>
            </a:pPr>
            <a:r>
              <a:rPr lang="en-GB" sz="2000" b="1" dirty="0" smtClean="0">
                <a:solidFill>
                  <a:prstClr val="black"/>
                </a:solidFill>
              </a:rPr>
              <a:t>Challenge is huge and requires serious commitment</a:t>
            </a:r>
            <a:endParaRPr lang="en-GB" sz="2000" b="1" dirty="0" smtClean="0">
              <a:solidFill>
                <a:prstClr val="black"/>
              </a:solidFill>
            </a:endParaRPr>
          </a:p>
          <a:p>
            <a:pPr lvl="0" algn="just">
              <a:buFont typeface="Courier New" panose="02070309020205020404" pitchFamily="49" charset="0"/>
              <a:buChar char="o"/>
            </a:pPr>
            <a:r>
              <a:rPr lang="en-GB" sz="2000" b="1" dirty="0" smtClean="0">
                <a:solidFill>
                  <a:prstClr val="black"/>
                </a:solidFill>
              </a:rPr>
              <a:t>Implementation of the FLTS needs to be tweaked/adapted by each &amp; every LA to fit its conditions and realities</a:t>
            </a:r>
          </a:p>
          <a:p>
            <a:pPr lvl="0" algn="just">
              <a:buFont typeface="Courier New" panose="02070309020205020404" pitchFamily="49" charset="0"/>
              <a:buChar char="o"/>
            </a:pPr>
            <a:r>
              <a:rPr lang="en-GB" sz="2000" b="1" dirty="0" smtClean="0">
                <a:solidFill>
                  <a:prstClr val="black"/>
                </a:solidFill>
              </a:rPr>
              <a:t> The ultimate goal must be a multitude of options</a:t>
            </a:r>
          </a:p>
          <a:p>
            <a:pPr lvl="0" algn="just">
              <a:buFont typeface="Courier New" panose="02070309020205020404" pitchFamily="49" charset="0"/>
              <a:buChar char="o"/>
            </a:pPr>
            <a:r>
              <a:rPr lang="en-GB" sz="2000" b="1" dirty="0" smtClean="0">
                <a:solidFill>
                  <a:prstClr val="black"/>
                </a:solidFill>
              </a:rPr>
              <a:t>There is a need to strengthen the rental option-Social Housing</a:t>
            </a:r>
          </a:p>
          <a:p>
            <a:pPr lvl="0" algn="just">
              <a:buFont typeface="Courier New" panose="02070309020205020404" pitchFamily="49" charset="0"/>
              <a:buChar char="o"/>
            </a:pPr>
            <a:endParaRPr lang="en-GB" sz="1800" b="1" dirty="0" smtClean="0">
              <a:solidFill>
                <a:prstClr val="black"/>
              </a:solidFill>
            </a:endParaRPr>
          </a:p>
        </p:txBody>
      </p:sp>
      <p:sp>
        <p:nvSpPr>
          <p:cNvPr id="5" name="Slide Number Placeholder 4"/>
          <p:cNvSpPr>
            <a:spLocks noGrp="1"/>
          </p:cNvSpPr>
          <p:nvPr>
            <p:ph type="sldNum" sz="quarter" idx="12"/>
          </p:nvPr>
        </p:nvSpPr>
        <p:spPr>
          <a:xfrm>
            <a:off x="7010400" y="6453337"/>
            <a:ext cx="2133600" cy="404664"/>
          </a:xfrm>
          <a:solidFill>
            <a:schemeClr val="tx2"/>
          </a:solidFill>
          <a:ln w="28575">
            <a:solidFill>
              <a:schemeClr val="accent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42F6B-D1D3-443F-90B1-74D71C9D4123}"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783464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C7F25-E407-447D-94C8-34EFC8F3487D}"/>
              </a:ext>
            </a:extLst>
          </p:cNvPr>
          <p:cNvSpPr>
            <a:spLocks noGrp="1"/>
          </p:cNvSpPr>
          <p:nvPr>
            <p:ph type="ctrTitle"/>
          </p:nvPr>
        </p:nvSpPr>
        <p:spPr/>
        <p:txBody>
          <a:bodyPr/>
          <a:lstStyle/>
          <a:p>
            <a:r>
              <a:rPr lang="en-GB" dirty="0" smtClean="0"/>
              <a:t>Thank You!</a:t>
            </a:r>
            <a:endParaRPr lang="en-NA" dirty="0"/>
          </a:p>
        </p:txBody>
      </p:sp>
    </p:spTree>
    <p:extLst>
      <p:ext uri="{BB962C8B-B14F-4D97-AF65-F5344CB8AC3E}">
        <p14:creationId xmlns:p14="http://schemas.microsoft.com/office/powerpoint/2010/main" val="247706076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tx2"/>
          </a:solidFill>
          <a:ln w="38100">
            <a:solidFill>
              <a:schemeClr val="accent1"/>
            </a:solidFill>
          </a:ln>
        </p:spPr>
        <p:txBody>
          <a:bodyPr>
            <a:normAutofit/>
          </a:bodyPr>
          <a:lstStyle/>
          <a:p>
            <a:r>
              <a:rPr lang="en-US" sz="3200" b="1" cap="all" dirty="0" smtClean="0">
                <a:solidFill>
                  <a:srgbClr val="FFFF00"/>
                </a:solidFill>
              </a:rPr>
              <a:t>Presentation</a:t>
            </a:r>
            <a:endParaRPr lang="en-US" sz="3200" b="1" cap="all" dirty="0">
              <a:solidFill>
                <a:srgbClr val="FFFF00"/>
              </a:solidFill>
            </a:endParaRPr>
          </a:p>
        </p:txBody>
      </p:sp>
      <p:sp>
        <p:nvSpPr>
          <p:cNvPr id="3" name="Content Placeholder 2"/>
          <p:cNvSpPr>
            <a:spLocks noGrp="1"/>
          </p:cNvSpPr>
          <p:nvPr>
            <p:ph idx="1"/>
          </p:nvPr>
        </p:nvSpPr>
        <p:spPr>
          <a:xfrm>
            <a:off x="0" y="908720"/>
            <a:ext cx="9144000" cy="5949280"/>
          </a:xfrm>
          <a:ln w="38100">
            <a:solidFill>
              <a:schemeClr val="accent1"/>
            </a:solidFill>
          </a:ln>
        </p:spPr>
        <p:txBody>
          <a:bodyPr>
            <a:noAutofit/>
          </a:bodyPr>
          <a:lstStyle/>
          <a:p>
            <a:pPr lvl="0" algn="just">
              <a:buFont typeface="Courier New" panose="02070309020205020404" pitchFamily="49" charset="0"/>
              <a:buChar char="o"/>
            </a:pPr>
            <a:r>
              <a:rPr lang="en-ZA" sz="2400" b="1" dirty="0" smtClean="0">
                <a:solidFill>
                  <a:srgbClr val="0070C0"/>
                </a:solidFill>
              </a:rPr>
              <a:t>Flexible Land Tenure Implementation</a:t>
            </a:r>
          </a:p>
          <a:p>
            <a:pPr lvl="0" algn="just">
              <a:buFont typeface="Courier New" panose="02070309020205020404" pitchFamily="49" charset="0"/>
              <a:buChar char="o"/>
            </a:pPr>
            <a:r>
              <a:rPr lang="en-ZA" sz="2400" b="1" dirty="0" smtClean="0">
                <a:solidFill>
                  <a:prstClr val="black"/>
                </a:solidFill>
              </a:rPr>
              <a:t>Introduction </a:t>
            </a:r>
          </a:p>
          <a:p>
            <a:pPr lvl="0" algn="just">
              <a:buFont typeface="Courier New" panose="02070309020205020404" pitchFamily="49" charset="0"/>
              <a:buChar char="o"/>
            </a:pPr>
            <a:r>
              <a:rPr lang="en-ZA" sz="2400" b="1" dirty="0" smtClean="0">
                <a:solidFill>
                  <a:prstClr val="black"/>
                </a:solidFill>
              </a:rPr>
              <a:t>Objectives of the act</a:t>
            </a:r>
            <a:endParaRPr lang="en-ZA" sz="2400" b="1" dirty="0">
              <a:solidFill>
                <a:prstClr val="black"/>
              </a:solidFill>
            </a:endParaRPr>
          </a:p>
          <a:p>
            <a:pPr lvl="0" algn="just">
              <a:buFont typeface="Courier New" panose="02070309020205020404" pitchFamily="49" charset="0"/>
              <a:buChar char="o"/>
            </a:pPr>
            <a:r>
              <a:rPr lang="en-ZA" sz="2400" b="1" dirty="0" smtClean="0">
                <a:solidFill>
                  <a:prstClr val="black"/>
                </a:solidFill>
              </a:rPr>
              <a:t>Implementation-Pilot Project</a:t>
            </a:r>
          </a:p>
          <a:p>
            <a:pPr lvl="0" algn="just">
              <a:buFont typeface="Courier New" panose="02070309020205020404" pitchFamily="49" charset="0"/>
              <a:buChar char="o"/>
            </a:pPr>
            <a:r>
              <a:rPr lang="en-ZA" sz="2400" b="1" dirty="0" smtClean="0">
                <a:solidFill>
                  <a:prstClr val="black"/>
                </a:solidFill>
              </a:rPr>
              <a:t>Progress update</a:t>
            </a:r>
          </a:p>
          <a:p>
            <a:pPr lvl="0" algn="just">
              <a:buFont typeface="Courier New" panose="02070309020205020404" pitchFamily="49" charset="0"/>
              <a:buChar char="o"/>
            </a:pPr>
            <a:r>
              <a:rPr lang="en-ZA" sz="2400" b="1" dirty="0" smtClean="0">
                <a:solidFill>
                  <a:prstClr val="black"/>
                </a:solidFill>
              </a:rPr>
              <a:t>Incorporation of Affordable Housing </a:t>
            </a:r>
          </a:p>
          <a:p>
            <a:pPr lvl="0" algn="just">
              <a:buFont typeface="Courier New" panose="02070309020205020404" pitchFamily="49" charset="0"/>
              <a:buChar char="o"/>
            </a:pPr>
            <a:r>
              <a:rPr lang="en-ZA" sz="2400" b="1" dirty="0" smtClean="0">
                <a:solidFill>
                  <a:prstClr val="black"/>
                </a:solidFill>
              </a:rPr>
              <a:t>Pre Allocation and Lease with an Option to </a:t>
            </a:r>
            <a:r>
              <a:rPr lang="en-ZA" sz="2400" b="1" dirty="0" smtClean="0">
                <a:solidFill>
                  <a:prstClr val="black"/>
                </a:solidFill>
              </a:rPr>
              <a:t>Buy</a:t>
            </a:r>
          </a:p>
          <a:p>
            <a:pPr lvl="0" algn="just">
              <a:buFont typeface="Courier New" panose="02070309020205020404" pitchFamily="49" charset="0"/>
              <a:buChar char="o"/>
            </a:pPr>
            <a:r>
              <a:rPr lang="en-ZA" sz="2400" b="1" dirty="0" smtClean="0">
                <a:solidFill>
                  <a:prstClr val="black"/>
                </a:solidFill>
              </a:rPr>
              <a:t>Challenges</a:t>
            </a:r>
          </a:p>
          <a:p>
            <a:pPr lvl="0" algn="just">
              <a:buFont typeface="Courier New" panose="02070309020205020404" pitchFamily="49" charset="0"/>
              <a:buChar char="o"/>
            </a:pPr>
            <a:r>
              <a:rPr lang="en-ZA" sz="2400" b="1" dirty="0" smtClean="0">
                <a:solidFill>
                  <a:prstClr val="black"/>
                </a:solidFill>
              </a:rPr>
              <a:t>Conclusion </a:t>
            </a:r>
            <a:endParaRPr lang="en-ZA" sz="2400" b="1" dirty="0" smtClean="0">
              <a:solidFill>
                <a:prstClr val="black"/>
              </a:solidFill>
            </a:endParaRPr>
          </a:p>
        </p:txBody>
      </p:sp>
      <p:sp>
        <p:nvSpPr>
          <p:cNvPr id="5" name="Slide Number Placeholder 4"/>
          <p:cNvSpPr>
            <a:spLocks noGrp="1"/>
          </p:cNvSpPr>
          <p:nvPr>
            <p:ph type="sldNum" sz="quarter" idx="12"/>
          </p:nvPr>
        </p:nvSpPr>
        <p:spPr>
          <a:xfrm>
            <a:off x="7010400" y="6453337"/>
            <a:ext cx="2133600" cy="404664"/>
          </a:xfrm>
          <a:solidFill>
            <a:schemeClr val="tx2"/>
          </a:solidFill>
          <a:ln w="28575">
            <a:solidFill>
              <a:schemeClr val="accent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42F6B-D1D3-443F-90B1-74D71C9D4123}"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144227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tx2"/>
          </a:solidFill>
          <a:ln w="38100">
            <a:solidFill>
              <a:schemeClr val="accent1"/>
            </a:solidFill>
          </a:ln>
        </p:spPr>
        <p:txBody>
          <a:bodyPr>
            <a:normAutofit/>
          </a:bodyPr>
          <a:lstStyle/>
          <a:p>
            <a:r>
              <a:rPr lang="en-US" sz="3200" b="1" cap="all" dirty="0">
                <a:solidFill>
                  <a:srgbClr val="FFFF00"/>
                </a:solidFill>
              </a:rPr>
              <a:t>Objectives of the flexible land tenure act</a:t>
            </a:r>
          </a:p>
        </p:txBody>
      </p:sp>
      <p:sp>
        <p:nvSpPr>
          <p:cNvPr id="3" name="Content Placeholder 2"/>
          <p:cNvSpPr>
            <a:spLocks noGrp="1"/>
          </p:cNvSpPr>
          <p:nvPr>
            <p:ph idx="1"/>
          </p:nvPr>
        </p:nvSpPr>
        <p:spPr>
          <a:xfrm>
            <a:off x="0" y="908720"/>
            <a:ext cx="9144000" cy="5949280"/>
          </a:xfrm>
          <a:ln w="38100">
            <a:solidFill>
              <a:schemeClr val="accent1"/>
            </a:solidFill>
          </a:ln>
        </p:spPr>
        <p:txBody>
          <a:bodyPr>
            <a:noAutofit/>
          </a:bodyPr>
          <a:lstStyle/>
          <a:p>
            <a:pPr lvl="0" algn="just">
              <a:buFont typeface="Courier New" panose="02070309020205020404" pitchFamily="49" charset="0"/>
              <a:buChar char="o"/>
            </a:pPr>
            <a:endParaRPr lang="en-US" sz="2000" b="1" dirty="0" smtClean="0">
              <a:solidFill>
                <a:prstClr val="black"/>
              </a:solidFill>
            </a:endParaRPr>
          </a:p>
          <a:p>
            <a:pPr lvl="0" algn="just">
              <a:buFont typeface="Courier New" panose="02070309020205020404" pitchFamily="49" charset="0"/>
              <a:buChar char="o"/>
            </a:pPr>
            <a:endParaRPr lang="en-GB" sz="2000" b="1" dirty="0" smtClean="0">
              <a:solidFill>
                <a:prstClr val="black"/>
              </a:solidFill>
            </a:endParaRPr>
          </a:p>
          <a:p>
            <a:pPr lvl="0" algn="just">
              <a:buFont typeface="Courier New" panose="02070309020205020404" pitchFamily="49" charset="0"/>
              <a:buChar char="o"/>
            </a:pPr>
            <a:endParaRPr lang="en-US" sz="2000" b="1" dirty="0">
              <a:solidFill>
                <a:prstClr val="black"/>
              </a:solidFill>
            </a:endParaRPr>
          </a:p>
          <a:p>
            <a:pPr lvl="0" algn="just">
              <a:buFont typeface="Courier New" panose="02070309020205020404" pitchFamily="49" charset="0"/>
              <a:buChar char="o"/>
            </a:pPr>
            <a:r>
              <a:rPr lang="en-US" sz="2000" b="1" dirty="0" smtClean="0">
                <a:solidFill>
                  <a:prstClr val="black"/>
                </a:solidFill>
              </a:rPr>
              <a:t>Create </a:t>
            </a:r>
            <a:r>
              <a:rPr lang="en-US" sz="2000" b="1" dirty="0">
                <a:solidFill>
                  <a:prstClr val="black"/>
                </a:solidFill>
              </a:rPr>
              <a:t>alternative forms of land title that are simpler and cheaper to administer than existing forms of land title.</a:t>
            </a:r>
          </a:p>
          <a:p>
            <a:pPr lvl="0" algn="just">
              <a:buFont typeface="Courier New" panose="02070309020205020404" pitchFamily="49" charset="0"/>
              <a:buChar char="o"/>
            </a:pPr>
            <a:endParaRPr lang="en-US" sz="2000" b="1" dirty="0">
              <a:solidFill>
                <a:prstClr val="black"/>
              </a:solidFill>
            </a:endParaRPr>
          </a:p>
          <a:p>
            <a:pPr lvl="0" algn="just">
              <a:buFont typeface="Courier New" panose="02070309020205020404" pitchFamily="49" charset="0"/>
              <a:buChar char="o"/>
            </a:pPr>
            <a:r>
              <a:rPr lang="en-US" sz="2000" b="1" dirty="0">
                <a:solidFill>
                  <a:prstClr val="black"/>
                </a:solidFill>
              </a:rPr>
              <a:t>Provide security of title for persons who live in informal settlements or who are provided with low income housing.</a:t>
            </a:r>
          </a:p>
          <a:p>
            <a:pPr lvl="0" algn="just">
              <a:buFont typeface="Courier New" panose="02070309020205020404" pitchFamily="49" charset="0"/>
              <a:buChar char="o"/>
            </a:pPr>
            <a:endParaRPr lang="en-US" sz="2000" b="1" dirty="0">
              <a:solidFill>
                <a:prstClr val="black"/>
              </a:solidFill>
            </a:endParaRPr>
          </a:p>
          <a:p>
            <a:pPr lvl="0" algn="just">
              <a:buFont typeface="Courier New" panose="02070309020205020404" pitchFamily="49" charset="0"/>
              <a:buChar char="o"/>
            </a:pPr>
            <a:r>
              <a:rPr lang="en-US" sz="2000" b="1" dirty="0">
                <a:solidFill>
                  <a:prstClr val="black"/>
                </a:solidFill>
              </a:rPr>
              <a:t>To empower the person concerned economically by means of these rights</a:t>
            </a:r>
            <a:r>
              <a:rPr lang="en-US" sz="2000" b="1" dirty="0" smtClean="0">
                <a:solidFill>
                  <a:prstClr val="black"/>
                </a:solidFill>
              </a:rPr>
              <a:t>.</a:t>
            </a:r>
            <a:endParaRPr lang="en-US" sz="2000" b="1" dirty="0">
              <a:solidFill>
                <a:prstClr val="black"/>
              </a:solidFill>
            </a:endParaRPr>
          </a:p>
        </p:txBody>
      </p:sp>
      <p:sp>
        <p:nvSpPr>
          <p:cNvPr id="5" name="Slide Number Placeholder 4"/>
          <p:cNvSpPr>
            <a:spLocks noGrp="1"/>
          </p:cNvSpPr>
          <p:nvPr>
            <p:ph type="sldNum" sz="quarter" idx="12"/>
          </p:nvPr>
        </p:nvSpPr>
        <p:spPr>
          <a:xfrm>
            <a:off x="7010400" y="6453337"/>
            <a:ext cx="2133600" cy="404664"/>
          </a:xfrm>
          <a:solidFill>
            <a:schemeClr val="tx2"/>
          </a:solidFill>
          <a:ln w="28575">
            <a:solidFill>
              <a:schemeClr val="accent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42F6B-D1D3-443F-90B1-74D71C9D4123}"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778593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tx2"/>
          </a:solidFill>
          <a:ln w="38100">
            <a:solidFill>
              <a:schemeClr val="accent1"/>
            </a:solidFill>
          </a:ln>
        </p:spPr>
        <p:txBody>
          <a:bodyPr>
            <a:normAutofit/>
          </a:bodyPr>
          <a:lstStyle/>
          <a:p>
            <a:r>
              <a:rPr lang="en-US" sz="3200" b="1" cap="all" dirty="0">
                <a:solidFill>
                  <a:srgbClr val="FFFF00"/>
                </a:solidFill>
              </a:rPr>
              <a:t>Introduction</a:t>
            </a:r>
          </a:p>
        </p:txBody>
      </p:sp>
      <p:sp>
        <p:nvSpPr>
          <p:cNvPr id="3" name="Content Placeholder 2"/>
          <p:cNvSpPr>
            <a:spLocks noGrp="1"/>
          </p:cNvSpPr>
          <p:nvPr>
            <p:ph idx="1"/>
          </p:nvPr>
        </p:nvSpPr>
        <p:spPr>
          <a:xfrm>
            <a:off x="0" y="908720"/>
            <a:ext cx="9144000" cy="5949280"/>
          </a:xfrm>
          <a:ln w="38100">
            <a:solidFill>
              <a:schemeClr val="accent1"/>
            </a:solidFill>
          </a:ln>
        </p:spPr>
        <p:txBody>
          <a:bodyPr>
            <a:noAutofit/>
          </a:bodyPr>
          <a:lstStyle/>
          <a:p>
            <a:pPr lvl="0" algn="just">
              <a:buFont typeface="Courier New" panose="02070309020205020404" pitchFamily="49" charset="0"/>
              <a:buChar char="o"/>
            </a:pPr>
            <a:endParaRPr lang="en-ZA" sz="2400" b="1" dirty="0" smtClean="0">
              <a:solidFill>
                <a:prstClr val="black"/>
              </a:solidFill>
            </a:endParaRPr>
          </a:p>
          <a:p>
            <a:pPr lvl="0" algn="just">
              <a:buFont typeface="Courier New" panose="02070309020205020404" pitchFamily="49" charset="0"/>
              <a:buChar char="o"/>
            </a:pPr>
            <a:endParaRPr lang="en-ZA" sz="2400" b="1" dirty="0">
              <a:solidFill>
                <a:prstClr val="black"/>
              </a:solidFill>
            </a:endParaRPr>
          </a:p>
          <a:p>
            <a:pPr lvl="0" algn="just">
              <a:buFont typeface="Courier New" panose="02070309020205020404" pitchFamily="49" charset="0"/>
              <a:buChar char="o"/>
            </a:pPr>
            <a:r>
              <a:rPr lang="en-ZA" sz="2400" b="1" dirty="0" smtClean="0">
                <a:solidFill>
                  <a:prstClr val="black"/>
                </a:solidFill>
              </a:rPr>
              <a:t>The </a:t>
            </a:r>
            <a:r>
              <a:rPr lang="en-ZA" sz="2400" b="1" dirty="0" smtClean="0">
                <a:solidFill>
                  <a:prstClr val="black"/>
                </a:solidFill>
              </a:rPr>
              <a:t>Flexible Land Tenure Act is a well known piece of legislation.</a:t>
            </a:r>
          </a:p>
          <a:p>
            <a:pPr lvl="0" algn="just">
              <a:buFont typeface="Courier New" panose="02070309020205020404" pitchFamily="49" charset="0"/>
              <a:buChar char="o"/>
            </a:pPr>
            <a:r>
              <a:rPr lang="en-ZA" sz="2400" b="1" dirty="0" smtClean="0">
                <a:solidFill>
                  <a:prstClr val="black"/>
                </a:solidFill>
              </a:rPr>
              <a:t>The act seeks to facilitate affordable and speedy registration of ownership</a:t>
            </a:r>
            <a:r>
              <a:rPr lang="en-ZA" sz="2400" b="1" dirty="0" smtClean="0">
                <a:solidFill>
                  <a:prstClr val="black"/>
                </a:solidFill>
              </a:rPr>
              <a:t>.</a:t>
            </a:r>
          </a:p>
          <a:p>
            <a:pPr lvl="0" algn="just">
              <a:buFont typeface="Courier New" panose="02070309020205020404" pitchFamily="49" charset="0"/>
              <a:buChar char="o"/>
            </a:pPr>
            <a:r>
              <a:rPr lang="en-ZA" sz="2400" b="1" dirty="0" smtClean="0">
                <a:solidFill>
                  <a:prstClr val="black"/>
                </a:solidFill>
              </a:rPr>
              <a:t>Windhoek was identified as one of the towns for piloting the FLTS implementation.</a:t>
            </a:r>
            <a:endParaRPr lang="en-ZA" sz="2400" b="1" dirty="0">
              <a:solidFill>
                <a:prstClr val="black"/>
              </a:solidFill>
            </a:endParaRPr>
          </a:p>
          <a:p>
            <a:pPr lvl="0" algn="just">
              <a:buFont typeface="Courier New" panose="02070309020205020404" pitchFamily="49" charset="0"/>
              <a:buChar char="o"/>
            </a:pPr>
            <a:r>
              <a:rPr lang="en-ZA" sz="2400" b="1" dirty="0" smtClean="0">
                <a:solidFill>
                  <a:prstClr val="black"/>
                </a:solidFill>
              </a:rPr>
              <a:t>Windhoek identified three (3) areas for piloting implementation namely </a:t>
            </a:r>
            <a:r>
              <a:rPr lang="en-ZA" sz="2400" b="1" dirty="0" err="1" smtClean="0">
                <a:solidFill>
                  <a:prstClr val="black"/>
                </a:solidFill>
              </a:rPr>
              <a:t>Onyika</a:t>
            </a:r>
            <a:r>
              <a:rPr lang="en-ZA" sz="2400" b="1" dirty="0" smtClean="0">
                <a:solidFill>
                  <a:prstClr val="black"/>
                </a:solidFill>
              </a:rPr>
              <a:t>, Freedom Land A and Greenwell </a:t>
            </a:r>
            <a:r>
              <a:rPr lang="en-ZA" sz="2400" b="1" dirty="0" err="1" smtClean="0">
                <a:solidFill>
                  <a:prstClr val="black"/>
                </a:solidFill>
              </a:rPr>
              <a:t>Matongo</a:t>
            </a:r>
            <a:r>
              <a:rPr lang="en-ZA" sz="2400" b="1" dirty="0" smtClean="0">
                <a:solidFill>
                  <a:prstClr val="black"/>
                </a:solidFill>
              </a:rPr>
              <a:t> C.</a:t>
            </a:r>
          </a:p>
          <a:p>
            <a:pPr lvl="0" algn="just">
              <a:buFont typeface="Courier New" panose="02070309020205020404" pitchFamily="49" charset="0"/>
              <a:buChar char="o"/>
            </a:pPr>
            <a:r>
              <a:rPr lang="en-ZA" sz="2400" b="1" dirty="0" err="1" smtClean="0">
                <a:solidFill>
                  <a:prstClr val="black"/>
                </a:solidFill>
              </a:rPr>
              <a:t>Onyika</a:t>
            </a:r>
            <a:r>
              <a:rPr lang="en-ZA" sz="2400" b="1" dirty="0" smtClean="0">
                <a:solidFill>
                  <a:prstClr val="black"/>
                </a:solidFill>
              </a:rPr>
              <a:t> was chosen as the first pilot project with others to follow.</a:t>
            </a:r>
            <a:endParaRPr lang="en-US" sz="1600" dirty="0">
              <a:solidFill>
                <a:schemeClr val="bg1"/>
              </a:solidFill>
            </a:endParaRPr>
          </a:p>
        </p:txBody>
      </p:sp>
      <p:sp>
        <p:nvSpPr>
          <p:cNvPr id="5" name="Slide Number Placeholder 4"/>
          <p:cNvSpPr>
            <a:spLocks noGrp="1"/>
          </p:cNvSpPr>
          <p:nvPr>
            <p:ph type="sldNum" sz="quarter" idx="12"/>
          </p:nvPr>
        </p:nvSpPr>
        <p:spPr>
          <a:xfrm>
            <a:off x="7010400" y="6453337"/>
            <a:ext cx="2133600" cy="404664"/>
          </a:xfrm>
          <a:solidFill>
            <a:schemeClr val="tx2"/>
          </a:solidFill>
          <a:ln w="28575">
            <a:solidFill>
              <a:schemeClr val="accent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42F6B-D1D3-443F-90B1-74D71C9D4123}"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561645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D22EF1-736A-4E71-8522-1845FE42A0FA}"/>
              </a:ext>
            </a:extLst>
          </p:cNvPr>
          <p:cNvSpPr/>
          <p:nvPr/>
        </p:nvSpPr>
        <p:spPr>
          <a:xfrm>
            <a:off x="251519" y="692696"/>
            <a:ext cx="8640961" cy="5139869"/>
          </a:xfrm>
          <a:prstGeom prst="rect">
            <a:avLst/>
          </a:prstGeom>
          <a:noFill/>
          <a:effectLst>
            <a:glow rad="228600">
              <a:schemeClr val="accent1">
                <a:satMod val="175000"/>
                <a:alpha val="40000"/>
              </a:schemeClr>
            </a:glow>
            <a:softEdge rad="1270000"/>
          </a:effectLst>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cap="all" dirty="0">
              <a:ln w="9525">
                <a:solidFill>
                  <a:prstClr val="white"/>
                </a:solidFill>
                <a:prstDash val="solid"/>
              </a:ln>
              <a:solidFill>
                <a:prstClr val="black"/>
              </a:solidFill>
              <a:latin typeface="Cooper Black" panose="0208090404030B020404" pitchFamily="18" charset="0"/>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cap="all" dirty="0">
              <a:ln w="9525">
                <a:solidFill>
                  <a:prstClr val="white"/>
                </a:solidFill>
                <a:prstDash val="solid"/>
              </a:ln>
              <a:solidFill>
                <a:prstClr val="black"/>
              </a:solidFill>
              <a:latin typeface="Cooper Black" panose="0208090404030B020404" pitchFamily="18" charset="0"/>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cap="all" dirty="0">
                <a:ln w="9525">
                  <a:solidFill>
                    <a:prstClr val="white"/>
                  </a:solidFill>
                  <a:prstDash val="solid"/>
                </a:ln>
                <a:solidFill>
                  <a:prstClr val="black"/>
                </a:solidFill>
                <a:latin typeface="Cooper Black" panose="0208090404030B020404" pitchFamily="18" charset="0"/>
                <a:cs typeface="Aharoni" panose="02010803020104030203" pitchFamily="2" charset="-79"/>
              </a:rPr>
              <a:t>Implementation of the Flexible Land Tenure System (FLTS)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cap="all" dirty="0">
                <a:ln w="9525">
                  <a:solidFill>
                    <a:prstClr val="white"/>
                  </a:solidFill>
                  <a:prstDash val="solid"/>
                </a:ln>
                <a:solidFill>
                  <a:prstClr val="black"/>
                </a:solidFill>
                <a:latin typeface="Cooper Black" panose="0208090404030B020404" pitchFamily="18" charset="0"/>
                <a:cs typeface="Aharoni" panose="02010803020104030203" pitchFamily="2" charset="-79"/>
              </a:rPr>
              <a:t>In Windhoek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ln w="9525">
                <a:solidFill>
                  <a:prstClr val="white"/>
                </a:solidFill>
                <a:prstDash val="solid"/>
              </a:ln>
              <a:solidFill>
                <a:srgbClr val="0070C0"/>
              </a:solidFill>
              <a:latin typeface="Aharoni" panose="02010803020104030203" pitchFamily="2" charset="-79"/>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9525">
                  <a:solidFill>
                    <a:prstClr val="white"/>
                  </a:solidFill>
                  <a:prstDash val="solid"/>
                </a:ln>
                <a:solidFill>
                  <a:srgbClr val="FF0000"/>
                </a:solidFill>
                <a:latin typeface="Aharoni" panose="02010803020104030203" pitchFamily="2" charset="-79"/>
                <a:cs typeface="Aharoni" panose="02010803020104030203" pitchFamily="2" charset="-79"/>
              </a:rPr>
              <a:t>ONYIKA INFORMAL SETTLEMENT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9525">
                  <a:solidFill>
                    <a:prstClr val="white"/>
                  </a:solidFill>
                  <a:prstDash val="solid"/>
                </a:ln>
                <a:solidFill>
                  <a:srgbClr val="FF0000"/>
                </a:solidFill>
                <a:latin typeface="Aharoni" panose="02010803020104030203" pitchFamily="2" charset="-79"/>
                <a:cs typeface="Aharoni" panose="02010803020104030203" pitchFamily="2" charset="-79"/>
              </a:rPr>
              <a:t>Okuryangava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ln w="9525">
                <a:solidFill>
                  <a:prstClr val="white"/>
                </a:solidFill>
                <a:prstDash val="solid"/>
              </a:ln>
              <a:solidFill>
                <a:srgbClr val="FF0000"/>
              </a:solidFill>
              <a:latin typeface="Aharoni" panose="02010803020104030203" pitchFamily="2" charset="-79"/>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ln w="9525">
                <a:solidFill>
                  <a:prstClr val="white"/>
                </a:solidFill>
                <a:prstDash val="solid"/>
              </a:ln>
              <a:solidFill>
                <a:srgbClr val="FF0000"/>
              </a:solidFill>
              <a:latin typeface="Aharoni" panose="02010803020104030203" pitchFamily="2" charset="-79"/>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ln w="9525">
                <a:solidFill>
                  <a:prstClr val="white"/>
                </a:solidFill>
                <a:prstDash val="solid"/>
              </a:ln>
              <a:solidFill>
                <a:srgbClr val="0070C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3079016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tx2"/>
          </a:solidFill>
          <a:ln w="38100">
            <a:solidFill>
              <a:schemeClr val="accent1"/>
            </a:solidFill>
          </a:ln>
        </p:spPr>
        <p:txBody>
          <a:bodyPr>
            <a:normAutofit/>
          </a:bodyPr>
          <a:lstStyle/>
          <a:p>
            <a:r>
              <a:rPr lang="en-GB" sz="3200" b="1" cap="all" dirty="0" smtClean="0">
                <a:solidFill>
                  <a:srgbClr val="FFFF00"/>
                </a:solidFill>
              </a:rPr>
              <a:t>The pilot project</a:t>
            </a:r>
            <a:endParaRPr lang="en-US" sz="3200" b="1" cap="all" dirty="0">
              <a:solidFill>
                <a:srgbClr val="FFFF00"/>
              </a:solidFill>
            </a:endParaRPr>
          </a:p>
        </p:txBody>
      </p:sp>
      <p:sp>
        <p:nvSpPr>
          <p:cNvPr id="3" name="Content Placeholder 2"/>
          <p:cNvSpPr>
            <a:spLocks noGrp="1"/>
          </p:cNvSpPr>
          <p:nvPr>
            <p:ph idx="1"/>
          </p:nvPr>
        </p:nvSpPr>
        <p:spPr>
          <a:xfrm>
            <a:off x="0" y="908720"/>
            <a:ext cx="4275112" cy="5949280"/>
          </a:xfrm>
          <a:ln w="38100">
            <a:solidFill>
              <a:schemeClr val="accent1"/>
            </a:solidFill>
          </a:ln>
        </p:spPr>
        <p:txBody>
          <a:bodyPr>
            <a:noAutofit/>
          </a:bodyPr>
          <a:lstStyle/>
          <a:p>
            <a:pPr lvl="0" algn="just">
              <a:buFont typeface="Courier New" panose="02070309020205020404" pitchFamily="49" charset="0"/>
              <a:buChar char="o"/>
            </a:pPr>
            <a:r>
              <a:rPr lang="en-ZA" sz="1900" b="1" dirty="0">
                <a:solidFill>
                  <a:prstClr val="black"/>
                </a:solidFill>
              </a:rPr>
              <a:t>Council via Resolution </a:t>
            </a:r>
            <a:r>
              <a:rPr lang="en-US" sz="1900" b="1" dirty="0">
                <a:solidFill>
                  <a:prstClr val="black"/>
                </a:solidFill>
              </a:rPr>
              <a:t>27/02/2020 approved the establishment of (1) Starter Title Scheme on Erf 2330, Okuryangava and Five (5) Land Hold Title Schemes on Erf 4032, 4033, 4034, 4047, 4048, Okuryangava with 138 rights holders as potential beneficiaries</a:t>
            </a:r>
            <a:r>
              <a:rPr lang="en-US" sz="1900" b="1" dirty="0" smtClean="0">
                <a:solidFill>
                  <a:prstClr val="black"/>
                </a:solidFill>
              </a:rPr>
              <a:t>.</a:t>
            </a:r>
            <a:endParaRPr lang="en-ZA" sz="1900" b="1" dirty="0">
              <a:solidFill>
                <a:prstClr val="black"/>
              </a:solidFill>
            </a:endParaRPr>
          </a:p>
          <a:p>
            <a:pPr algn="just">
              <a:buFont typeface="Courier New" panose="02070309020205020404" pitchFamily="49" charset="0"/>
              <a:buChar char="o"/>
            </a:pPr>
            <a:r>
              <a:rPr lang="en-ZA" sz="1900" b="1" dirty="0" smtClean="0">
                <a:solidFill>
                  <a:prstClr val="black"/>
                </a:solidFill>
              </a:rPr>
              <a:t>Statutory a</a:t>
            </a:r>
            <a:r>
              <a:rPr lang="en-ZA" sz="1900" b="1" dirty="0" smtClean="0">
                <a:solidFill>
                  <a:prstClr val="black"/>
                </a:solidFill>
              </a:rPr>
              <a:t>pproval </a:t>
            </a:r>
            <a:r>
              <a:rPr lang="en-ZA" sz="1900" b="1" dirty="0" smtClean="0">
                <a:solidFill>
                  <a:prstClr val="black"/>
                </a:solidFill>
              </a:rPr>
              <a:t>was </a:t>
            </a:r>
            <a:r>
              <a:rPr lang="en-ZA" sz="1900" b="1" dirty="0">
                <a:solidFill>
                  <a:prstClr val="black"/>
                </a:solidFill>
              </a:rPr>
              <a:t>granted on the 11</a:t>
            </a:r>
            <a:r>
              <a:rPr lang="en-ZA" sz="1900" b="1" baseline="30000" dirty="0">
                <a:solidFill>
                  <a:prstClr val="black"/>
                </a:solidFill>
              </a:rPr>
              <a:t>th</a:t>
            </a:r>
            <a:r>
              <a:rPr lang="en-ZA" sz="1900" b="1" dirty="0">
                <a:solidFill>
                  <a:prstClr val="black"/>
                </a:solidFill>
              </a:rPr>
              <a:t> of February 2020 </a:t>
            </a:r>
            <a:endParaRPr lang="en-ZA" sz="1900" b="1" dirty="0" smtClean="0">
              <a:solidFill>
                <a:prstClr val="black"/>
              </a:solidFill>
            </a:endParaRPr>
          </a:p>
          <a:p>
            <a:pPr algn="just">
              <a:buFont typeface="Courier New" panose="02070309020205020404" pitchFamily="49" charset="0"/>
              <a:buChar char="o"/>
            </a:pPr>
            <a:r>
              <a:rPr lang="en-ZA" sz="1900" b="1" dirty="0" smtClean="0">
                <a:solidFill>
                  <a:prstClr val="black"/>
                </a:solidFill>
              </a:rPr>
              <a:t>Council was informed by </a:t>
            </a:r>
            <a:r>
              <a:rPr lang="en-ZA" sz="1900" b="1" dirty="0">
                <a:solidFill>
                  <a:prstClr val="black"/>
                </a:solidFill>
              </a:rPr>
              <a:t>way of </a:t>
            </a:r>
            <a:r>
              <a:rPr lang="en-ZA" sz="1900" b="1" dirty="0" smtClean="0">
                <a:solidFill>
                  <a:prstClr val="black"/>
                </a:solidFill>
              </a:rPr>
              <a:t>letter by 02 </a:t>
            </a:r>
            <a:r>
              <a:rPr lang="en-ZA" sz="1900" b="1" dirty="0">
                <a:solidFill>
                  <a:prstClr val="black"/>
                </a:solidFill>
              </a:rPr>
              <a:t>March 2020. </a:t>
            </a:r>
            <a:endParaRPr lang="en-ZA" sz="1900" b="1" dirty="0" smtClean="0">
              <a:solidFill>
                <a:prstClr val="black"/>
              </a:solidFill>
            </a:endParaRPr>
          </a:p>
          <a:p>
            <a:pPr algn="just">
              <a:buFont typeface="Courier New" panose="02070309020205020404" pitchFamily="49" charset="0"/>
              <a:buChar char="o"/>
            </a:pPr>
            <a:r>
              <a:rPr lang="en-ZA" sz="1900" b="1" dirty="0" smtClean="0">
                <a:solidFill>
                  <a:prstClr val="black"/>
                </a:solidFill>
              </a:rPr>
              <a:t>Surveying </a:t>
            </a:r>
            <a:r>
              <a:rPr lang="en-ZA" sz="1900" b="1" dirty="0">
                <a:solidFill>
                  <a:prstClr val="black"/>
                </a:solidFill>
              </a:rPr>
              <a:t>of the land parcel started immediately but stopped due COVID-19</a:t>
            </a:r>
            <a:r>
              <a:rPr lang="en-ZA" sz="1900" b="1" dirty="0" smtClean="0">
                <a:solidFill>
                  <a:prstClr val="black"/>
                </a:solidFill>
              </a:rPr>
              <a:t>.</a:t>
            </a:r>
            <a:endParaRPr lang="en-ZA" sz="1900" b="1" dirty="0">
              <a:solidFill>
                <a:prstClr val="black"/>
              </a:solidFill>
            </a:endParaRPr>
          </a:p>
          <a:p>
            <a:pPr lvl="0" algn="just">
              <a:buFont typeface="Courier New" panose="02070309020205020404" pitchFamily="49" charset="0"/>
              <a:buChar char="o"/>
            </a:pPr>
            <a:r>
              <a:rPr lang="en-ZA" sz="1900" b="1" dirty="0">
                <a:solidFill>
                  <a:prstClr val="black"/>
                </a:solidFill>
              </a:rPr>
              <a:t>Associations were formed on all the six (6) schemes but was pending Council approval</a:t>
            </a:r>
            <a:r>
              <a:rPr lang="en-ZA" sz="1900" b="1" dirty="0" smtClean="0">
                <a:solidFill>
                  <a:prstClr val="black"/>
                </a:solidFill>
              </a:rPr>
              <a:t>.</a:t>
            </a:r>
            <a:endParaRPr lang="en-ZA" sz="1500" b="1" dirty="0">
              <a:solidFill>
                <a:prstClr val="black"/>
              </a:solidFill>
            </a:endParaRPr>
          </a:p>
        </p:txBody>
      </p:sp>
      <p:sp>
        <p:nvSpPr>
          <p:cNvPr id="5" name="Slide Number Placeholder 4"/>
          <p:cNvSpPr>
            <a:spLocks noGrp="1"/>
          </p:cNvSpPr>
          <p:nvPr>
            <p:ph type="sldNum" sz="quarter" idx="12"/>
          </p:nvPr>
        </p:nvSpPr>
        <p:spPr>
          <a:xfrm>
            <a:off x="7010400" y="6453337"/>
            <a:ext cx="2133600" cy="404664"/>
          </a:xfrm>
          <a:solidFill>
            <a:schemeClr val="tx2"/>
          </a:solidFill>
          <a:ln w="28575">
            <a:solidFill>
              <a:schemeClr val="accent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42F6B-D1D3-443F-90B1-74D71C9D4123}"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BB1C8821-03B4-4B03-901D-97177790854E}"/>
              </a:ext>
            </a:extLst>
          </p:cNvPr>
          <p:cNvPicPr>
            <a:picLocks noChangeAspect="1"/>
          </p:cNvPicPr>
          <p:nvPr/>
        </p:nvPicPr>
        <p:blipFill>
          <a:blip r:embed="rId2"/>
          <a:stretch>
            <a:fillRect/>
          </a:stretch>
        </p:blipFill>
        <p:spPr>
          <a:xfrm>
            <a:off x="4275112" y="908720"/>
            <a:ext cx="4835773" cy="2640244"/>
          </a:xfrm>
          <a:prstGeom prst="rect">
            <a:avLst/>
          </a:prstGeom>
        </p:spPr>
      </p:pic>
      <p:pic>
        <p:nvPicPr>
          <p:cNvPr id="7" name="Picture 2">
            <a:extLst>
              <a:ext uri="{FF2B5EF4-FFF2-40B4-BE49-F238E27FC236}">
                <a16:creationId xmlns:a16="http://schemas.microsoft.com/office/drawing/2014/main" id="{E04F5F7A-B688-4AEB-A449-1BFC25491D6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7" t="8442" r="25257"/>
          <a:stretch/>
        </p:blipFill>
        <p:spPr bwMode="auto">
          <a:xfrm>
            <a:off x="4275111" y="3573384"/>
            <a:ext cx="4584265" cy="3284616"/>
          </a:xfrm>
          <a:prstGeom prst="rect">
            <a:avLst/>
          </a:prstGeom>
          <a:noFill/>
          <a:ln w="31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4687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228C37-12F5-494F-AED6-AB59BE9D54B0}"/>
              </a:ext>
            </a:extLst>
          </p:cNvPr>
          <p:cNvPicPr>
            <a:picLocks noChangeAspect="1"/>
          </p:cNvPicPr>
          <p:nvPr/>
        </p:nvPicPr>
        <p:blipFill>
          <a:blip r:embed="rId2"/>
          <a:stretch>
            <a:fillRect/>
          </a:stretch>
        </p:blipFill>
        <p:spPr>
          <a:xfrm>
            <a:off x="467544" y="2372433"/>
            <a:ext cx="3888432" cy="4389999"/>
          </a:xfrm>
          <a:prstGeom prst="rect">
            <a:avLst/>
          </a:prstGeom>
        </p:spPr>
      </p:pic>
      <p:pic>
        <p:nvPicPr>
          <p:cNvPr id="11" name="Picture 10">
            <a:extLst>
              <a:ext uri="{FF2B5EF4-FFF2-40B4-BE49-F238E27FC236}">
                <a16:creationId xmlns:a16="http://schemas.microsoft.com/office/drawing/2014/main" id="{46C7653A-C262-4E4E-B0F5-BA462FB2CF84}"/>
              </a:ext>
            </a:extLst>
          </p:cNvPr>
          <p:cNvPicPr>
            <a:picLocks noChangeAspect="1"/>
          </p:cNvPicPr>
          <p:nvPr/>
        </p:nvPicPr>
        <p:blipFill rotWithShape="1">
          <a:blip r:embed="rId3"/>
          <a:srcRect r="9369"/>
          <a:stretch/>
        </p:blipFill>
        <p:spPr>
          <a:xfrm>
            <a:off x="5157630" y="1340769"/>
            <a:ext cx="3850831" cy="4824536"/>
          </a:xfrm>
          <a:prstGeom prst="rect">
            <a:avLst/>
          </a:prstGeom>
        </p:spPr>
      </p:pic>
      <p:sp>
        <p:nvSpPr>
          <p:cNvPr id="2" name="Title 1"/>
          <p:cNvSpPr>
            <a:spLocks noGrp="1"/>
          </p:cNvSpPr>
          <p:nvPr>
            <p:ph type="title"/>
          </p:nvPr>
        </p:nvSpPr>
        <p:spPr>
          <a:xfrm>
            <a:off x="0" y="0"/>
            <a:ext cx="9144000" cy="908720"/>
          </a:xfrm>
          <a:solidFill>
            <a:schemeClr val="tx2"/>
          </a:solidFill>
          <a:ln w="38100">
            <a:solidFill>
              <a:schemeClr val="accent1"/>
            </a:solidFill>
          </a:ln>
        </p:spPr>
        <p:txBody>
          <a:bodyPr>
            <a:normAutofit fontScale="90000"/>
          </a:bodyPr>
          <a:lstStyle/>
          <a:p>
            <a:r>
              <a:rPr lang="en-US" sz="3200" b="1" cap="all" dirty="0">
                <a:solidFill>
                  <a:srgbClr val="FFFF00"/>
                </a:solidFill>
              </a:rPr>
              <a:t>Progress update |</a:t>
            </a:r>
            <a:br>
              <a:rPr lang="en-US" sz="3200" b="1" cap="all" dirty="0">
                <a:solidFill>
                  <a:srgbClr val="FFFF00"/>
                </a:solidFill>
              </a:rPr>
            </a:br>
            <a:r>
              <a:rPr lang="en-US" sz="3200" b="1" cap="all" dirty="0">
                <a:solidFill>
                  <a:srgbClr val="FFFF00"/>
                </a:solidFill>
              </a:rPr>
              <a:t> </a:t>
            </a:r>
            <a:r>
              <a:rPr lang="en-US" sz="3200" b="1" cap="all" dirty="0" smtClean="0">
                <a:solidFill>
                  <a:srgbClr val="FFC000"/>
                </a:solidFill>
              </a:rPr>
              <a:t>planning</a:t>
            </a:r>
            <a:endParaRPr lang="en-US" sz="3200" b="1" cap="all" dirty="0">
              <a:solidFill>
                <a:srgbClr val="FFC000"/>
              </a:solidFill>
            </a:endParaRPr>
          </a:p>
        </p:txBody>
      </p:sp>
      <p:sp>
        <p:nvSpPr>
          <p:cNvPr id="3" name="Content Placeholder 2"/>
          <p:cNvSpPr>
            <a:spLocks noGrp="1"/>
          </p:cNvSpPr>
          <p:nvPr>
            <p:ph idx="1"/>
          </p:nvPr>
        </p:nvSpPr>
        <p:spPr>
          <a:xfrm>
            <a:off x="0" y="908719"/>
            <a:ext cx="5054534" cy="5949281"/>
          </a:xfrm>
          <a:ln w="38100">
            <a:solidFill>
              <a:schemeClr val="accent1"/>
            </a:solidFill>
          </a:ln>
        </p:spPr>
        <p:txBody>
          <a:bodyPr>
            <a:noAutofit/>
          </a:bodyPr>
          <a:lstStyle/>
          <a:p>
            <a:pPr lvl="0" algn="just"/>
            <a:r>
              <a:rPr lang="en-US" sz="1800" b="1" dirty="0">
                <a:solidFill>
                  <a:prstClr val="black"/>
                </a:solidFill>
              </a:rPr>
              <a:t>On Friday, 26 June 2020 a public notice for the establishment of a Flexible Land Tenure Schemes was placed in the New Era Newspaper. No objections or information was obtained.</a:t>
            </a:r>
          </a:p>
          <a:p>
            <a:pPr marL="0" lvl="0" indent="0" algn="just">
              <a:buNone/>
            </a:pPr>
            <a:endParaRPr lang="en-US" sz="1800" b="1" dirty="0">
              <a:solidFill>
                <a:prstClr val="black"/>
              </a:solidFill>
            </a:endParaRPr>
          </a:p>
          <a:p>
            <a:pPr lvl="0" algn="just"/>
            <a:endParaRPr lang="en-ZA" sz="1500" b="1" dirty="0">
              <a:solidFill>
                <a:prstClr val="black"/>
              </a:solidFill>
            </a:endParaRPr>
          </a:p>
          <a:p>
            <a:pPr lvl="0" algn="just"/>
            <a:endParaRPr lang="en-ZA" sz="1500" b="1" dirty="0">
              <a:solidFill>
                <a:prstClr val="black"/>
              </a:solidFill>
            </a:endParaRPr>
          </a:p>
          <a:p>
            <a:endParaRPr lang="en-US" sz="1500" dirty="0">
              <a:solidFill>
                <a:schemeClr val="bg1"/>
              </a:solidFill>
            </a:endParaRPr>
          </a:p>
        </p:txBody>
      </p:sp>
      <p:sp>
        <p:nvSpPr>
          <p:cNvPr id="5" name="Slide Number Placeholder 4"/>
          <p:cNvSpPr>
            <a:spLocks noGrp="1"/>
          </p:cNvSpPr>
          <p:nvPr>
            <p:ph type="sldNum" sz="quarter" idx="12"/>
          </p:nvPr>
        </p:nvSpPr>
        <p:spPr>
          <a:xfrm>
            <a:off x="7010400" y="6453337"/>
            <a:ext cx="2133600" cy="404664"/>
          </a:xfrm>
          <a:solidFill>
            <a:schemeClr val="tx2"/>
          </a:solidFill>
          <a:ln w="28575">
            <a:solidFill>
              <a:schemeClr val="accent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42F6B-D1D3-443F-90B1-74D71C9D4123}"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863005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tx2"/>
          </a:solidFill>
          <a:ln w="38100">
            <a:solidFill>
              <a:schemeClr val="accent1"/>
            </a:solidFill>
          </a:ln>
        </p:spPr>
        <p:txBody>
          <a:bodyPr>
            <a:normAutofit fontScale="90000"/>
          </a:bodyPr>
          <a:lstStyle/>
          <a:p>
            <a:r>
              <a:rPr lang="en-US" sz="3200" b="1" cap="all" dirty="0">
                <a:solidFill>
                  <a:srgbClr val="FFFF00"/>
                </a:solidFill>
              </a:rPr>
              <a:t>Progress update |</a:t>
            </a:r>
            <a:br>
              <a:rPr lang="en-US" sz="3200" b="1" cap="all" dirty="0">
                <a:solidFill>
                  <a:srgbClr val="FFFF00"/>
                </a:solidFill>
              </a:rPr>
            </a:br>
            <a:r>
              <a:rPr lang="en-US" sz="3200" b="1" cap="all" dirty="0">
                <a:solidFill>
                  <a:srgbClr val="FFFF00"/>
                </a:solidFill>
              </a:rPr>
              <a:t> </a:t>
            </a:r>
            <a:r>
              <a:rPr lang="en-US" sz="3200" b="1" cap="all" dirty="0" smtClean="0">
                <a:solidFill>
                  <a:srgbClr val="FFC000"/>
                </a:solidFill>
              </a:rPr>
              <a:t>Surveying </a:t>
            </a:r>
            <a:endParaRPr lang="en-US" sz="3200" b="1" cap="all" dirty="0">
              <a:solidFill>
                <a:srgbClr val="FFC000"/>
              </a:solidFill>
            </a:endParaRPr>
          </a:p>
        </p:txBody>
      </p:sp>
      <p:sp>
        <p:nvSpPr>
          <p:cNvPr id="3" name="Content Placeholder 2"/>
          <p:cNvSpPr>
            <a:spLocks noGrp="1"/>
          </p:cNvSpPr>
          <p:nvPr>
            <p:ph idx="1"/>
          </p:nvPr>
        </p:nvSpPr>
        <p:spPr>
          <a:xfrm>
            <a:off x="0" y="908719"/>
            <a:ext cx="5054534" cy="5949281"/>
          </a:xfrm>
          <a:ln w="38100">
            <a:solidFill>
              <a:schemeClr val="accent1"/>
            </a:solidFill>
          </a:ln>
        </p:spPr>
        <p:txBody>
          <a:bodyPr>
            <a:noAutofit/>
          </a:bodyPr>
          <a:lstStyle/>
          <a:p>
            <a:pPr lvl="0" algn="just"/>
            <a:r>
              <a:rPr lang="en-US" sz="2000" b="1" dirty="0" smtClean="0">
                <a:solidFill>
                  <a:prstClr val="black"/>
                </a:solidFill>
              </a:rPr>
              <a:t>Council </a:t>
            </a:r>
            <a:r>
              <a:rPr lang="en-US" sz="2000" b="1" dirty="0">
                <a:solidFill>
                  <a:prstClr val="black"/>
                </a:solidFill>
              </a:rPr>
              <a:t>in August via Resolution 260/09/2020 approved association names and constitution for the six (6) schemes in Onyika Informal Settlement.</a:t>
            </a:r>
          </a:p>
          <a:p>
            <a:pPr lvl="0" algn="just"/>
            <a:endParaRPr lang="en-US" sz="2000" b="1" dirty="0">
              <a:solidFill>
                <a:prstClr val="black"/>
              </a:solidFill>
            </a:endParaRPr>
          </a:p>
          <a:p>
            <a:pPr lvl="0" algn="just"/>
            <a:r>
              <a:rPr lang="en-ZA" sz="2000" b="1" dirty="0">
                <a:solidFill>
                  <a:prstClr val="black"/>
                </a:solidFill>
              </a:rPr>
              <a:t>The General Plan for Onyika was submitted to the Surveyor General for consideration and </a:t>
            </a:r>
            <a:r>
              <a:rPr lang="en-ZA" sz="2000" b="1" dirty="0" smtClean="0">
                <a:solidFill>
                  <a:prstClr val="black"/>
                </a:solidFill>
              </a:rPr>
              <a:t>approved </a:t>
            </a:r>
            <a:r>
              <a:rPr lang="en-ZA" sz="2000" b="1" dirty="0">
                <a:solidFill>
                  <a:prstClr val="black"/>
                </a:solidFill>
              </a:rPr>
              <a:t>on the 20</a:t>
            </a:r>
            <a:r>
              <a:rPr lang="en-ZA" sz="2000" b="1" baseline="30000" dirty="0">
                <a:solidFill>
                  <a:prstClr val="black"/>
                </a:solidFill>
              </a:rPr>
              <a:t>th</a:t>
            </a:r>
            <a:r>
              <a:rPr lang="en-ZA" sz="2000" b="1" dirty="0">
                <a:solidFill>
                  <a:prstClr val="black"/>
                </a:solidFill>
              </a:rPr>
              <a:t> of July 2020</a:t>
            </a:r>
            <a:r>
              <a:rPr lang="en-ZA" sz="2000" b="1" dirty="0" smtClean="0">
                <a:solidFill>
                  <a:prstClr val="black"/>
                </a:solidFill>
              </a:rPr>
              <a:t>.</a:t>
            </a:r>
          </a:p>
          <a:p>
            <a:pPr lvl="0" algn="just"/>
            <a:endParaRPr lang="en-ZA" sz="2000" b="1" dirty="0" smtClean="0">
              <a:solidFill>
                <a:prstClr val="black"/>
              </a:solidFill>
            </a:endParaRPr>
          </a:p>
          <a:p>
            <a:pPr algn="just"/>
            <a:r>
              <a:rPr lang="en-ZA" sz="2000" b="1" dirty="0" smtClean="0">
                <a:solidFill>
                  <a:prstClr val="black"/>
                </a:solidFill>
              </a:rPr>
              <a:t>Surveyor </a:t>
            </a:r>
            <a:r>
              <a:rPr lang="en-ZA" sz="2000" b="1" dirty="0">
                <a:solidFill>
                  <a:prstClr val="black"/>
                </a:solidFill>
              </a:rPr>
              <a:t>General framed from the General Plan five (5) block erven diagrams to aid the registration process this is in addition to one (1) block erf diagram framed earlier.</a:t>
            </a:r>
          </a:p>
          <a:p>
            <a:pPr lvl="0" algn="just"/>
            <a:endParaRPr lang="en-ZA" sz="2000" b="1" dirty="0">
              <a:solidFill>
                <a:prstClr val="black"/>
              </a:solidFill>
            </a:endParaRPr>
          </a:p>
          <a:p>
            <a:pPr lvl="0" algn="just"/>
            <a:endParaRPr lang="en-ZA" sz="2000" b="1" dirty="0">
              <a:solidFill>
                <a:prstClr val="black"/>
              </a:solidFill>
            </a:endParaRPr>
          </a:p>
        </p:txBody>
      </p:sp>
      <p:sp>
        <p:nvSpPr>
          <p:cNvPr id="5" name="Slide Number Placeholder 4"/>
          <p:cNvSpPr>
            <a:spLocks noGrp="1"/>
          </p:cNvSpPr>
          <p:nvPr>
            <p:ph type="sldNum" sz="quarter" idx="12"/>
          </p:nvPr>
        </p:nvSpPr>
        <p:spPr>
          <a:xfrm>
            <a:off x="7010400" y="6453337"/>
            <a:ext cx="2133600" cy="404664"/>
          </a:xfrm>
          <a:solidFill>
            <a:schemeClr val="tx2"/>
          </a:solidFill>
          <a:ln w="28575">
            <a:solidFill>
              <a:schemeClr val="accent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42F6B-D1D3-443F-90B1-74D71C9D4123}"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9CCC6BD-1AE9-493A-BA7C-87BB9C64489E}"/>
              </a:ext>
            </a:extLst>
          </p:cNvPr>
          <p:cNvPicPr>
            <a:picLocks noChangeAspect="1"/>
          </p:cNvPicPr>
          <p:nvPr/>
        </p:nvPicPr>
        <p:blipFill rotWithShape="1">
          <a:blip r:embed="rId2"/>
          <a:srcRect t="-305" r="20879"/>
          <a:stretch/>
        </p:blipFill>
        <p:spPr>
          <a:xfrm>
            <a:off x="5070405" y="1124744"/>
            <a:ext cx="4073595" cy="3672408"/>
          </a:xfrm>
          <a:prstGeom prst="rect">
            <a:avLst/>
          </a:prstGeom>
        </p:spPr>
      </p:pic>
    </p:spTree>
    <p:extLst>
      <p:ext uri="{BB962C8B-B14F-4D97-AF65-F5344CB8AC3E}">
        <p14:creationId xmlns:p14="http://schemas.microsoft.com/office/powerpoint/2010/main" val="418721089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A1D8180-97BD-4D9E-9698-1538497342A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1000"/>
                    </a14:imgEffect>
                  </a14:imgLayer>
                </a14:imgProps>
              </a:ext>
              <a:ext uri="{28A0092B-C50C-407E-A947-70E740481C1C}">
                <a14:useLocalDpi xmlns:a14="http://schemas.microsoft.com/office/drawing/2010/main" val="0"/>
              </a:ext>
            </a:extLst>
          </a:blip>
          <a:srcRect/>
          <a:stretch>
            <a:fillRect/>
          </a:stretch>
        </p:blipFill>
        <p:spPr bwMode="auto">
          <a:xfrm>
            <a:off x="4716016" y="3021800"/>
            <a:ext cx="2877150" cy="383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908720"/>
          </a:xfrm>
          <a:solidFill>
            <a:schemeClr val="tx2"/>
          </a:solidFill>
          <a:ln w="38100">
            <a:solidFill>
              <a:schemeClr val="accent1"/>
            </a:solidFill>
          </a:ln>
        </p:spPr>
        <p:txBody>
          <a:bodyPr>
            <a:normAutofit fontScale="90000"/>
          </a:bodyPr>
          <a:lstStyle/>
          <a:p>
            <a:r>
              <a:rPr lang="en-US" sz="3200" b="1" cap="all" dirty="0">
                <a:solidFill>
                  <a:srgbClr val="FFFF00"/>
                </a:solidFill>
              </a:rPr>
              <a:t>Progress update |</a:t>
            </a:r>
            <a:br>
              <a:rPr lang="en-US" sz="3200" b="1" cap="all" dirty="0">
                <a:solidFill>
                  <a:srgbClr val="FFFF00"/>
                </a:solidFill>
              </a:rPr>
            </a:br>
            <a:r>
              <a:rPr lang="en-US" sz="3200" b="1" cap="all" dirty="0" smtClean="0">
                <a:solidFill>
                  <a:srgbClr val="FFC000"/>
                </a:solidFill>
              </a:rPr>
              <a:t>Registration</a:t>
            </a:r>
            <a:endParaRPr lang="en-US" sz="3200" b="1" cap="all" dirty="0">
              <a:solidFill>
                <a:srgbClr val="FFC000"/>
              </a:solidFill>
            </a:endParaRPr>
          </a:p>
        </p:txBody>
      </p:sp>
      <p:sp>
        <p:nvSpPr>
          <p:cNvPr id="3" name="Content Placeholder 2"/>
          <p:cNvSpPr>
            <a:spLocks noGrp="1"/>
          </p:cNvSpPr>
          <p:nvPr>
            <p:ph idx="1"/>
          </p:nvPr>
        </p:nvSpPr>
        <p:spPr>
          <a:xfrm>
            <a:off x="0" y="908719"/>
            <a:ext cx="9144000" cy="5949281"/>
          </a:xfrm>
          <a:ln w="38100">
            <a:solidFill>
              <a:schemeClr val="accent1"/>
            </a:solidFill>
          </a:ln>
        </p:spPr>
        <p:txBody>
          <a:bodyPr>
            <a:noAutofit/>
          </a:bodyPr>
          <a:lstStyle/>
          <a:p>
            <a:pPr lvl="0" algn="just"/>
            <a:endParaRPr lang="en-ZA" sz="1500" b="1" dirty="0">
              <a:solidFill>
                <a:prstClr val="black"/>
              </a:solidFill>
            </a:endParaRPr>
          </a:p>
          <a:p>
            <a:pPr lvl="0" algn="just"/>
            <a:r>
              <a:rPr lang="en-ZA" sz="2400" b="1" dirty="0">
                <a:solidFill>
                  <a:prstClr val="black"/>
                </a:solidFill>
              </a:rPr>
              <a:t>After a protracted conveyancing process, Certificates of Registered Title (CRT) were registered at the Deeds Office on the 9</a:t>
            </a:r>
            <a:r>
              <a:rPr lang="en-ZA" sz="2400" b="1" baseline="30000" dirty="0">
                <a:solidFill>
                  <a:prstClr val="black"/>
                </a:solidFill>
              </a:rPr>
              <a:t>th</a:t>
            </a:r>
            <a:r>
              <a:rPr lang="en-ZA" sz="2400" b="1" dirty="0">
                <a:solidFill>
                  <a:prstClr val="black"/>
                </a:solidFill>
              </a:rPr>
              <a:t> of November 2020 followed immediately with signing of contracts and compilation of a notice to the Registrar of the Deeds and the Registrar of the Land Rights Office. </a:t>
            </a:r>
            <a:endParaRPr lang="en-US" sz="1500" dirty="0">
              <a:solidFill>
                <a:schemeClr val="bg1"/>
              </a:solidFill>
            </a:endParaRPr>
          </a:p>
        </p:txBody>
      </p:sp>
      <p:sp>
        <p:nvSpPr>
          <p:cNvPr id="5" name="Slide Number Placeholder 4"/>
          <p:cNvSpPr>
            <a:spLocks noGrp="1"/>
          </p:cNvSpPr>
          <p:nvPr>
            <p:ph type="sldNum" sz="quarter" idx="12"/>
          </p:nvPr>
        </p:nvSpPr>
        <p:spPr>
          <a:xfrm>
            <a:off x="7010400" y="6453337"/>
            <a:ext cx="2133600" cy="404664"/>
          </a:xfrm>
          <a:solidFill>
            <a:schemeClr val="tx2"/>
          </a:solidFill>
          <a:ln w="28575">
            <a:solidFill>
              <a:schemeClr val="accent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42F6B-D1D3-443F-90B1-74D71C9D4123}"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2">
            <a:extLst>
              <a:ext uri="{FF2B5EF4-FFF2-40B4-BE49-F238E27FC236}">
                <a16:creationId xmlns:a16="http://schemas.microsoft.com/office/drawing/2014/main" id="{B0EB4054-91AA-49DF-97F1-79F1DDD3785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1547664" y="3081517"/>
            <a:ext cx="2787574" cy="371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46322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55122</TotalTime>
  <Words>973</Words>
  <Application>Microsoft Office PowerPoint</Application>
  <PresentationFormat>On-screen Show (4:3)</PresentationFormat>
  <Paragraphs>143</Paragraphs>
  <Slides>17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Aharoni</vt:lpstr>
      <vt:lpstr>Arial</vt:lpstr>
      <vt:lpstr>Calibri</vt:lpstr>
      <vt:lpstr>Calibri Light</vt:lpstr>
      <vt:lpstr>Cooper Black</vt:lpstr>
      <vt:lpstr>Courier New</vt:lpstr>
      <vt:lpstr>2_Office Theme</vt:lpstr>
      <vt:lpstr>Custom Design</vt:lpstr>
      <vt:lpstr>Office Theme</vt:lpstr>
      <vt:lpstr>PowerPoint Presentation</vt:lpstr>
      <vt:lpstr>Presentation</vt:lpstr>
      <vt:lpstr>Objectives of the flexible land tenure act</vt:lpstr>
      <vt:lpstr>Introduction</vt:lpstr>
      <vt:lpstr>PowerPoint Presentation</vt:lpstr>
      <vt:lpstr>The pilot project</vt:lpstr>
      <vt:lpstr>Progress update |  planning</vt:lpstr>
      <vt:lpstr>Progress update |  Surveying </vt:lpstr>
      <vt:lpstr>Progress update | Registration</vt:lpstr>
      <vt:lpstr>Progress update |  Deed of sale and loan agreement</vt:lpstr>
      <vt:lpstr>Incorporation of affordable housing</vt:lpstr>
      <vt:lpstr>PowerPoint Presentation</vt:lpstr>
      <vt:lpstr>Pre-allocation and lease with an option to buy</vt:lpstr>
      <vt:lpstr>Pre-allocation and lease with an option to buy</vt:lpstr>
      <vt:lpstr>challenges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Maanda</dc:creator>
  <cp:lastModifiedBy>Vernouman Endjala</cp:lastModifiedBy>
  <cp:revision>710</cp:revision>
  <cp:lastPrinted>2020-01-09T07:00:24Z</cp:lastPrinted>
  <dcterms:created xsi:type="dcterms:W3CDTF">2013-06-19T11:04:00Z</dcterms:created>
  <dcterms:modified xsi:type="dcterms:W3CDTF">2023-02-22T09:34:25Z</dcterms:modified>
</cp:coreProperties>
</file>