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sldIdLst>
    <p:sldId id="305" r:id="rId2"/>
    <p:sldId id="451" r:id="rId3"/>
    <p:sldId id="452" r:id="rId4"/>
    <p:sldId id="445" r:id="rId5"/>
    <p:sldId id="447" r:id="rId6"/>
    <p:sldId id="446" r:id="rId7"/>
    <p:sldId id="449" r:id="rId8"/>
    <p:sldId id="416" r:id="rId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858D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4" autoAdjust="0"/>
    <p:restoredTop sz="96274" autoAdjust="0"/>
  </p:normalViewPr>
  <p:slideViewPr>
    <p:cSldViewPr>
      <p:cViewPr varScale="1">
        <p:scale>
          <a:sx n="68" d="100"/>
          <a:sy n="68" d="100"/>
        </p:scale>
        <p:origin x="130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8" d="100"/>
          <a:sy n="78" d="100"/>
        </p:scale>
        <p:origin x="-246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04" cy="465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59" y="0"/>
            <a:ext cx="3038604" cy="465266"/>
          </a:xfrm>
          <a:prstGeom prst="rect">
            <a:avLst/>
          </a:prstGeom>
        </p:spPr>
        <p:txBody>
          <a:bodyPr vert="horz" lIns="91440" tIns="45720" rIns="91440" bIns="45720" rtlCol="0"/>
          <a:lstStyle>
            <a:lvl1pPr algn="r">
              <a:defRPr sz="1200"/>
            </a:lvl1pPr>
          </a:lstStyle>
          <a:p>
            <a:fld id="{F39B6042-ECF9-4AF4-9DB5-09BE122F2A1C}" type="datetimeFigureOut">
              <a:rPr lang="en-US" smtClean="0"/>
              <a:t>2/22/2023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0714" y="4416311"/>
            <a:ext cx="5608975" cy="41829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48"/>
            <a:ext cx="3038604" cy="46526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59" y="8829648"/>
            <a:ext cx="3038604" cy="465266"/>
          </a:xfrm>
          <a:prstGeom prst="rect">
            <a:avLst/>
          </a:prstGeom>
        </p:spPr>
        <p:txBody>
          <a:bodyPr vert="horz" lIns="91440" tIns="45720" rIns="91440" bIns="45720" rtlCol="0" anchor="b"/>
          <a:lstStyle>
            <a:lvl1pPr algn="r">
              <a:defRPr sz="1200"/>
            </a:lvl1pPr>
          </a:lstStyle>
          <a:p>
            <a:fld id="{3515BA92-D6C2-4BD6-8BAA-BAC72A76DC6C}" type="slidenum">
              <a:rPr lang="en-US" smtClean="0"/>
              <a:t>‹#›</a:t>
            </a:fld>
            <a:endParaRPr lang="en-US"/>
          </a:p>
        </p:txBody>
      </p:sp>
    </p:spTree>
    <p:extLst>
      <p:ext uri="{BB962C8B-B14F-4D97-AF65-F5344CB8AC3E}">
        <p14:creationId xmlns:p14="http://schemas.microsoft.com/office/powerpoint/2010/main" val="51422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15BA92-D6C2-4BD6-8BAA-BAC72A76DC6C}" type="slidenum">
              <a:rPr lang="en-US" smtClean="0"/>
              <a:t>3</a:t>
            </a:fld>
            <a:endParaRPr lang="en-US"/>
          </a:p>
        </p:txBody>
      </p:sp>
    </p:spTree>
    <p:extLst>
      <p:ext uri="{BB962C8B-B14F-4D97-AF65-F5344CB8AC3E}">
        <p14:creationId xmlns:p14="http://schemas.microsoft.com/office/powerpoint/2010/main" val="134638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676F0E3-9FFA-4240-A408-C9ABDE33FD17}" type="datetime2">
              <a:rPr lang="en-US" smtClean="0"/>
              <a:t>Wednesday, February 22, 2023</a:t>
            </a:fld>
            <a:endParaRPr lang="en-US"/>
          </a:p>
        </p:txBody>
      </p:sp>
      <p:sp>
        <p:nvSpPr>
          <p:cNvPr id="8" name="Slide Number Placeholder 7"/>
          <p:cNvSpPr>
            <a:spLocks noGrp="1"/>
          </p:cNvSpPr>
          <p:nvPr>
            <p:ph type="sldNum" sz="quarter" idx="11"/>
          </p:nvPr>
        </p:nvSpPr>
        <p:spPr/>
        <p:txBody>
          <a:bodyPr/>
          <a:lstStyle/>
          <a:p>
            <a:fld id="{89CA22E5-4501-4EDC-B283-BFCCF6F49C2F}" type="slidenum">
              <a:rPr lang="en-US" smtClean="0"/>
              <a:t>‹#›</a:t>
            </a:fld>
            <a:endParaRPr lang="en-US"/>
          </a:p>
        </p:txBody>
      </p:sp>
      <p:sp>
        <p:nvSpPr>
          <p:cNvPr id="9" name="Footer Placeholder 8"/>
          <p:cNvSpPr>
            <a:spLocks noGrp="1"/>
          </p:cNvSpPr>
          <p:nvPr>
            <p:ph type="ftr" sz="quarter" idx="12"/>
          </p:nvPr>
        </p:nvSpPr>
        <p:spPr/>
        <p:txBody>
          <a:bodyPr/>
          <a:lstStyle/>
          <a:p>
            <a:r>
              <a:rPr lang="en-US"/>
              <a:t>MURD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990A72-ADFE-42DC-957E-57AAB68B2DF0}" type="datetime2">
              <a:rPr lang="en-US" smtClean="0"/>
              <a:t>Wednesday, February 22, 2023</a:t>
            </a:fld>
            <a:endParaRPr lang="en-US"/>
          </a:p>
        </p:txBody>
      </p:sp>
      <p:sp>
        <p:nvSpPr>
          <p:cNvPr id="5" name="Footer Placeholder 4"/>
          <p:cNvSpPr>
            <a:spLocks noGrp="1"/>
          </p:cNvSpPr>
          <p:nvPr>
            <p:ph type="ftr" sz="quarter" idx="11"/>
          </p:nvPr>
        </p:nvSpPr>
        <p:spPr/>
        <p:txBody>
          <a:bodyPr/>
          <a:lstStyle/>
          <a:p>
            <a:r>
              <a:rPr lang="en-US"/>
              <a:t>MURD</a:t>
            </a:r>
          </a:p>
        </p:txBody>
      </p:sp>
      <p:sp>
        <p:nvSpPr>
          <p:cNvPr id="6" name="Slide Number Placeholder 5"/>
          <p:cNvSpPr>
            <a:spLocks noGrp="1"/>
          </p:cNvSpPr>
          <p:nvPr>
            <p:ph type="sldNum" sz="quarter" idx="12"/>
          </p:nvPr>
        </p:nvSpPr>
        <p:spPr/>
        <p:txBody>
          <a:bodyPr/>
          <a:lstStyle/>
          <a:p>
            <a:fld id="{89CA22E5-4501-4EDC-B283-BFCCF6F49C2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913FB-58BA-4C93-83C7-4C3856933BA8}" type="datetime2">
              <a:rPr lang="en-US" smtClean="0"/>
              <a:t>Wednesday, February 22, 2023</a:t>
            </a:fld>
            <a:endParaRPr lang="en-US"/>
          </a:p>
        </p:txBody>
      </p:sp>
      <p:sp>
        <p:nvSpPr>
          <p:cNvPr id="5" name="Footer Placeholder 4"/>
          <p:cNvSpPr>
            <a:spLocks noGrp="1"/>
          </p:cNvSpPr>
          <p:nvPr>
            <p:ph type="ftr" sz="quarter" idx="11"/>
          </p:nvPr>
        </p:nvSpPr>
        <p:spPr/>
        <p:txBody>
          <a:bodyPr/>
          <a:lstStyle/>
          <a:p>
            <a:r>
              <a:rPr lang="en-US"/>
              <a:t>MURD</a:t>
            </a:r>
          </a:p>
        </p:txBody>
      </p:sp>
      <p:sp>
        <p:nvSpPr>
          <p:cNvPr id="6" name="Slide Number Placeholder 5"/>
          <p:cNvSpPr>
            <a:spLocks noGrp="1"/>
          </p:cNvSpPr>
          <p:nvPr>
            <p:ph type="sldNum" sz="quarter" idx="12"/>
          </p:nvPr>
        </p:nvSpPr>
        <p:spPr/>
        <p:txBody>
          <a:bodyPr/>
          <a:lstStyle/>
          <a:p>
            <a:fld id="{89CA22E5-4501-4EDC-B283-BFCCF6F49C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7968996" cy="5404110"/>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262549" y="860945"/>
            <a:ext cx="3321392"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tx1"/>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rmAutofit/>
          </a:bodyPr>
          <a:lstStyle>
            <a:lvl1pPr algn="l">
              <a:defRPr sz="3225"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1800" b="0" i="0" spc="225">
                <a:solidFill>
                  <a:schemeClr val="accent6"/>
                </a:solidFill>
                <a:latin typeface="+mn-lt"/>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SUBTITLE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7966579"/>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E2689E-4214-409F-BC4E-A1D29992F5FE}" type="datetime2">
              <a:rPr lang="en-US" smtClean="0"/>
              <a:t>Wednesday, February 22, 2023</a:t>
            </a:fld>
            <a:endParaRPr lang="en-US"/>
          </a:p>
        </p:txBody>
      </p:sp>
      <p:sp>
        <p:nvSpPr>
          <p:cNvPr id="5" name="Footer Placeholder 4"/>
          <p:cNvSpPr>
            <a:spLocks noGrp="1"/>
          </p:cNvSpPr>
          <p:nvPr>
            <p:ph type="ftr" sz="quarter" idx="11"/>
          </p:nvPr>
        </p:nvSpPr>
        <p:spPr/>
        <p:txBody>
          <a:bodyPr/>
          <a:lstStyle/>
          <a:p>
            <a:r>
              <a:rPr lang="en-US"/>
              <a:t>MURD</a:t>
            </a:r>
          </a:p>
        </p:txBody>
      </p:sp>
      <p:sp>
        <p:nvSpPr>
          <p:cNvPr id="6" name="Slide Number Placeholder 5"/>
          <p:cNvSpPr>
            <a:spLocks noGrp="1"/>
          </p:cNvSpPr>
          <p:nvPr>
            <p:ph type="sldNum" sz="quarter" idx="12"/>
          </p:nvPr>
        </p:nvSpPr>
        <p:spPr/>
        <p:txBody>
          <a:bodyPr/>
          <a:lstStyle/>
          <a:p>
            <a:fld id="{89CA22E5-4501-4EDC-B283-BFCCF6F49C2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460E7-23A1-42C1-A794-6CB131D9DA8E}" type="datetime2">
              <a:rPr lang="en-US" smtClean="0"/>
              <a:t>Wednesday, February 22, 2023</a:t>
            </a:fld>
            <a:endParaRPr lang="en-US"/>
          </a:p>
        </p:txBody>
      </p:sp>
      <p:sp>
        <p:nvSpPr>
          <p:cNvPr id="5" name="Footer Placeholder 4"/>
          <p:cNvSpPr>
            <a:spLocks noGrp="1"/>
          </p:cNvSpPr>
          <p:nvPr>
            <p:ph type="ftr" sz="quarter" idx="11"/>
          </p:nvPr>
        </p:nvSpPr>
        <p:spPr/>
        <p:txBody>
          <a:bodyPr/>
          <a:lstStyle/>
          <a:p>
            <a:r>
              <a:rPr lang="en-US"/>
              <a:t>MURD</a:t>
            </a:r>
          </a:p>
        </p:txBody>
      </p:sp>
      <p:sp>
        <p:nvSpPr>
          <p:cNvPr id="6" name="Slide Number Placeholder 5"/>
          <p:cNvSpPr>
            <a:spLocks noGrp="1"/>
          </p:cNvSpPr>
          <p:nvPr>
            <p:ph type="sldNum" sz="quarter" idx="12"/>
          </p:nvPr>
        </p:nvSpPr>
        <p:spPr/>
        <p:txBody>
          <a:bodyPr/>
          <a:lstStyle/>
          <a:p>
            <a:fld id="{89CA22E5-4501-4EDC-B283-BFCCF6F49C2F}"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957837-E8D6-40CF-9486-291A05691B25}" type="datetime2">
              <a:rPr lang="en-US" smtClean="0"/>
              <a:t>Wednesday, February 22, 2023</a:t>
            </a:fld>
            <a:endParaRPr lang="en-US"/>
          </a:p>
        </p:txBody>
      </p:sp>
      <p:sp>
        <p:nvSpPr>
          <p:cNvPr id="6" name="Footer Placeholder 5"/>
          <p:cNvSpPr>
            <a:spLocks noGrp="1"/>
          </p:cNvSpPr>
          <p:nvPr>
            <p:ph type="ftr" sz="quarter" idx="11"/>
          </p:nvPr>
        </p:nvSpPr>
        <p:spPr/>
        <p:txBody>
          <a:bodyPr/>
          <a:lstStyle/>
          <a:p>
            <a:r>
              <a:rPr lang="en-US"/>
              <a:t>MURD</a:t>
            </a:r>
          </a:p>
        </p:txBody>
      </p:sp>
      <p:sp>
        <p:nvSpPr>
          <p:cNvPr id="7" name="Slide Number Placeholder 6"/>
          <p:cNvSpPr>
            <a:spLocks noGrp="1"/>
          </p:cNvSpPr>
          <p:nvPr>
            <p:ph type="sldNum" sz="quarter" idx="12"/>
          </p:nvPr>
        </p:nvSpPr>
        <p:spPr/>
        <p:txBody>
          <a:bodyPr/>
          <a:lstStyle/>
          <a:p>
            <a:fld id="{89CA22E5-4501-4EDC-B283-BFCCF6F49C2F}"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87074E6-57C6-45E8-9157-B5078D4F2B09}" type="datetime2">
              <a:rPr lang="en-US" smtClean="0"/>
              <a:t>Wednesday, February 22, 2023</a:t>
            </a:fld>
            <a:endParaRPr lang="en-US"/>
          </a:p>
        </p:txBody>
      </p:sp>
      <p:sp>
        <p:nvSpPr>
          <p:cNvPr id="8" name="Footer Placeholder 7"/>
          <p:cNvSpPr>
            <a:spLocks noGrp="1"/>
          </p:cNvSpPr>
          <p:nvPr>
            <p:ph type="ftr" sz="quarter" idx="11"/>
          </p:nvPr>
        </p:nvSpPr>
        <p:spPr/>
        <p:txBody>
          <a:bodyPr/>
          <a:lstStyle/>
          <a:p>
            <a:r>
              <a:rPr lang="en-US"/>
              <a:t>MURD</a:t>
            </a:r>
          </a:p>
        </p:txBody>
      </p:sp>
      <p:sp>
        <p:nvSpPr>
          <p:cNvPr id="9" name="Slide Number Placeholder 8"/>
          <p:cNvSpPr>
            <a:spLocks noGrp="1"/>
          </p:cNvSpPr>
          <p:nvPr>
            <p:ph type="sldNum" sz="quarter" idx="12"/>
          </p:nvPr>
        </p:nvSpPr>
        <p:spPr/>
        <p:txBody>
          <a:bodyPr/>
          <a:lstStyle/>
          <a:p>
            <a:fld id="{89CA22E5-4501-4EDC-B283-BFCCF6F49C2F}"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5E28F1-9831-409F-9556-A4E920923AC9}" type="datetime2">
              <a:rPr lang="en-US" smtClean="0"/>
              <a:t>Wednesday, February 22, 2023</a:t>
            </a:fld>
            <a:endParaRPr lang="en-US"/>
          </a:p>
        </p:txBody>
      </p:sp>
      <p:sp>
        <p:nvSpPr>
          <p:cNvPr id="4" name="Footer Placeholder 3"/>
          <p:cNvSpPr>
            <a:spLocks noGrp="1"/>
          </p:cNvSpPr>
          <p:nvPr>
            <p:ph type="ftr" sz="quarter" idx="11"/>
          </p:nvPr>
        </p:nvSpPr>
        <p:spPr/>
        <p:txBody>
          <a:bodyPr/>
          <a:lstStyle/>
          <a:p>
            <a:r>
              <a:rPr lang="en-US"/>
              <a:t>MURD</a:t>
            </a:r>
          </a:p>
        </p:txBody>
      </p:sp>
      <p:sp>
        <p:nvSpPr>
          <p:cNvPr id="5" name="Slide Number Placeholder 4"/>
          <p:cNvSpPr>
            <a:spLocks noGrp="1"/>
          </p:cNvSpPr>
          <p:nvPr>
            <p:ph type="sldNum" sz="quarter" idx="12"/>
          </p:nvPr>
        </p:nvSpPr>
        <p:spPr/>
        <p:txBody>
          <a:bodyPr/>
          <a:lstStyle/>
          <a:p>
            <a:fld id="{89CA22E5-4501-4EDC-B283-BFCCF6F49C2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77C49D-071C-4717-BD95-3D53DAFA87FC}" type="datetime2">
              <a:rPr lang="en-US" smtClean="0"/>
              <a:t>Wednesday, February 22, 2023</a:t>
            </a:fld>
            <a:endParaRPr lang="en-US"/>
          </a:p>
        </p:txBody>
      </p:sp>
      <p:sp>
        <p:nvSpPr>
          <p:cNvPr id="3" name="Footer Placeholder 2"/>
          <p:cNvSpPr>
            <a:spLocks noGrp="1"/>
          </p:cNvSpPr>
          <p:nvPr>
            <p:ph type="ftr" sz="quarter" idx="11"/>
          </p:nvPr>
        </p:nvSpPr>
        <p:spPr/>
        <p:txBody>
          <a:bodyPr/>
          <a:lstStyle/>
          <a:p>
            <a:r>
              <a:rPr lang="en-US"/>
              <a:t>MURD</a:t>
            </a:r>
          </a:p>
        </p:txBody>
      </p:sp>
      <p:sp>
        <p:nvSpPr>
          <p:cNvPr id="4" name="Slide Number Placeholder 3"/>
          <p:cNvSpPr>
            <a:spLocks noGrp="1"/>
          </p:cNvSpPr>
          <p:nvPr>
            <p:ph type="sldNum" sz="quarter" idx="12"/>
          </p:nvPr>
        </p:nvSpPr>
        <p:spPr/>
        <p:txBody>
          <a:bodyPr/>
          <a:lstStyle/>
          <a:p>
            <a:fld id="{89CA22E5-4501-4EDC-B283-BFCCF6F49C2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0B57B-6E7A-4881-A47B-87D2AB6C78FC}" type="datetime2">
              <a:rPr lang="en-US" smtClean="0"/>
              <a:t>Wednesday, February 22, 2023</a:t>
            </a:fld>
            <a:endParaRPr lang="en-US"/>
          </a:p>
        </p:txBody>
      </p:sp>
      <p:sp>
        <p:nvSpPr>
          <p:cNvPr id="6" name="Footer Placeholder 5"/>
          <p:cNvSpPr>
            <a:spLocks noGrp="1"/>
          </p:cNvSpPr>
          <p:nvPr>
            <p:ph type="ftr" sz="quarter" idx="11"/>
          </p:nvPr>
        </p:nvSpPr>
        <p:spPr/>
        <p:txBody>
          <a:bodyPr/>
          <a:lstStyle/>
          <a:p>
            <a:r>
              <a:rPr lang="en-US"/>
              <a:t>MURD</a:t>
            </a:r>
          </a:p>
        </p:txBody>
      </p:sp>
      <p:sp>
        <p:nvSpPr>
          <p:cNvPr id="7" name="Slide Number Placeholder 6"/>
          <p:cNvSpPr>
            <a:spLocks noGrp="1"/>
          </p:cNvSpPr>
          <p:nvPr>
            <p:ph type="sldNum" sz="quarter" idx="12"/>
          </p:nvPr>
        </p:nvSpPr>
        <p:spPr/>
        <p:txBody>
          <a:bodyPr/>
          <a:lstStyle/>
          <a:p>
            <a:fld id="{89CA22E5-4501-4EDC-B283-BFCCF6F49C2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D69405-7A53-433F-87C5-94325702EA89}" type="datetime2">
              <a:rPr lang="en-US" smtClean="0"/>
              <a:t>Wednesday, February 22, 2023</a:t>
            </a:fld>
            <a:endParaRPr lang="en-US"/>
          </a:p>
        </p:txBody>
      </p:sp>
      <p:sp>
        <p:nvSpPr>
          <p:cNvPr id="6" name="Footer Placeholder 5"/>
          <p:cNvSpPr>
            <a:spLocks noGrp="1"/>
          </p:cNvSpPr>
          <p:nvPr>
            <p:ph type="ftr" sz="quarter" idx="11"/>
          </p:nvPr>
        </p:nvSpPr>
        <p:spPr/>
        <p:txBody>
          <a:bodyPr/>
          <a:lstStyle/>
          <a:p>
            <a:r>
              <a:rPr lang="en-US"/>
              <a:t>MURD</a:t>
            </a:r>
          </a:p>
        </p:txBody>
      </p:sp>
      <p:sp>
        <p:nvSpPr>
          <p:cNvPr id="7" name="Slide Number Placeholder 6"/>
          <p:cNvSpPr>
            <a:spLocks noGrp="1"/>
          </p:cNvSpPr>
          <p:nvPr>
            <p:ph type="sldNum" sz="quarter" idx="12"/>
          </p:nvPr>
        </p:nvSpPr>
        <p:spPr/>
        <p:txBody>
          <a:bodyPr/>
          <a:lstStyle/>
          <a:p>
            <a:fld id="{89CA22E5-4501-4EDC-B283-BFCCF6F49C2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6672D4B-4714-4519-983A-EEAF3E41EAAF}" type="datetime2">
              <a:rPr lang="en-US" smtClean="0"/>
              <a:t>Wednesday, February 22, 2023</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a:t>MURD</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9CA22E5-4501-4EDC-B283-BFCCF6F49C2F}"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10" r:id="rId12"/>
  </p:sldLayoutIdLst>
  <p:hf hdr="0" ftr="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59113" y="1935617"/>
            <a:ext cx="2070567" cy="369332"/>
          </a:xfrm>
          <a:prstGeom prst="rect">
            <a:avLst/>
          </a:prstGeom>
        </p:spPr>
        <p:txBody>
          <a:bodyPr wrap="none">
            <a:spAutoFit/>
          </a:bodyPr>
          <a:lstStyle/>
          <a:p>
            <a:r>
              <a:rPr lang="en-US" i="1" dirty="0"/>
              <a:t>Republic of Namibia</a:t>
            </a:r>
          </a:p>
        </p:txBody>
      </p:sp>
      <p:sp>
        <p:nvSpPr>
          <p:cNvPr id="6" name="Slide Number Placeholder 5"/>
          <p:cNvSpPr>
            <a:spLocks noGrp="1"/>
          </p:cNvSpPr>
          <p:nvPr>
            <p:ph type="sldNum" sz="quarter" idx="11"/>
          </p:nvPr>
        </p:nvSpPr>
        <p:spPr/>
        <p:txBody>
          <a:bodyPr/>
          <a:lstStyle/>
          <a:p>
            <a:fld id="{89CA22E5-4501-4EDC-B283-BFCCF6F49C2F}" type="slidenum">
              <a:rPr lang="en-US" smtClean="0"/>
              <a:t>1</a:t>
            </a:fld>
            <a:endParaRPr lang="en-US" dirty="0"/>
          </a:p>
        </p:txBody>
      </p:sp>
      <p:sp>
        <p:nvSpPr>
          <p:cNvPr id="7" name="Date Placeholder 6"/>
          <p:cNvSpPr>
            <a:spLocks noGrp="1"/>
          </p:cNvSpPr>
          <p:nvPr>
            <p:ph type="dt" sz="half" idx="10"/>
          </p:nvPr>
        </p:nvSpPr>
        <p:spPr>
          <a:xfrm>
            <a:off x="5791201" y="6356350"/>
            <a:ext cx="2658122" cy="365125"/>
          </a:xfrm>
        </p:spPr>
        <p:txBody>
          <a:bodyPr/>
          <a:lstStyle/>
          <a:p>
            <a:fld id="{7E83037F-0450-4BBD-BA69-7CDD2884B67B}" type="datetime2">
              <a:rPr lang="en-US" smtClean="0"/>
              <a:t>Wednesday, February 22, 2023</a:t>
            </a:fld>
            <a:endParaRPr lang="en-US" dirty="0"/>
          </a:p>
        </p:txBody>
      </p:sp>
      <p:sp>
        <p:nvSpPr>
          <p:cNvPr id="14" name="Title 1"/>
          <p:cNvSpPr>
            <a:spLocks noGrp="1"/>
          </p:cNvSpPr>
          <p:nvPr>
            <p:ph type="ctrTitle"/>
          </p:nvPr>
        </p:nvSpPr>
        <p:spPr>
          <a:xfrm>
            <a:off x="977982" y="2102798"/>
            <a:ext cx="7772400" cy="512253"/>
          </a:xfrm>
        </p:spPr>
        <p:txBody>
          <a:bodyPr>
            <a:normAutofit/>
          </a:bodyPr>
          <a:lstStyle/>
          <a:p>
            <a:r>
              <a:rPr lang="en-US" sz="2000" dirty="0">
                <a:latin typeface="Arial Black" panose="020B0A04020102020204" pitchFamily="34" charset="0"/>
              </a:rPr>
              <a:t>MINISTY OF INDUSTRIALISATION and TRADE</a:t>
            </a:r>
          </a:p>
        </p:txBody>
      </p:sp>
      <p:sp>
        <p:nvSpPr>
          <p:cNvPr id="11" name="Rectangle 10"/>
          <p:cNvSpPr/>
          <p:nvPr/>
        </p:nvSpPr>
        <p:spPr>
          <a:xfrm>
            <a:off x="1192316" y="2874397"/>
            <a:ext cx="7343742" cy="1384995"/>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GB" sz="36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Afcfta</a:t>
            </a:r>
            <a:endParaRPr lang="en-US"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en-US" sz="2800" b="1" i="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WHAT ROLES DOES LA PLAY IN AFCFTA?</a:t>
            </a:r>
          </a:p>
          <a:p>
            <a:pPr algn="ct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HOW WILL LA POSITION THEMSELVES FOR AFCFTA?</a:t>
            </a:r>
          </a:p>
        </p:txBody>
      </p:sp>
      <p:sp>
        <p:nvSpPr>
          <p:cNvPr id="9" name="Rectangle 8"/>
          <p:cNvSpPr/>
          <p:nvPr/>
        </p:nvSpPr>
        <p:spPr>
          <a:xfrm>
            <a:off x="2843074" y="4800600"/>
            <a:ext cx="6004865" cy="109855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By: TILEINGE PEYEPENDA NGHAAMWA</a:t>
            </a:r>
          </a:p>
          <a:p>
            <a:pPr marL="285750" indent="-285750" algn="r">
              <a:buFont typeface="Wingdings" pitchFamily="2" charset="2"/>
              <a:buChar char="v"/>
            </a:pPr>
            <a:r>
              <a:rPr lang="en-US" b="1" dirty="0">
                <a:solidFill>
                  <a:schemeClr val="tx1"/>
                </a:solidFill>
              </a:rPr>
              <a:t> DGS – “Director: General Services’’</a:t>
            </a:r>
          </a:p>
        </p:txBody>
      </p:sp>
      <p:sp>
        <p:nvSpPr>
          <p:cNvPr id="10" name="Rectangle 9"/>
          <p:cNvSpPr/>
          <p:nvPr/>
        </p:nvSpPr>
        <p:spPr>
          <a:xfrm>
            <a:off x="2844383" y="6014089"/>
            <a:ext cx="6004865" cy="336035"/>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rPr>
              <a:t>E-mail: Peyependa.Nghaamwa@Mit.gov. </a:t>
            </a:r>
            <a:r>
              <a:rPr lang="en-US" b="1" dirty="0" err="1">
                <a:solidFill>
                  <a:schemeClr val="tx1"/>
                </a:solidFill>
              </a:rPr>
              <a:t>na</a:t>
            </a:r>
            <a:endParaRPr lang="en-US" b="1" dirty="0">
              <a:solidFill>
                <a:schemeClr val="tx1"/>
              </a:solidFill>
            </a:endParaRPr>
          </a:p>
        </p:txBody>
      </p:sp>
      <p:sp>
        <p:nvSpPr>
          <p:cNvPr id="12" name="Footer Placeholder 4"/>
          <p:cNvSpPr>
            <a:spLocks noGrp="1"/>
          </p:cNvSpPr>
          <p:nvPr>
            <p:ph type="ftr" sz="quarter" idx="12"/>
          </p:nvPr>
        </p:nvSpPr>
        <p:spPr>
          <a:xfrm>
            <a:off x="730927" y="6356350"/>
            <a:ext cx="5055835" cy="501650"/>
          </a:xfrm>
        </p:spPr>
        <p:txBody>
          <a:bodyPr/>
          <a:lstStyle/>
          <a:p>
            <a:r>
              <a:rPr lang="en-US" dirty="0"/>
              <a:t> MIT – </a:t>
            </a:r>
            <a:r>
              <a:rPr lang="en-US" dirty="0" err="1"/>
              <a:t>AfCFTA</a:t>
            </a:r>
            <a:r>
              <a:rPr lang="en-US" dirty="0"/>
              <a:t> PRESENTATION</a:t>
            </a:r>
          </a:p>
        </p:txBody>
      </p:sp>
      <p:pic>
        <p:nvPicPr>
          <p:cNvPr id="2" name="Picture 1">
            <a:extLst>
              <a:ext uri="{FF2B5EF4-FFF2-40B4-BE49-F238E27FC236}">
                <a16:creationId xmlns:a16="http://schemas.microsoft.com/office/drawing/2014/main" id="{750FAFE5-A8E3-C6BA-9901-AC99129E8A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551" y="208241"/>
            <a:ext cx="1943690" cy="1849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91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out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4031"/>
            <a:ext cx="1219200" cy="9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77680" y="993266"/>
            <a:ext cx="1223412" cy="246221"/>
          </a:xfrm>
          <a:prstGeom prst="rect">
            <a:avLst/>
          </a:prstGeom>
        </p:spPr>
        <p:txBody>
          <a:bodyPr wrap="none">
            <a:spAutoFit/>
          </a:bodyPr>
          <a:lstStyle/>
          <a:p>
            <a:r>
              <a:rPr lang="en-US" sz="1000" i="1" dirty="0"/>
              <a:t>Republic of Namibia</a:t>
            </a:r>
          </a:p>
        </p:txBody>
      </p:sp>
      <p:sp>
        <p:nvSpPr>
          <p:cNvPr id="12" name="Slide Number Placeholder 11"/>
          <p:cNvSpPr>
            <a:spLocks noGrp="1"/>
          </p:cNvSpPr>
          <p:nvPr>
            <p:ph type="sldNum" sz="quarter" idx="11"/>
          </p:nvPr>
        </p:nvSpPr>
        <p:spPr/>
        <p:txBody>
          <a:bodyPr/>
          <a:lstStyle/>
          <a:p>
            <a:fld id="{89CA22E5-4501-4EDC-B283-BFCCF6F49C2F}" type="slidenum">
              <a:rPr lang="en-US" smtClean="0"/>
              <a:t>2</a:t>
            </a:fld>
            <a:endParaRPr lang="en-US"/>
          </a:p>
        </p:txBody>
      </p:sp>
      <p:sp>
        <p:nvSpPr>
          <p:cNvPr id="13" name="Date Placeholder 12"/>
          <p:cNvSpPr>
            <a:spLocks noGrp="1"/>
          </p:cNvSpPr>
          <p:nvPr>
            <p:ph type="dt" sz="half" idx="10"/>
          </p:nvPr>
        </p:nvSpPr>
        <p:spPr/>
        <p:txBody>
          <a:bodyPr/>
          <a:lstStyle/>
          <a:p>
            <a:fld id="{CF2530B5-CFEF-4D8A-8CB5-B9B2DB3BFB4E}" type="datetime2">
              <a:rPr lang="en-US" smtClean="0"/>
              <a:t>Wednesday, February 22, 2023</a:t>
            </a:fld>
            <a:endParaRPr lang="en-US" dirty="0"/>
          </a:p>
        </p:txBody>
      </p:sp>
      <p:cxnSp>
        <p:nvCxnSpPr>
          <p:cNvPr id="14" name="Straight Connector 13"/>
          <p:cNvCxnSpPr/>
          <p:nvPr/>
        </p:nvCxnSpPr>
        <p:spPr>
          <a:xfrm>
            <a:off x="1295400" y="1239487"/>
            <a:ext cx="0" cy="5116862"/>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0870" y="33746"/>
            <a:ext cx="9090329" cy="400110"/>
          </a:xfrm>
          <a:prstGeom prst="rect">
            <a:avLst/>
          </a:prstGeom>
          <a:noFill/>
        </p:spPr>
        <p:txBody>
          <a:bodyPr wrap="square" rtlCol="0">
            <a:spAutoFit/>
          </a:bodyPr>
          <a:lstStyle/>
          <a:p>
            <a:pPr algn="ct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Ministry of </a:t>
            </a:r>
            <a:r>
              <a:rPr lang="en-US" sz="20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industrialisation</a:t>
            </a:r>
            <a:r>
              <a:rPr lang="en-US" sz="2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and trade:</a:t>
            </a:r>
            <a:endParaRPr lang="en-US" sz="2000" dirty="0">
              <a:solidFill>
                <a:schemeClr val="tx2"/>
              </a:solidFill>
            </a:endParaRPr>
          </a:p>
        </p:txBody>
      </p:sp>
      <p:sp>
        <p:nvSpPr>
          <p:cNvPr id="16" name="Isosceles Triangle 15"/>
          <p:cNvSpPr/>
          <p:nvPr/>
        </p:nvSpPr>
        <p:spPr>
          <a:xfrm>
            <a:off x="2819400" y="732210"/>
            <a:ext cx="6149975" cy="830472"/>
          </a:xfrm>
          <a:prstGeom prs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A" sz="1600" dirty="0"/>
          </a:p>
        </p:txBody>
      </p:sp>
      <p:sp>
        <p:nvSpPr>
          <p:cNvPr id="17" name="Text Box 4"/>
          <p:cNvSpPr txBox="1"/>
          <p:nvPr/>
        </p:nvSpPr>
        <p:spPr>
          <a:xfrm>
            <a:off x="3329717" y="1019004"/>
            <a:ext cx="5238115" cy="8521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200" b="1" dirty="0">
                <a:solidFill>
                  <a:srgbClr val="FFFFFF"/>
                </a:solidFill>
                <a:effectLst/>
                <a:ea typeface="Calibri" panose="020F0502020204030204" pitchFamily="34" charset="0"/>
                <a:cs typeface="Times New Roman" panose="02020603050405020304" pitchFamily="18" charset="0"/>
              </a:rPr>
              <a:t>“A leading </a:t>
            </a:r>
            <a:r>
              <a:rPr lang="en-US" sz="1200" b="1" dirty="0" err="1">
                <a:solidFill>
                  <a:srgbClr val="FFFFFF"/>
                </a:solidFill>
                <a:effectLst/>
                <a:ea typeface="Calibri" panose="020F0502020204030204" pitchFamily="34" charset="0"/>
                <a:cs typeface="Times New Roman" panose="02020603050405020304" pitchFamily="18" charset="0"/>
              </a:rPr>
              <a:t>organisation</a:t>
            </a:r>
            <a:r>
              <a:rPr lang="en-US" sz="1200" b="1" dirty="0">
                <a:solidFill>
                  <a:srgbClr val="FFFFFF"/>
                </a:solidFill>
                <a:effectLst/>
                <a:ea typeface="Calibri" panose="020F0502020204030204" pitchFamily="34" charset="0"/>
                <a:cs typeface="Times New Roman" panose="02020603050405020304" pitchFamily="18" charset="0"/>
              </a:rPr>
              <a:t> spearheading </a:t>
            </a:r>
            <a:br>
              <a:rPr lang="en-US" sz="1200" b="1" dirty="0">
                <a:solidFill>
                  <a:srgbClr val="FFFFFF"/>
                </a:solidFill>
                <a:effectLst/>
                <a:ea typeface="Calibri" panose="020F0502020204030204" pitchFamily="34" charset="0"/>
                <a:cs typeface="Times New Roman" panose="02020603050405020304" pitchFamily="18" charset="0"/>
              </a:rPr>
            </a:br>
            <a:r>
              <a:rPr lang="en-US" sz="1200" b="1" dirty="0">
                <a:solidFill>
                  <a:srgbClr val="FFFFFF"/>
                </a:solidFill>
                <a:effectLst/>
                <a:ea typeface="Calibri" panose="020F0502020204030204" pitchFamily="34" charset="0"/>
                <a:cs typeface="Times New Roman" panose="02020603050405020304" pitchFamily="18" charset="0"/>
              </a:rPr>
              <a:t>economic structural transformation of Namibia”</a:t>
            </a:r>
            <a:endParaRPr lang="en-NA" sz="1200" dirty="0">
              <a:effectLst/>
              <a:ea typeface="Calibri" panose="020F0502020204030204" pitchFamily="34" charset="0"/>
              <a:cs typeface="Times New Roman" panose="02020603050405020304" pitchFamily="18" charset="0"/>
            </a:endParaRPr>
          </a:p>
        </p:txBody>
      </p:sp>
      <p:sp>
        <p:nvSpPr>
          <p:cNvPr id="18" name="Rectangle 17"/>
          <p:cNvSpPr>
            <a:spLocks/>
          </p:cNvSpPr>
          <p:nvPr/>
        </p:nvSpPr>
        <p:spPr>
          <a:xfrm>
            <a:off x="1316190" y="1299671"/>
            <a:ext cx="1275715" cy="2946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b="1" dirty="0">
                <a:effectLst/>
                <a:ea typeface="Calibri" panose="020F0502020204030204" pitchFamily="34" charset="0"/>
                <a:cs typeface="Times New Roman" panose="02020603050405020304" pitchFamily="18" charset="0"/>
              </a:rPr>
              <a:t>VISION</a:t>
            </a:r>
            <a:endParaRPr lang="en-NA" sz="1100" dirty="0">
              <a:effectLst/>
              <a:ea typeface="Calibri" panose="020F0502020204030204" pitchFamily="34" charset="0"/>
              <a:cs typeface="Times New Roman" panose="02020603050405020304" pitchFamily="18" charset="0"/>
            </a:endParaRPr>
          </a:p>
        </p:txBody>
      </p:sp>
      <p:sp>
        <p:nvSpPr>
          <p:cNvPr id="19" name="Rectangle 18"/>
          <p:cNvSpPr>
            <a:spLocks/>
          </p:cNvSpPr>
          <p:nvPr/>
        </p:nvSpPr>
        <p:spPr>
          <a:xfrm>
            <a:off x="1331280" y="1687407"/>
            <a:ext cx="1256646" cy="87249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b="1" dirty="0">
                <a:effectLst/>
                <a:ea typeface="Calibri" panose="020F0502020204030204" pitchFamily="34" charset="0"/>
                <a:cs typeface="Times New Roman" panose="02020603050405020304" pitchFamily="18" charset="0"/>
              </a:rPr>
              <a:t>STRATEGIC PILLARS &amp; OBJECTIVES</a:t>
            </a:r>
            <a:endParaRPr lang="en-NA" sz="1100" dirty="0">
              <a:effectLst/>
              <a:ea typeface="Calibri" panose="020F0502020204030204" pitchFamily="34" charset="0"/>
              <a:cs typeface="Times New Roman" panose="02020603050405020304" pitchFamily="18" charset="0"/>
            </a:endParaRPr>
          </a:p>
        </p:txBody>
      </p:sp>
      <p:sp>
        <p:nvSpPr>
          <p:cNvPr id="20" name="Rounded Rectangle 19"/>
          <p:cNvSpPr>
            <a:spLocks/>
          </p:cNvSpPr>
          <p:nvPr/>
        </p:nvSpPr>
        <p:spPr>
          <a:xfrm>
            <a:off x="2764106" y="1756836"/>
            <a:ext cx="1624455" cy="2616008"/>
          </a:xfrm>
          <a:prstGeom prst="roundRect">
            <a:avLst>
              <a:gd name="adj" fmla="val 538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A" sz="1000" dirty="0"/>
          </a:p>
        </p:txBody>
      </p:sp>
      <p:pic>
        <p:nvPicPr>
          <p:cNvPr id="2" name="Picture 1"/>
          <p:cNvPicPr>
            <a:picLocks noChangeAspect="1"/>
          </p:cNvPicPr>
          <p:nvPr/>
        </p:nvPicPr>
        <p:blipFill>
          <a:blip r:embed="rId3"/>
          <a:stretch>
            <a:fillRect/>
          </a:stretch>
        </p:blipFill>
        <p:spPr>
          <a:xfrm>
            <a:off x="2723376" y="2305201"/>
            <a:ext cx="609653" cy="609653"/>
          </a:xfrm>
          <a:prstGeom prst="rect">
            <a:avLst/>
          </a:prstGeom>
        </p:spPr>
      </p:pic>
      <p:sp>
        <p:nvSpPr>
          <p:cNvPr id="22" name="Rounded Rectangle 21"/>
          <p:cNvSpPr>
            <a:spLocks/>
          </p:cNvSpPr>
          <p:nvPr/>
        </p:nvSpPr>
        <p:spPr>
          <a:xfrm>
            <a:off x="4935786" y="1742558"/>
            <a:ext cx="1731718" cy="2616007"/>
          </a:xfrm>
          <a:prstGeom prst="roundRect">
            <a:avLst>
              <a:gd name="adj" fmla="val 538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A" dirty="0"/>
          </a:p>
        </p:txBody>
      </p:sp>
      <p:sp>
        <p:nvSpPr>
          <p:cNvPr id="24" name="Rounded Rectangle 23"/>
          <p:cNvSpPr>
            <a:spLocks/>
          </p:cNvSpPr>
          <p:nvPr/>
        </p:nvSpPr>
        <p:spPr>
          <a:xfrm>
            <a:off x="7287119" y="1730117"/>
            <a:ext cx="1631453" cy="2603484"/>
          </a:xfrm>
          <a:prstGeom prst="roundRect">
            <a:avLst>
              <a:gd name="adj" fmla="val 5384"/>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A" dirty="0"/>
          </a:p>
        </p:txBody>
      </p:sp>
      <p:pic>
        <p:nvPicPr>
          <p:cNvPr id="25" name="Picture 24"/>
          <p:cNvPicPr/>
          <p:nvPr/>
        </p:nvPicPr>
        <p:blipFill>
          <a:blip r:embed="rId4" cstate="print">
            <a:extLst>
              <a:ext uri="{28A0092B-C50C-407E-A947-70E740481C1C}">
                <a14:useLocalDpi xmlns:a14="http://schemas.microsoft.com/office/drawing/2010/main" val="0"/>
              </a:ext>
            </a:extLst>
          </a:blip>
          <a:stretch>
            <a:fillRect/>
          </a:stretch>
        </p:blipFill>
        <p:spPr>
          <a:xfrm>
            <a:off x="4936829" y="2354134"/>
            <a:ext cx="612140" cy="612140"/>
          </a:xfrm>
          <a:prstGeom prst="rect">
            <a:avLst/>
          </a:prstGeom>
        </p:spPr>
      </p:pic>
      <p:pic>
        <p:nvPicPr>
          <p:cNvPr id="26" name="Picture 25"/>
          <p:cNvPicPr/>
          <p:nvPr/>
        </p:nvPicPr>
        <p:blipFill>
          <a:blip r:embed="rId5" cstate="print">
            <a:extLst>
              <a:ext uri="{28A0092B-C50C-407E-A947-70E740481C1C}">
                <a14:useLocalDpi xmlns:a14="http://schemas.microsoft.com/office/drawing/2010/main" val="0"/>
              </a:ext>
            </a:extLst>
          </a:blip>
          <a:stretch>
            <a:fillRect/>
          </a:stretch>
        </p:blipFill>
        <p:spPr>
          <a:xfrm>
            <a:off x="7287749" y="2375752"/>
            <a:ext cx="612140" cy="612140"/>
          </a:xfrm>
          <a:prstGeom prst="rect">
            <a:avLst/>
          </a:prstGeom>
        </p:spPr>
      </p:pic>
      <p:sp>
        <p:nvSpPr>
          <p:cNvPr id="5" name="Rectangle 4"/>
          <p:cNvSpPr/>
          <p:nvPr/>
        </p:nvSpPr>
        <p:spPr>
          <a:xfrm>
            <a:off x="2764631" y="1815738"/>
            <a:ext cx="1665836" cy="400110"/>
          </a:xfrm>
          <a:prstGeom prst="rect">
            <a:avLst/>
          </a:prstGeom>
        </p:spPr>
        <p:txBody>
          <a:bodyPr wrap="square">
            <a:spAutoFit/>
          </a:bodyPr>
          <a:lstStyle/>
          <a:p>
            <a:r>
              <a:rPr lang="en-US" sz="1000" b="1" dirty="0">
                <a:solidFill>
                  <a:schemeClr val="bg1"/>
                </a:solidFill>
              </a:rPr>
              <a:t>Industrialisation and </a:t>
            </a:r>
          </a:p>
          <a:p>
            <a:r>
              <a:rPr lang="en-US" sz="1000" b="1" dirty="0">
                <a:solidFill>
                  <a:schemeClr val="bg1"/>
                </a:solidFill>
              </a:rPr>
              <a:t>Enterprise Development</a:t>
            </a:r>
            <a:endParaRPr lang="en-NA" sz="1000" b="1" dirty="0">
              <a:solidFill>
                <a:schemeClr val="bg1"/>
              </a:solidFill>
            </a:endParaRPr>
          </a:p>
        </p:txBody>
      </p:sp>
      <p:sp>
        <p:nvSpPr>
          <p:cNvPr id="6" name="Rectangle 5"/>
          <p:cNvSpPr/>
          <p:nvPr/>
        </p:nvSpPr>
        <p:spPr>
          <a:xfrm>
            <a:off x="5242899" y="1811302"/>
            <a:ext cx="1388522" cy="564450"/>
          </a:xfrm>
          <a:prstGeom prst="rect">
            <a:avLst/>
          </a:prstGeom>
        </p:spPr>
        <p:txBody>
          <a:bodyPr wrap="none">
            <a:spAutoFit/>
          </a:bodyPr>
          <a:lstStyle/>
          <a:p>
            <a:pPr>
              <a:lnSpc>
                <a:spcPct val="115000"/>
              </a:lnSpc>
              <a:spcAft>
                <a:spcPts val="1000"/>
              </a:spcAft>
            </a:pPr>
            <a:r>
              <a:rPr lang="en-US" sz="1000" b="1" dirty="0">
                <a:solidFill>
                  <a:srgbClr val="FFFFFF"/>
                </a:solidFill>
                <a:ea typeface="Calibri" panose="020F0502020204030204" pitchFamily="34" charset="0"/>
                <a:cs typeface="Times New Roman" panose="02020603050405020304" pitchFamily="18" charset="0"/>
              </a:rPr>
              <a:t>Investment and</a:t>
            </a:r>
          </a:p>
          <a:p>
            <a:pPr>
              <a:lnSpc>
                <a:spcPct val="115000"/>
              </a:lnSpc>
              <a:spcAft>
                <a:spcPts val="1000"/>
              </a:spcAft>
            </a:pPr>
            <a:r>
              <a:rPr lang="en-US" sz="1000" b="1" dirty="0">
                <a:solidFill>
                  <a:srgbClr val="FFFFFF"/>
                </a:solidFill>
                <a:ea typeface="Calibri" panose="020F0502020204030204" pitchFamily="34" charset="0"/>
                <a:cs typeface="Times New Roman" panose="02020603050405020304" pitchFamily="18" charset="0"/>
              </a:rPr>
              <a:t> Trade Enhancement</a:t>
            </a:r>
            <a:endParaRPr lang="en-NA" sz="1000" b="1" dirty="0">
              <a:ea typeface="Calibri" panose="020F0502020204030204" pitchFamily="34" charset="0"/>
              <a:cs typeface="Times New Roman" panose="02020603050405020304" pitchFamily="18" charset="0"/>
            </a:endParaRPr>
          </a:p>
        </p:txBody>
      </p:sp>
      <p:sp>
        <p:nvSpPr>
          <p:cNvPr id="7" name="Rectangle 6"/>
          <p:cNvSpPr/>
          <p:nvPr/>
        </p:nvSpPr>
        <p:spPr>
          <a:xfrm>
            <a:off x="7277190" y="1883422"/>
            <a:ext cx="1537600" cy="246221"/>
          </a:xfrm>
          <a:prstGeom prst="rect">
            <a:avLst/>
          </a:prstGeom>
        </p:spPr>
        <p:txBody>
          <a:bodyPr wrap="none">
            <a:spAutoFit/>
          </a:bodyPr>
          <a:lstStyle/>
          <a:p>
            <a:r>
              <a:rPr lang="en-US" sz="1000" b="1" dirty="0">
                <a:solidFill>
                  <a:schemeClr val="bg1"/>
                </a:solidFill>
              </a:rPr>
              <a:t>Operational Excellence</a:t>
            </a:r>
          </a:p>
        </p:txBody>
      </p:sp>
      <p:sp>
        <p:nvSpPr>
          <p:cNvPr id="8" name="Rectangle 7"/>
          <p:cNvSpPr/>
          <p:nvPr/>
        </p:nvSpPr>
        <p:spPr>
          <a:xfrm>
            <a:off x="2664069" y="3057089"/>
            <a:ext cx="2190164" cy="530915"/>
          </a:xfrm>
          <a:prstGeom prst="rect">
            <a:avLst/>
          </a:prstGeom>
        </p:spPr>
        <p:txBody>
          <a:bodyPr wrap="square" tIns="0" bIns="0">
            <a:spAutoFit/>
          </a:bodyPr>
          <a:lstStyle/>
          <a:p>
            <a:pPr lvl="0">
              <a:lnSpc>
                <a:spcPct val="115000"/>
              </a:lnSpc>
              <a:spcAft>
                <a:spcPts val="0"/>
              </a:spcAft>
              <a:buClr>
                <a:srgbClr val="F2F2F2"/>
              </a:buClr>
            </a:pPr>
            <a:r>
              <a:rPr lang="en-US" sz="1000" b="1" dirty="0">
                <a:solidFill>
                  <a:srgbClr val="F2F2F2"/>
                </a:solidFill>
                <a:ea typeface="Calibri" panose="020F0502020204030204" pitchFamily="34" charset="0"/>
                <a:cs typeface="Times New Roman" panose="02020603050405020304" pitchFamily="18" charset="0"/>
              </a:rPr>
              <a:t>● Improve the    </a:t>
            </a:r>
          </a:p>
          <a:p>
            <a:pPr lvl="0">
              <a:lnSpc>
                <a:spcPct val="115000"/>
              </a:lnSpc>
              <a:spcAft>
                <a:spcPts val="0"/>
              </a:spcAft>
              <a:buClr>
                <a:srgbClr val="F2F2F2"/>
              </a:buClr>
            </a:pPr>
            <a:r>
              <a:rPr lang="en-US" sz="1000" b="1" dirty="0">
                <a:solidFill>
                  <a:srgbClr val="F2F2F2"/>
                </a:solidFill>
                <a:ea typeface="Calibri" panose="020F0502020204030204" pitchFamily="34" charset="0"/>
                <a:cs typeface="Times New Roman" panose="02020603050405020304" pitchFamily="18" charset="0"/>
              </a:rPr>
              <a:t>   manufacturing base to  </a:t>
            </a:r>
          </a:p>
          <a:p>
            <a:pPr lvl="0">
              <a:lnSpc>
                <a:spcPct val="115000"/>
              </a:lnSpc>
              <a:spcAft>
                <a:spcPts val="0"/>
              </a:spcAft>
              <a:buClr>
                <a:srgbClr val="F2F2F2"/>
              </a:buClr>
            </a:pPr>
            <a:r>
              <a:rPr lang="en-US" sz="1000" b="1" dirty="0">
                <a:solidFill>
                  <a:srgbClr val="F2F2F2"/>
                </a:solidFill>
                <a:ea typeface="Calibri" panose="020F0502020204030204" pitchFamily="34" charset="0"/>
                <a:cs typeface="Times New Roman" panose="02020603050405020304" pitchFamily="18" charset="0"/>
              </a:rPr>
              <a:t>   realise industrialization</a:t>
            </a:r>
            <a:endParaRPr lang="en-NA" sz="1000" b="1" dirty="0">
              <a:ea typeface="Calibri" panose="020F0502020204030204" pitchFamily="34" charset="0"/>
              <a:cs typeface="Times New Roman" panose="02020603050405020304" pitchFamily="18" charset="0"/>
            </a:endParaRPr>
          </a:p>
        </p:txBody>
      </p:sp>
      <p:sp>
        <p:nvSpPr>
          <p:cNvPr id="27" name="Rectangle 26"/>
          <p:cNvSpPr/>
          <p:nvPr/>
        </p:nvSpPr>
        <p:spPr>
          <a:xfrm>
            <a:off x="2667000" y="3584907"/>
            <a:ext cx="1763467" cy="553998"/>
          </a:xfrm>
          <a:prstGeom prst="rect">
            <a:avLst/>
          </a:prstGeom>
        </p:spPr>
        <p:txBody>
          <a:bodyPr wrap="square">
            <a:spAutoFit/>
          </a:bodyPr>
          <a:lstStyle/>
          <a:p>
            <a:r>
              <a:rPr lang="en-US" sz="1000" b="1" dirty="0">
                <a:solidFill>
                  <a:schemeClr val="bg1"/>
                </a:solidFill>
              </a:rPr>
              <a:t>•Promote  </a:t>
            </a:r>
          </a:p>
          <a:p>
            <a:r>
              <a:rPr lang="en-US" sz="1000" b="1" dirty="0">
                <a:solidFill>
                  <a:schemeClr val="bg1"/>
                </a:solidFill>
              </a:rPr>
              <a:t>  entrepreneurship culture </a:t>
            </a:r>
          </a:p>
          <a:p>
            <a:r>
              <a:rPr lang="en-US" sz="1000" b="1" dirty="0">
                <a:solidFill>
                  <a:schemeClr val="bg1"/>
                </a:solidFill>
              </a:rPr>
              <a:t>  to develop enterprises</a:t>
            </a:r>
          </a:p>
        </p:txBody>
      </p:sp>
      <p:sp>
        <p:nvSpPr>
          <p:cNvPr id="30" name="Rectangle 29"/>
          <p:cNvSpPr/>
          <p:nvPr/>
        </p:nvSpPr>
        <p:spPr>
          <a:xfrm>
            <a:off x="4854233" y="2969071"/>
            <a:ext cx="1806210" cy="553998"/>
          </a:xfrm>
          <a:prstGeom prst="rect">
            <a:avLst/>
          </a:prstGeom>
        </p:spPr>
        <p:txBody>
          <a:bodyPr wrap="square">
            <a:spAutoFit/>
          </a:bodyPr>
          <a:lstStyle/>
          <a:p>
            <a:r>
              <a:rPr lang="en-US" sz="1000" b="1" dirty="0">
                <a:solidFill>
                  <a:schemeClr val="bg1"/>
                </a:solidFill>
              </a:rPr>
              <a:t>•Promote and secure  </a:t>
            </a:r>
          </a:p>
          <a:p>
            <a:r>
              <a:rPr lang="en-US" sz="1000" b="1" dirty="0">
                <a:solidFill>
                  <a:schemeClr val="bg1"/>
                </a:solidFill>
              </a:rPr>
              <a:t>   market access for </a:t>
            </a:r>
          </a:p>
          <a:p>
            <a:r>
              <a:rPr lang="en-US" sz="1000" b="1" dirty="0">
                <a:solidFill>
                  <a:schemeClr val="bg1"/>
                </a:solidFill>
              </a:rPr>
              <a:t>   Namibian products.</a:t>
            </a:r>
          </a:p>
        </p:txBody>
      </p:sp>
      <p:sp>
        <p:nvSpPr>
          <p:cNvPr id="31" name="Rectangle 30"/>
          <p:cNvSpPr/>
          <p:nvPr/>
        </p:nvSpPr>
        <p:spPr>
          <a:xfrm>
            <a:off x="4854233" y="3494123"/>
            <a:ext cx="1927567" cy="553998"/>
          </a:xfrm>
          <a:prstGeom prst="rect">
            <a:avLst/>
          </a:prstGeom>
        </p:spPr>
        <p:txBody>
          <a:bodyPr wrap="square">
            <a:spAutoFit/>
          </a:bodyPr>
          <a:lstStyle/>
          <a:p>
            <a:r>
              <a:rPr lang="en-US" sz="1000" dirty="0">
                <a:solidFill>
                  <a:schemeClr val="bg1"/>
                </a:solidFill>
              </a:rPr>
              <a:t>• Create a conducive and  </a:t>
            </a:r>
          </a:p>
          <a:p>
            <a:r>
              <a:rPr lang="en-US" sz="1000" dirty="0">
                <a:solidFill>
                  <a:schemeClr val="bg1"/>
                </a:solidFill>
              </a:rPr>
              <a:t>   competitive environment for </a:t>
            </a:r>
          </a:p>
          <a:p>
            <a:r>
              <a:rPr lang="en-US" sz="1000" dirty="0">
                <a:solidFill>
                  <a:schemeClr val="bg1"/>
                </a:solidFill>
              </a:rPr>
              <a:t>    business growth</a:t>
            </a:r>
          </a:p>
        </p:txBody>
      </p:sp>
      <p:sp>
        <p:nvSpPr>
          <p:cNvPr id="32" name="Rectangle 31"/>
          <p:cNvSpPr/>
          <p:nvPr/>
        </p:nvSpPr>
        <p:spPr>
          <a:xfrm>
            <a:off x="4854233" y="4001405"/>
            <a:ext cx="1830485" cy="400110"/>
          </a:xfrm>
          <a:prstGeom prst="rect">
            <a:avLst/>
          </a:prstGeom>
        </p:spPr>
        <p:txBody>
          <a:bodyPr wrap="square">
            <a:spAutoFit/>
          </a:bodyPr>
          <a:lstStyle/>
          <a:p>
            <a:r>
              <a:rPr lang="en-US" sz="1000" b="1" dirty="0">
                <a:solidFill>
                  <a:schemeClr val="bg1"/>
                </a:solidFill>
              </a:rPr>
              <a:t>•Promote, attract and retain </a:t>
            </a:r>
          </a:p>
          <a:p>
            <a:r>
              <a:rPr lang="en-US" sz="1000" b="1" dirty="0">
                <a:solidFill>
                  <a:schemeClr val="bg1"/>
                </a:solidFill>
              </a:rPr>
              <a:t>   investment</a:t>
            </a:r>
          </a:p>
        </p:txBody>
      </p:sp>
      <p:sp>
        <p:nvSpPr>
          <p:cNvPr id="33" name="Rectangle 32"/>
          <p:cNvSpPr/>
          <p:nvPr/>
        </p:nvSpPr>
        <p:spPr>
          <a:xfrm>
            <a:off x="7388555" y="3030909"/>
            <a:ext cx="1432866" cy="553998"/>
          </a:xfrm>
          <a:prstGeom prst="rect">
            <a:avLst/>
          </a:prstGeom>
        </p:spPr>
        <p:txBody>
          <a:bodyPr wrap="square">
            <a:spAutoFit/>
          </a:bodyPr>
          <a:lstStyle/>
          <a:p>
            <a:r>
              <a:rPr lang="en-US" sz="1000" dirty="0">
                <a:solidFill>
                  <a:schemeClr val="bg1"/>
                </a:solidFill>
              </a:rPr>
              <a:t>•Enhance  </a:t>
            </a:r>
          </a:p>
          <a:p>
            <a:r>
              <a:rPr lang="en-US" sz="1000" dirty="0">
                <a:solidFill>
                  <a:schemeClr val="bg1"/>
                </a:solidFill>
              </a:rPr>
              <a:t>  Organisational </a:t>
            </a:r>
          </a:p>
          <a:p>
            <a:r>
              <a:rPr lang="en-US" sz="1000" dirty="0">
                <a:solidFill>
                  <a:schemeClr val="bg1"/>
                </a:solidFill>
              </a:rPr>
              <a:t>   Performance</a:t>
            </a:r>
          </a:p>
        </p:txBody>
      </p:sp>
      <p:sp>
        <p:nvSpPr>
          <p:cNvPr id="35" name="Rounded Rectangle 34"/>
          <p:cNvSpPr>
            <a:spLocks/>
          </p:cNvSpPr>
          <p:nvPr/>
        </p:nvSpPr>
        <p:spPr>
          <a:xfrm>
            <a:off x="2795178" y="1637758"/>
            <a:ext cx="1567374" cy="6993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A"/>
          </a:p>
        </p:txBody>
      </p:sp>
      <p:sp>
        <p:nvSpPr>
          <p:cNvPr id="36" name="Rounded Rectangle 35"/>
          <p:cNvSpPr>
            <a:spLocks/>
          </p:cNvSpPr>
          <p:nvPr/>
        </p:nvSpPr>
        <p:spPr>
          <a:xfrm>
            <a:off x="4985787" y="1624166"/>
            <a:ext cx="1645633" cy="6324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A"/>
          </a:p>
        </p:txBody>
      </p:sp>
      <p:sp>
        <p:nvSpPr>
          <p:cNvPr id="37" name="Rounded Rectangle 36"/>
          <p:cNvSpPr>
            <a:spLocks/>
          </p:cNvSpPr>
          <p:nvPr/>
        </p:nvSpPr>
        <p:spPr>
          <a:xfrm>
            <a:off x="7265467" y="1634212"/>
            <a:ext cx="1645633" cy="6324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A"/>
          </a:p>
        </p:txBody>
      </p:sp>
      <p:sp>
        <p:nvSpPr>
          <p:cNvPr id="38" name="Rounded Rectangle 37"/>
          <p:cNvSpPr>
            <a:spLocks/>
          </p:cNvSpPr>
          <p:nvPr/>
        </p:nvSpPr>
        <p:spPr>
          <a:xfrm>
            <a:off x="2777160" y="4408993"/>
            <a:ext cx="1567374" cy="6993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A"/>
          </a:p>
        </p:txBody>
      </p:sp>
      <p:sp>
        <p:nvSpPr>
          <p:cNvPr id="39" name="Rounded Rectangle 38"/>
          <p:cNvSpPr>
            <a:spLocks/>
          </p:cNvSpPr>
          <p:nvPr/>
        </p:nvSpPr>
        <p:spPr>
          <a:xfrm>
            <a:off x="4935786" y="4408993"/>
            <a:ext cx="1731718" cy="6993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A"/>
          </a:p>
        </p:txBody>
      </p:sp>
      <p:sp>
        <p:nvSpPr>
          <p:cNvPr id="40" name="Rounded Rectangle 39"/>
          <p:cNvSpPr>
            <a:spLocks/>
          </p:cNvSpPr>
          <p:nvPr/>
        </p:nvSpPr>
        <p:spPr>
          <a:xfrm>
            <a:off x="7304596" y="4387242"/>
            <a:ext cx="1567374" cy="69937"/>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A"/>
          </a:p>
        </p:txBody>
      </p:sp>
      <p:sp>
        <p:nvSpPr>
          <p:cNvPr id="41" name="Rectangle 40"/>
          <p:cNvSpPr>
            <a:spLocks/>
          </p:cNvSpPr>
          <p:nvPr/>
        </p:nvSpPr>
        <p:spPr>
          <a:xfrm>
            <a:off x="1357158" y="4724400"/>
            <a:ext cx="1275715" cy="294640"/>
          </a:xfrm>
          <a:prstGeom prst="rect">
            <a:avLst/>
          </a:prstGeom>
          <a:solidFill>
            <a:srgbClr val="5E8B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b="1" dirty="0">
                <a:effectLst/>
                <a:ea typeface="Calibri" panose="020F0502020204030204" pitchFamily="34" charset="0"/>
                <a:cs typeface="Times New Roman" panose="02020603050405020304" pitchFamily="18" charset="0"/>
              </a:rPr>
              <a:t>MISSION</a:t>
            </a:r>
            <a:endParaRPr lang="en-NA" sz="1100" dirty="0">
              <a:effectLst/>
              <a:ea typeface="Calibri" panose="020F0502020204030204" pitchFamily="34" charset="0"/>
              <a:cs typeface="Times New Roman" panose="02020603050405020304" pitchFamily="18" charset="0"/>
            </a:endParaRPr>
          </a:p>
        </p:txBody>
      </p:sp>
      <p:sp>
        <p:nvSpPr>
          <p:cNvPr id="43" name="Rounded Rectangle 42"/>
          <p:cNvSpPr>
            <a:spLocks/>
          </p:cNvSpPr>
          <p:nvPr/>
        </p:nvSpPr>
        <p:spPr>
          <a:xfrm>
            <a:off x="2704293" y="4608855"/>
            <a:ext cx="6227445" cy="438785"/>
          </a:xfrm>
          <a:prstGeom prst="roundRect">
            <a:avLst/>
          </a:prstGeom>
          <a:solidFill>
            <a:srgbClr val="5E8BC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NA">
              <a:solidFill>
                <a:schemeClr val="bg1"/>
              </a:solidFill>
            </a:endParaRPr>
          </a:p>
        </p:txBody>
      </p:sp>
      <p:sp>
        <p:nvSpPr>
          <p:cNvPr id="45" name="Text Box 37"/>
          <p:cNvSpPr txBox="1">
            <a:spLocks/>
          </p:cNvSpPr>
          <p:nvPr/>
        </p:nvSpPr>
        <p:spPr>
          <a:xfrm>
            <a:off x="2694630" y="4580230"/>
            <a:ext cx="6290945" cy="47371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To create and sustain a conducive business environment through value addition, market access, enterprise development and investment promotion for the </a:t>
            </a:r>
            <a:r>
              <a:rPr kumimoji="0" lang="en-US" sz="1200" b="1" i="0" u="none" kern="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benefit of all</a:t>
            </a:r>
            <a:endParaRPr kumimoji="0" lang="en-NA" sz="1100" b="0" i="0" u="non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46" name="Rectangle 45"/>
          <p:cNvSpPr>
            <a:spLocks/>
          </p:cNvSpPr>
          <p:nvPr/>
        </p:nvSpPr>
        <p:spPr>
          <a:xfrm>
            <a:off x="1351076" y="5466020"/>
            <a:ext cx="1275715" cy="294640"/>
          </a:xfrm>
          <a:prstGeom prst="rect">
            <a:avLst/>
          </a:prstGeom>
          <a:solidFill>
            <a:srgbClr val="2E6C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b="1" dirty="0">
                <a:effectLst/>
                <a:ea typeface="Calibri" panose="020F0502020204030204" pitchFamily="34" charset="0"/>
                <a:cs typeface="Times New Roman" panose="02020603050405020304" pitchFamily="18" charset="0"/>
              </a:rPr>
              <a:t>MANDATE</a:t>
            </a:r>
            <a:endParaRPr lang="en-NA" sz="1100" dirty="0">
              <a:effectLst/>
              <a:ea typeface="Calibri" panose="020F0502020204030204" pitchFamily="34" charset="0"/>
              <a:cs typeface="Times New Roman" panose="02020603050405020304" pitchFamily="18" charset="0"/>
            </a:endParaRPr>
          </a:p>
        </p:txBody>
      </p:sp>
      <p:pic>
        <p:nvPicPr>
          <p:cNvPr id="42" name="Picture 41"/>
          <p:cNvPicPr>
            <a:picLocks noChangeAspect="1"/>
          </p:cNvPicPr>
          <p:nvPr/>
        </p:nvPicPr>
        <p:blipFill>
          <a:blip r:embed="rId6"/>
          <a:stretch>
            <a:fillRect/>
          </a:stretch>
        </p:blipFill>
        <p:spPr>
          <a:xfrm>
            <a:off x="2682466" y="5107207"/>
            <a:ext cx="6224555" cy="707197"/>
          </a:xfrm>
          <a:prstGeom prst="rect">
            <a:avLst/>
          </a:prstGeom>
        </p:spPr>
      </p:pic>
      <p:sp>
        <p:nvSpPr>
          <p:cNvPr id="48" name="Text Box 38"/>
          <p:cNvSpPr txBox="1">
            <a:spLocks/>
          </p:cNvSpPr>
          <p:nvPr/>
        </p:nvSpPr>
        <p:spPr>
          <a:xfrm>
            <a:off x="2644212" y="5091871"/>
            <a:ext cx="6284595" cy="73787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To develop and manage Namibia’s economic regulatory framework, promote economic growth and development through the formulation and implementation of appropriate policies with the view to attract investment, increase trade, develop and expand the country’s industrial base</a:t>
            </a:r>
            <a:endParaRPr kumimoji="0" lang="en-NA"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 </a:t>
            </a:r>
            <a:endParaRPr kumimoji="0" lang="en-NA"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 </a:t>
            </a:r>
            <a:endParaRPr kumimoji="0" lang="en-NA"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a:t>
            </a:r>
            <a:endParaRPr kumimoji="0" lang="en-NA"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Calibri"/>
                <a:ea typeface="Calibri" panose="020F0502020204030204" pitchFamily="34" charset="0"/>
                <a:cs typeface="Times New Roman" panose="02020603050405020304" pitchFamily="18" charset="0"/>
              </a:rPr>
              <a:t>		Well-being of children</a:t>
            </a:r>
            <a:endParaRPr kumimoji="0" lang="en-NA"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49" name="Rectangle 48"/>
          <p:cNvSpPr>
            <a:spLocks/>
          </p:cNvSpPr>
          <p:nvPr/>
        </p:nvSpPr>
        <p:spPr>
          <a:xfrm>
            <a:off x="1333085" y="6053223"/>
            <a:ext cx="1275715" cy="294640"/>
          </a:xfrm>
          <a:prstGeom prst="rect">
            <a:avLst/>
          </a:prstGeom>
          <a:solidFill>
            <a:srgbClr val="4476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b="1" dirty="0">
                <a:effectLst/>
                <a:ea typeface="Calibri" panose="020F0502020204030204" pitchFamily="34" charset="0"/>
                <a:cs typeface="Times New Roman" panose="02020603050405020304" pitchFamily="18" charset="0"/>
              </a:rPr>
              <a:t>CORE VALUES</a:t>
            </a:r>
            <a:endParaRPr lang="en-NA" sz="1100" dirty="0">
              <a:effectLst/>
              <a:ea typeface="Calibri" panose="020F0502020204030204" pitchFamily="34" charset="0"/>
              <a:cs typeface="Times New Roman" panose="02020603050405020304" pitchFamily="18" charset="0"/>
            </a:endParaRPr>
          </a:p>
        </p:txBody>
      </p:sp>
      <p:pic>
        <p:nvPicPr>
          <p:cNvPr id="47" name="Picture 46"/>
          <p:cNvPicPr>
            <a:picLocks noChangeAspect="1"/>
          </p:cNvPicPr>
          <p:nvPr/>
        </p:nvPicPr>
        <p:blipFill>
          <a:blip r:embed="rId7"/>
          <a:stretch>
            <a:fillRect/>
          </a:stretch>
        </p:blipFill>
        <p:spPr>
          <a:xfrm>
            <a:off x="2706275" y="5985023"/>
            <a:ext cx="6224555" cy="682811"/>
          </a:xfrm>
          <a:prstGeom prst="rect">
            <a:avLst/>
          </a:prstGeom>
        </p:spPr>
      </p:pic>
      <p:pic>
        <p:nvPicPr>
          <p:cNvPr id="50" name="Picture 49"/>
          <p:cNvPicPr>
            <a:picLocks noChangeAspect="1"/>
          </p:cNvPicPr>
          <p:nvPr/>
        </p:nvPicPr>
        <p:blipFill>
          <a:blip r:embed="rId8"/>
          <a:stretch>
            <a:fillRect/>
          </a:stretch>
        </p:blipFill>
        <p:spPr>
          <a:xfrm>
            <a:off x="2723376" y="6075191"/>
            <a:ext cx="5992061" cy="476316"/>
          </a:xfrm>
          <a:prstGeom prst="rect">
            <a:avLst/>
          </a:prstGeom>
        </p:spPr>
      </p:pic>
    </p:spTree>
    <p:extLst>
      <p:ext uri="{BB962C8B-B14F-4D97-AF65-F5344CB8AC3E}">
        <p14:creationId xmlns:p14="http://schemas.microsoft.com/office/powerpoint/2010/main" val="34691650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fld id="{89CA22E5-4501-4EDC-B283-BFCCF6F49C2F}" type="slidenum">
              <a:rPr lang="en-US" smtClean="0"/>
              <a:t>3</a:t>
            </a:fld>
            <a:endParaRPr lang="en-US" dirty="0"/>
          </a:p>
        </p:txBody>
      </p:sp>
      <p:sp>
        <p:nvSpPr>
          <p:cNvPr id="7" name="Date Placeholder 6"/>
          <p:cNvSpPr>
            <a:spLocks noGrp="1"/>
          </p:cNvSpPr>
          <p:nvPr>
            <p:ph type="dt" sz="half" idx="10"/>
          </p:nvPr>
        </p:nvSpPr>
        <p:spPr/>
        <p:txBody>
          <a:bodyPr/>
          <a:lstStyle/>
          <a:p>
            <a:fld id="{89CA270D-1548-488C-A1A3-34C471AFC580}" type="datetime1">
              <a:rPr lang="en-US" smtClean="0"/>
              <a:t>2/22/2023</a:t>
            </a:fld>
            <a:endParaRPr lang="en-US" dirty="0"/>
          </a:p>
        </p:txBody>
      </p:sp>
      <p:sp>
        <p:nvSpPr>
          <p:cNvPr id="15" name="TextBox 14"/>
          <p:cNvSpPr txBox="1"/>
          <p:nvPr/>
        </p:nvSpPr>
        <p:spPr>
          <a:xfrm>
            <a:off x="-152687" y="0"/>
            <a:ext cx="9254981" cy="830997"/>
          </a:xfrm>
          <a:prstGeom prst="rect">
            <a:avLst/>
          </a:prstGeom>
          <a:noFill/>
        </p:spPr>
        <p:txBody>
          <a:bodyPr wrap="square" rtlCol="0">
            <a:spAutoFit/>
          </a:bodyPr>
          <a:lstStyle/>
          <a:p>
            <a:pPr algn="ctr"/>
            <a:r>
              <a:rPr lang="en-US" sz="28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High-level agendas and goal</a:t>
            </a:r>
            <a:r>
              <a:rPr lang="en-US" sz="4800" b="1" u="sng"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endParaRPr lang="en-US" sz="4800" u="sng" dirty="0">
              <a:solidFill>
                <a:schemeClr val="tx2"/>
              </a:solidFill>
            </a:endParaRPr>
          </a:p>
        </p:txBody>
      </p:sp>
      <p:graphicFrame>
        <p:nvGraphicFramePr>
          <p:cNvPr id="24" name="Table 23"/>
          <p:cNvGraphicFramePr>
            <a:graphicFrameLocks noGrp="1"/>
          </p:cNvGraphicFramePr>
          <p:nvPr/>
        </p:nvGraphicFramePr>
        <p:xfrm>
          <a:off x="63556" y="776925"/>
          <a:ext cx="9105253" cy="5579426"/>
        </p:xfrm>
        <a:graphic>
          <a:graphicData uri="http://schemas.openxmlformats.org/drawingml/2006/table">
            <a:tbl>
              <a:tblPr firstRow="1" bandRow="1">
                <a:tableStyleId>{5C22544A-7EE6-4342-B048-85BDC9FD1C3A}</a:tableStyleId>
              </a:tblPr>
              <a:tblGrid>
                <a:gridCol w="1143001">
                  <a:extLst>
                    <a:ext uri="{9D8B030D-6E8A-4147-A177-3AD203B41FA5}">
                      <a16:colId xmlns:a16="http://schemas.microsoft.com/office/drawing/2014/main" val="757854456"/>
                    </a:ext>
                  </a:extLst>
                </a:gridCol>
                <a:gridCol w="762000">
                  <a:extLst>
                    <a:ext uri="{9D8B030D-6E8A-4147-A177-3AD203B41FA5}">
                      <a16:colId xmlns:a16="http://schemas.microsoft.com/office/drawing/2014/main" val="2289905254"/>
                    </a:ext>
                  </a:extLst>
                </a:gridCol>
                <a:gridCol w="5715000">
                  <a:extLst>
                    <a:ext uri="{9D8B030D-6E8A-4147-A177-3AD203B41FA5}">
                      <a16:colId xmlns:a16="http://schemas.microsoft.com/office/drawing/2014/main" val="3834097852"/>
                    </a:ext>
                  </a:extLst>
                </a:gridCol>
                <a:gridCol w="1485252">
                  <a:extLst>
                    <a:ext uri="{9D8B030D-6E8A-4147-A177-3AD203B41FA5}">
                      <a16:colId xmlns:a16="http://schemas.microsoft.com/office/drawing/2014/main" val="2968079112"/>
                    </a:ext>
                  </a:extLst>
                </a:gridCol>
              </a:tblGrid>
              <a:tr h="731994">
                <a:tc>
                  <a:txBody>
                    <a:bodyPr/>
                    <a:lstStyle/>
                    <a:p>
                      <a:pPr algn="ctr"/>
                      <a:r>
                        <a:rPr lang="en-US" sz="1000" dirty="0"/>
                        <a:t>SOURCE DOC</a:t>
                      </a:r>
                    </a:p>
                  </a:txBody>
                  <a:tcPr/>
                </a:tc>
                <a:tc>
                  <a:txBody>
                    <a:bodyPr/>
                    <a:lstStyle/>
                    <a:p>
                      <a:pPr algn="ctr"/>
                      <a:r>
                        <a:rPr lang="en-US" sz="1000" dirty="0"/>
                        <a:t>PAGE</a:t>
                      </a:r>
                      <a:r>
                        <a:rPr lang="en-US" sz="1000" baseline="0" dirty="0"/>
                        <a:t> No:</a:t>
                      </a:r>
                      <a:endParaRPr lang="en-US" sz="1000" dirty="0"/>
                    </a:p>
                  </a:txBody>
                  <a:tcPr/>
                </a:tc>
                <a:tc>
                  <a:txBody>
                    <a:bodyPr/>
                    <a:lstStyle/>
                    <a:p>
                      <a:pPr algn="ctr"/>
                      <a:r>
                        <a:rPr lang="en-US" sz="1000" dirty="0"/>
                        <a:t>PLAGIARISM</a:t>
                      </a:r>
                    </a:p>
                    <a:p>
                      <a:pPr algn="ctr"/>
                      <a:r>
                        <a:rPr lang="en-US" sz="1000" dirty="0"/>
                        <a:t>REFERENCE</a:t>
                      </a:r>
                      <a:r>
                        <a:rPr lang="en-US" sz="1000" baseline="0" dirty="0"/>
                        <a:t> QUOTES </a:t>
                      </a:r>
                      <a:endParaRPr lang="en-US" sz="1000" dirty="0"/>
                    </a:p>
                  </a:txBody>
                  <a:tcPr/>
                </a:tc>
                <a:tc>
                  <a:txBody>
                    <a:bodyPr/>
                    <a:lstStyle/>
                    <a:p>
                      <a:pPr algn="ctr"/>
                      <a:r>
                        <a:rPr lang="en-US" sz="1000" dirty="0"/>
                        <a:t>DEPARTMENT</a:t>
                      </a:r>
                    </a:p>
                  </a:txBody>
                  <a:tcPr/>
                </a:tc>
                <a:extLst>
                  <a:ext uri="{0D108BD9-81ED-4DB2-BD59-A6C34878D82A}">
                    <a16:rowId xmlns:a16="http://schemas.microsoft.com/office/drawing/2014/main" val="2783915692"/>
                  </a:ext>
                </a:extLst>
              </a:tr>
              <a:tr h="2960512">
                <a:tc>
                  <a:txBody>
                    <a:bodyPr/>
                    <a:lstStyle/>
                    <a:p>
                      <a:pPr algn="ctr"/>
                      <a:r>
                        <a:rPr lang="en-US" sz="1000" b="1" baseline="0" dirty="0">
                          <a:solidFill>
                            <a:schemeClr val="tx2"/>
                          </a:solidFill>
                        </a:rPr>
                        <a:t>THE CONSTITUTION OF THE REPUBLIC OF NAMIBIA</a:t>
                      </a:r>
                    </a:p>
                  </a:txBody>
                  <a:tcPr/>
                </a:tc>
                <a:tc>
                  <a:txBody>
                    <a:bodyPr/>
                    <a:lstStyle/>
                    <a:p>
                      <a:pPr algn="ctr"/>
                      <a:r>
                        <a:rPr lang="en-US" sz="1000" dirty="0">
                          <a:solidFill>
                            <a:schemeClr val="tx2"/>
                          </a:solidFill>
                        </a:rPr>
                        <a:t>51</a:t>
                      </a:r>
                    </a:p>
                    <a:p>
                      <a:pPr algn="ctr"/>
                      <a:endParaRPr lang="en-US" sz="1000" dirty="0">
                        <a:solidFill>
                          <a:schemeClr val="tx2"/>
                        </a:solidFill>
                      </a:endParaRPr>
                    </a:p>
                    <a:p>
                      <a:pPr algn="ctr"/>
                      <a:r>
                        <a:rPr lang="en-US" sz="1000" dirty="0">
                          <a:solidFill>
                            <a:schemeClr val="tx2"/>
                          </a:solidFill>
                        </a:rPr>
                        <a:t>52</a:t>
                      </a:r>
                    </a:p>
                    <a:p>
                      <a:pPr algn="ctr"/>
                      <a:endParaRPr lang="en-US" sz="1000" dirty="0">
                        <a:solidFill>
                          <a:schemeClr val="tx2"/>
                        </a:solidFill>
                      </a:endParaRPr>
                    </a:p>
                    <a:p>
                      <a:pPr algn="ctr"/>
                      <a:endParaRPr lang="en-US" sz="1000" dirty="0">
                        <a:solidFill>
                          <a:schemeClr val="tx2"/>
                        </a:solidFill>
                      </a:endParaRPr>
                    </a:p>
                    <a:p>
                      <a:pPr algn="ctr"/>
                      <a:endParaRPr lang="en-US" sz="1000" dirty="0">
                        <a:solidFill>
                          <a:schemeClr val="tx2"/>
                        </a:solidFill>
                      </a:endParaRPr>
                    </a:p>
                    <a:p>
                      <a:pPr algn="ctr"/>
                      <a:endParaRPr lang="en-US" sz="1000" dirty="0">
                        <a:solidFill>
                          <a:schemeClr val="tx2"/>
                        </a:solidFill>
                      </a:endParaRPr>
                    </a:p>
                    <a:p>
                      <a:pPr algn="ctr"/>
                      <a:endParaRPr lang="en-US" sz="1000" dirty="0">
                        <a:solidFill>
                          <a:schemeClr val="tx2"/>
                        </a:solidFill>
                      </a:endParaRPr>
                    </a:p>
                    <a:p>
                      <a:pPr algn="ctr"/>
                      <a:endParaRPr lang="en-US" sz="1000" dirty="0">
                        <a:solidFill>
                          <a:schemeClr val="tx2"/>
                        </a:solidFill>
                      </a:endParaRPr>
                    </a:p>
                    <a:p>
                      <a:pPr algn="ctr"/>
                      <a:endParaRPr lang="en-US" sz="1000" dirty="0">
                        <a:solidFill>
                          <a:schemeClr val="tx2"/>
                        </a:solidFill>
                      </a:endParaRPr>
                    </a:p>
                    <a:p>
                      <a:pPr algn="ctr"/>
                      <a:endParaRPr lang="en-US" sz="1000" dirty="0">
                        <a:solidFill>
                          <a:schemeClr val="tx2"/>
                        </a:solidFill>
                      </a:endParaRPr>
                    </a:p>
                    <a:p>
                      <a:pPr algn="ctr"/>
                      <a:endParaRPr lang="en-US" sz="1000" dirty="0">
                        <a:solidFill>
                          <a:schemeClr val="tx2"/>
                        </a:solidFill>
                      </a:endParaRPr>
                    </a:p>
                    <a:p>
                      <a:pPr algn="ctr"/>
                      <a:endParaRPr lang="en-US" sz="1000" dirty="0">
                        <a:solidFill>
                          <a:schemeClr val="tx2"/>
                        </a:solidFill>
                      </a:endParaRPr>
                    </a:p>
                    <a:p>
                      <a:pPr algn="ctr"/>
                      <a:endParaRPr lang="en-US" sz="1000" dirty="0">
                        <a:solidFill>
                          <a:schemeClr val="tx2"/>
                        </a:solidFill>
                      </a:endParaRPr>
                    </a:p>
                    <a:p>
                      <a:pPr algn="ctr"/>
                      <a:endParaRPr lang="en-US" sz="1000" dirty="0">
                        <a:solidFill>
                          <a:schemeClr val="tx2"/>
                        </a:solidFill>
                      </a:endParaRPr>
                    </a:p>
                    <a:p>
                      <a:pPr algn="ctr"/>
                      <a:r>
                        <a:rPr lang="en-US" sz="1000" dirty="0">
                          <a:solidFill>
                            <a:schemeClr val="tx2"/>
                          </a:solidFill>
                        </a:rPr>
                        <a:t>53</a:t>
                      </a:r>
                    </a:p>
                  </a:txBody>
                  <a:tcPr/>
                </a:tc>
                <a:tc>
                  <a:txBody>
                    <a:bodyPr/>
                    <a:lstStyle/>
                    <a:p>
                      <a:pPr algn="l"/>
                      <a:r>
                        <a:rPr lang="en-US" sz="1000" b="1" baseline="0" dirty="0"/>
                        <a:t>Chapter 11 – Principle of State Policy</a:t>
                      </a:r>
                    </a:p>
                    <a:p>
                      <a:pPr algn="l"/>
                      <a:endParaRPr lang="en-US" sz="1000" b="1" baseline="0" dirty="0"/>
                    </a:p>
                    <a:p>
                      <a:pPr algn="l"/>
                      <a:r>
                        <a:rPr lang="en-US" sz="1000" b="1" baseline="0" dirty="0"/>
                        <a:t>Article 98 – Principles of Economic Order</a:t>
                      </a:r>
                    </a:p>
                    <a:p>
                      <a:pPr marL="228600" indent="-228600" algn="l">
                        <a:buAutoNum type="arabicParenBoth"/>
                      </a:pPr>
                      <a:r>
                        <a:rPr lang="en-US" sz="1000" b="0" baseline="0" dirty="0"/>
                        <a:t>The economic order of Namibia shall be based on the principle of a mixed economy with the </a:t>
                      </a:r>
                    </a:p>
                    <a:p>
                      <a:pPr marL="0" indent="0" algn="l">
                        <a:buNone/>
                      </a:pPr>
                      <a:r>
                        <a:rPr lang="en-US" sz="1000" b="0" baseline="0" dirty="0"/>
                        <a:t>        objective of securing economic growth, prosperity and a life of human dignity for all </a:t>
                      </a:r>
                    </a:p>
                    <a:p>
                      <a:pPr marL="0" indent="0" algn="l">
                        <a:buNone/>
                      </a:pPr>
                      <a:r>
                        <a:rPr lang="en-US" sz="1000" b="0" baseline="0" dirty="0"/>
                        <a:t>         Namibians.</a:t>
                      </a:r>
                    </a:p>
                    <a:p>
                      <a:pPr marL="0" indent="0" algn="l">
                        <a:buNone/>
                      </a:pPr>
                      <a:endParaRPr lang="en-US" sz="800" b="0" baseline="0" dirty="0"/>
                    </a:p>
                    <a:p>
                      <a:pPr marL="0" indent="0" algn="l">
                        <a:buNone/>
                      </a:pPr>
                      <a:r>
                        <a:rPr lang="en-US" sz="1000" b="0" baseline="0" dirty="0"/>
                        <a:t>(2) The Namibian economy shall be based</a:t>
                      </a:r>
                      <a:r>
                        <a:rPr lang="en-US" sz="1000" b="0" i="1" baseline="0" dirty="0"/>
                        <a:t>, inter alia, </a:t>
                      </a:r>
                      <a:r>
                        <a:rPr lang="en-US" sz="1000" b="0" i="0" baseline="0" dirty="0"/>
                        <a:t>on the following forms of ownership:</a:t>
                      </a:r>
                    </a:p>
                    <a:p>
                      <a:pPr marL="0" indent="0" algn="l">
                        <a:buNone/>
                      </a:pPr>
                      <a:r>
                        <a:rPr lang="en-US" sz="1000" b="0" i="0" baseline="0" dirty="0"/>
                        <a:t>     (a) Public;</a:t>
                      </a:r>
                    </a:p>
                    <a:p>
                      <a:pPr marL="0" indent="0" algn="l">
                        <a:buNone/>
                      </a:pPr>
                      <a:r>
                        <a:rPr lang="en-US" sz="1000" b="0" i="0" baseline="0" dirty="0"/>
                        <a:t>     (b) Private,</a:t>
                      </a:r>
                    </a:p>
                    <a:p>
                      <a:pPr marL="0" indent="0" algn="l">
                        <a:buNone/>
                      </a:pPr>
                      <a:r>
                        <a:rPr lang="en-US" sz="1000" b="0" i="0" baseline="0" dirty="0"/>
                        <a:t>     (c) Joint-Venture;</a:t>
                      </a:r>
                    </a:p>
                    <a:p>
                      <a:pPr marL="0" indent="0" algn="l">
                        <a:buNone/>
                      </a:pPr>
                      <a:r>
                        <a:rPr lang="en-US" sz="1000" b="0" i="0" baseline="0" dirty="0"/>
                        <a:t>     (d) Co-operatives;</a:t>
                      </a:r>
                      <a:endParaRPr lang="en-US" sz="1000" b="0" i="1" baseline="0" dirty="0"/>
                    </a:p>
                    <a:p>
                      <a:pPr marL="0" indent="0" algn="l">
                        <a:buNone/>
                      </a:pPr>
                      <a:r>
                        <a:rPr lang="en-US" sz="1000" b="0" i="1" baseline="0" dirty="0"/>
                        <a:t>     (e) Co-Ownership;</a:t>
                      </a:r>
                    </a:p>
                    <a:p>
                      <a:pPr marL="0" indent="0" algn="l">
                        <a:buNone/>
                      </a:pPr>
                      <a:r>
                        <a:rPr lang="en-US" sz="1000" b="0" i="1" baseline="0" dirty="0"/>
                        <a:t>     (f) Small-Scale family</a:t>
                      </a:r>
                    </a:p>
                    <a:p>
                      <a:pPr marL="0" indent="0" algn="l">
                        <a:buNone/>
                      </a:pPr>
                      <a:endParaRPr lang="en-US" sz="800" b="0" i="1" baseline="0" dirty="0"/>
                    </a:p>
                    <a:p>
                      <a:pPr algn="l"/>
                      <a:r>
                        <a:rPr lang="en-US" sz="1000" b="1" baseline="0" dirty="0"/>
                        <a:t>Article 99 – Foreign Investments</a:t>
                      </a:r>
                    </a:p>
                    <a:p>
                      <a:pPr algn="l"/>
                      <a:r>
                        <a:rPr lang="en-US" sz="1000" b="0" baseline="0" dirty="0"/>
                        <a:t>“…Foreign investment shall be encouraged within Namibia subject to the provisions of an </a:t>
                      </a:r>
                    </a:p>
                    <a:p>
                      <a:pPr algn="l"/>
                      <a:r>
                        <a:rPr lang="en-US" sz="1000" b="0" baseline="0" dirty="0"/>
                        <a:t>       Investment Code to be adopted by Parliament…”</a:t>
                      </a:r>
                    </a:p>
                  </a:txBody>
                  <a:tcPr/>
                </a:tc>
                <a:tc>
                  <a:txBody>
                    <a:bodyPr/>
                    <a:lstStyle/>
                    <a:p>
                      <a:pPr algn="ctr"/>
                      <a:r>
                        <a:rPr lang="en-US" sz="1000" b="1" baseline="0" dirty="0">
                          <a:solidFill>
                            <a:schemeClr val="tx2"/>
                          </a:solidFill>
                        </a:rPr>
                        <a:t>Minister’s Office</a:t>
                      </a:r>
                    </a:p>
                  </a:txBody>
                  <a:tcPr/>
                </a:tc>
                <a:extLst>
                  <a:ext uri="{0D108BD9-81ED-4DB2-BD59-A6C34878D82A}">
                    <a16:rowId xmlns:a16="http://schemas.microsoft.com/office/drawing/2014/main" val="4240904251"/>
                  </a:ext>
                </a:extLst>
              </a:tr>
              <a:tr h="1886920">
                <a:tc>
                  <a:txBody>
                    <a:bodyPr/>
                    <a:lstStyle/>
                    <a:p>
                      <a:pPr algn="ctr"/>
                      <a:r>
                        <a:rPr lang="en-US" sz="1000" b="1" dirty="0"/>
                        <a:t>AFICAN</a:t>
                      </a:r>
                      <a:r>
                        <a:rPr lang="en-US" sz="1000" b="1" baseline="0" dirty="0"/>
                        <a:t> AGENDA 2063</a:t>
                      </a:r>
                      <a:endParaRPr lang="en-US" sz="1000" b="1" dirty="0"/>
                    </a:p>
                  </a:txBody>
                  <a:tcPr/>
                </a:tc>
                <a:tc>
                  <a:txBody>
                    <a:bodyPr/>
                    <a:lstStyle/>
                    <a:p>
                      <a:pPr algn="ctr"/>
                      <a:r>
                        <a:rPr lang="en-US" sz="1000" dirty="0"/>
                        <a:t>13</a:t>
                      </a:r>
                    </a:p>
                    <a:p>
                      <a:pPr algn="ctr"/>
                      <a:r>
                        <a:rPr lang="en-US" sz="1000" dirty="0"/>
                        <a:t>15</a:t>
                      </a:r>
                    </a:p>
                  </a:txBody>
                  <a:tcPr/>
                </a:tc>
                <a:tc>
                  <a:txBody>
                    <a:bodyPr/>
                    <a:lstStyle/>
                    <a:p>
                      <a:pPr algn="l"/>
                      <a:r>
                        <a:rPr lang="en-US" sz="1000" b="1" dirty="0"/>
                        <a:t>Aspiration</a:t>
                      </a:r>
                      <a:r>
                        <a:rPr lang="en-US" sz="1000" b="1" baseline="0" dirty="0"/>
                        <a:t> No.1 </a:t>
                      </a:r>
                      <a:r>
                        <a:rPr lang="en-US" sz="1000" dirty="0"/>
                        <a:t>: </a:t>
                      </a:r>
                      <a:r>
                        <a:rPr lang="en-US" sz="1000" b="1" dirty="0"/>
                        <a:t>A</a:t>
                      </a:r>
                      <a:r>
                        <a:rPr lang="en-US" sz="1000" b="1" baseline="0" dirty="0"/>
                        <a:t> prosperous Africa based on inclusive growth and sustainable development</a:t>
                      </a:r>
                    </a:p>
                    <a:p>
                      <a:pPr algn="l"/>
                      <a:r>
                        <a:rPr lang="en-US" sz="1000" b="1" baseline="0" dirty="0"/>
                        <a:t>Goals – Transformed Economies</a:t>
                      </a:r>
                      <a:endParaRPr lang="en-US" sz="1000" dirty="0"/>
                    </a:p>
                    <a:p>
                      <a:pPr algn="l"/>
                      <a:r>
                        <a:rPr lang="en-GB" sz="1000" b="1" dirty="0"/>
                        <a:t>Priority</a:t>
                      </a:r>
                      <a:r>
                        <a:rPr lang="en-GB" sz="1000" b="1" baseline="0" dirty="0"/>
                        <a:t> Areas</a:t>
                      </a:r>
                      <a:r>
                        <a:rPr lang="en-GB" sz="1000" dirty="0"/>
                        <a:t>:</a:t>
                      </a:r>
                      <a:r>
                        <a:rPr lang="en-GB" sz="1000" baseline="0" dirty="0"/>
                        <a:t> </a:t>
                      </a:r>
                      <a:r>
                        <a:rPr lang="en-GB" sz="1000" dirty="0"/>
                        <a:t> Sustainable</a:t>
                      </a:r>
                      <a:r>
                        <a:rPr lang="en-GB" sz="1000" baseline="0" dirty="0"/>
                        <a:t> and inclusive economic growth;</a:t>
                      </a:r>
                      <a:endParaRPr lang="en-GB" sz="1000" dirty="0"/>
                    </a:p>
                    <a:p>
                      <a:pPr algn="l"/>
                      <a:r>
                        <a:rPr lang="en-GB" sz="1000" dirty="0"/>
                        <a:t>                            </a:t>
                      </a:r>
                      <a:r>
                        <a:rPr lang="en-GB" sz="1000" baseline="0" dirty="0"/>
                        <a:t> </a:t>
                      </a:r>
                      <a:r>
                        <a:rPr lang="en-GB" sz="1000" dirty="0"/>
                        <a:t>STI</a:t>
                      </a:r>
                      <a:r>
                        <a:rPr lang="en-GB" sz="1000" baseline="0" dirty="0"/>
                        <a:t> driven manufacturing; industrialisation and value addition;</a:t>
                      </a:r>
                      <a:endParaRPr lang="en-GB" sz="1000" dirty="0"/>
                    </a:p>
                    <a:p>
                      <a:pPr algn="l"/>
                      <a:r>
                        <a:rPr lang="en-GB" sz="1000" dirty="0"/>
                        <a:t>                              Economic</a:t>
                      </a:r>
                      <a:r>
                        <a:rPr lang="en-GB" sz="1000" baseline="0" dirty="0"/>
                        <a:t> diversification and resilience;</a:t>
                      </a:r>
                    </a:p>
                    <a:p>
                      <a:pPr algn="l"/>
                      <a:endParaRPr lang="en-GB" sz="1000" baseline="0" dirty="0"/>
                    </a:p>
                    <a:p>
                      <a:pPr algn="l"/>
                      <a:r>
                        <a:rPr lang="en-US" sz="1000" b="1" dirty="0"/>
                        <a:t>Aspiration</a:t>
                      </a:r>
                      <a:r>
                        <a:rPr lang="en-US" sz="1000" b="1" baseline="0" dirty="0"/>
                        <a:t> No.2 </a:t>
                      </a:r>
                      <a:r>
                        <a:rPr lang="en-US" sz="1000" dirty="0"/>
                        <a:t>: </a:t>
                      </a:r>
                      <a:r>
                        <a:rPr lang="en-US" sz="1000" b="1" dirty="0"/>
                        <a:t>An integrated continent, politically united, based</a:t>
                      </a:r>
                      <a:r>
                        <a:rPr lang="en-US" sz="1000" b="1" baseline="0" dirty="0"/>
                        <a:t> on the ideals of Pan Africanism and the vision of Africa’s Renaissance</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baseline="0" dirty="0"/>
                        <a:t>Goals – Transformed Economies</a:t>
                      </a:r>
                      <a:endParaRPr lang="en-US" sz="1000" dirty="0"/>
                    </a:p>
                    <a:p>
                      <a:pPr algn="l"/>
                      <a:r>
                        <a:rPr lang="en-GB" sz="1000" b="1" dirty="0"/>
                        <a:t>Priority</a:t>
                      </a:r>
                      <a:r>
                        <a:rPr lang="en-GB" sz="1000" b="1" baseline="0" dirty="0"/>
                        <a:t> Areas</a:t>
                      </a:r>
                      <a:r>
                        <a:rPr lang="en-GB" sz="1000" dirty="0"/>
                        <a:t>:</a:t>
                      </a:r>
                      <a:r>
                        <a:rPr lang="en-GB" sz="1000" baseline="0" dirty="0"/>
                        <a:t> </a:t>
                      </a:r>
                      <a:r>
                        <a:rPr lang="en-GB" sz="1000" dirty="0"/>
                        <a:t> </a:t>
                      </a:r>
                      <a:r>
                        <a:rPr lang="en-GB" sz="1000" dirty="0" err="1"/>
                        <a:t>Intergration</a:t>
                      </a:r>
                      <a:r>
                        <a:rPr lang="en-GB" sz="1000" baseline="0" dirty="0"/>
                        <a:t>  for sustained growth; trade., exchange of goods and services</a:t>
                      </a:r>
                      <a:endParaRPr lang="en-GB" sz="1000" dirty="0"/>
                    </a:p>
                    <a:p>
                      <a:pPr algn="l"/>
                      <a:r>
                        <a:rPr lang="en-GB" sz="1000" dirty="0"/>
                        <a:t>                            Fast</a:t>
                      </a:r>
                      <a:r>
                        <a:rPr lang="en-GB" sz="1000" baseline="0" dirty="0"/>
                        <a:t> tracking of the CFTA;</a:t>
                      </a:r>
                      <a:endParaRPr lang="en-GB" sz="1000" dirty="0"/>
                    </a:p>
                  </a:txBody>
                  <a:tcPr/>
                </a:tc>
                <a:tc>
                  <a:txBody>
                    <a:bodyPr/>
                    <a:lstStyle/>
                    <a:p>
                      <a:pPr algn="ctr"/>
                      <a:r>
                        <a:rPr lang="en-US" sz="1000" b="1" dirty="0"/>
                        <a:t>Industrial</a:t>
                      </a:r>
                      <a:r>
                        <a:rPr lang="en-US" sz="1000" b="1" baseline="0" dirty="0"/>
                        <a:t> Development</a:t>
                      </a:r>
                    </a:p>
                    <a:p>
                      <a:pPr algn="ctr"/>
                      <a:endParaRPr lang="en-US" sz="1000" b="1" baseline="0" dirty="0"/>
                    </a:p>
                    <a:p>
                      <a:pPr algn="ctr"/>
                      <a:endParaRPr lang="en-US" sz="1000" b="1" baseline="0" dirty="0"/>
                    </a:p>
                    <a:p>
                      <a:pPr algn="ctr"/>
                      <a:endParaRPr lang="en-US" sz="1000" b="1" baseline="0" dirty="0"/>
                    </a:p>
                    <a:p>
                      <a:pPr algn="ctr"/>
                      <a:endParaRPr lang="en-US" sz="1000" b="1" baseline="0" dirty="0"/>
                    </a:p>
                    <a:p>
                      <a:pPr algn="ctr"/>
                      <a:endParaRPr lang="en-US" sz="1000" b="1" baseline="0" dirty="0"/>
                    </a:p>
                    <a:p>
                      <a:pPr algn="ctr"/>
                      <a:r>
                        <a:rPr lang="en-US" sz="1000" b="1" baseline="0" dirty="0"/>
                        <a:t>International Trade and Commerce</a:t>
                      </a:r>
                      <a:endParaRPr lang="en-US" sz="1000" b="1" dirty="0"/>
                    </a:p>
                  </a:txBody>
                  <a:tcPr/>
                </a:tc>
                <a:extLst>
                  <a:ext uri="{0D108BD9-81ED-4DB2-BD59-A6C34878D82A}">
                    <a16:rowId xmlns:a16="http://schemas.microsoft.com/office/drawing/2014/main" val="2729062507"/>
                  </a:ext>
                </a:extLst>
              </a:tr>
            </a:tbl>
          </a:graphicData>
        </a:graphic>
      </p:graphicFrame>
      <p:sp>
        <p:nvSpPr>
          <p:cNvPr id="8" name="Footer Placeholder 4"/>
          <p:cNvSpPr>
            <a:spLocks noGrp="1"/>
          </p:cNvSpPr>
          <p:nvPr>
            <p:ph type="ftr" sz="quarter" idx="12"/>
          </p:nvPr>
        </p:nvSpPr>
        <p:spPr>
          <a:xfrm>
            <a:off x="870767" y="6288088"/>
            <a:ext cx="5055835" cy="501650"/>
          </a:xfrm>
        </p:spPr>
        <p:txBody>
          <a:bodyPr/>
          <a:lstStyle/>
          <a:p>
            <a:r>
              <a:rPr lang="en-US" dirty="0"/>
              <a:t>DAY 1: MIT STRATEGIC PLAN FORMULATION – LITERATURE REVIEW</a:t>
            </a:r>
          </a:p>
        </p:txBody>
      </p:sp>
    </p:spTree>
    <p:extLst>
      <p:ext uri="{BB962C8B-B14F-4D97-AF65-F5344CB8AC3E}">
        <p14:creationId xmlns:p14="http://schemas.microsoft.com/office/powerpoint/2010/main" val="365850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xfrm>
            <a:off x="-228601" y="4800600"/>
            <a:ext cx="9248313" cy="1676401"/>
          </a:xfrm>
        </p:spPr>
        <p:txBody>
          <a:bodyPr>
            <a:normAutofit fontScale="90000"/>
          </a:bodyPr>
          <a:lstStyle/>
          <a:p>
            <a:pPr algn="ctr"/>
            <a:r>
              <a:rPr lang="en-US" i="1" dirty="0"/>
              <a:t>Passionate about </a:t>
            </a:r>
            <a:r>
              <a:rPr lang="en-US" i="1" dirty="0" err="1"/>
              <a:t>Growth@Home</a:t>
            </a:r>
            <a:r>
              <a:rPr lang="en-US" i="1" dirty="0"/>
              <a:t> to </a:t>
            </a:r>
            <a:r>
              <a:rPr lang="en-US" i="1" dirty="0" err="1"/>
              <a:t>industrialialise</a:t>
            </a:r>
            <a:r>
              <a:rPr lang="en-US" i="1" dirty="0"/>
              <a:t> this country, called Namibia, “Our Motherland” </a:t>
            </a:r>
          </a:p>
        </p:txBody>
      </p:sp>
      <p:pic>
        <p:nvPicPr>
          <p:cNvPr id="1026" name="Picture 2" descr="BILLS - MIT - Portal Ari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8" y="0"/>
            <a:ext cx="9149918" cy="51135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5800" y="6327013"/>
            <a:ext cx="5060119" cy="499915"/>
          </a:xfrm>
          <a:prstGeom prst="rect">
            <a:avLst/>
          </a:prstGeom>
        </p:spPr>
      </p:pic>
      <p:pic>
        <p:nvPicPr>
          <p:cNvPr id="5" name="Picture 4"/>
          <p:cNvPicPr>
            <a:picLocks noChangeAspect="1"/>
          </p:cNvPicPr>
          <p:nvPr/>
        </p:nvPicPr>
        <p:blipFill>
          <a:blip r:embed="rId4"/>
          <a:stretch>
            <a:fillRect/>
          </a:stretch>
        </p:blipFill>
        <p:spPr>
          <a:xfrm>
            <a:off x="5740001" y="6359564"/>
            <a:ext cx="2706859" cy="365792"/>
          </a:xfrm>
          <a:prstGeom prst="rect">
            <a:avLst/>
          </a:prstGeom>
        </p:spPr>
      </p:pic>
    </p:spTree>
    <p:extLst>
      <p:ext uri="{BB962C8B-B14F-4D97-AF65-F5344CB8AC3E}">
        <p14:creationId xmlns:p14="http://schemas.microsoft.com/office/powerpoint/2010/main" val="392690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3000" fill="hold"/>
                                        <p:tgtEl>
                                          <p:spTgt spid="2"/>
                                        </p:tgtEl>
                                        <p:attrNameLst>
                                          <p:attrName>ppt_x</p:attrName>
                                        </p:attrNameLst>
                                      </p:cBhvr>
                                      <p:tavLst>
                                        <p:tav tm="0">
                                          <p:val>
                                            <p:strVal val="0-#ppt_w/2"/>
                                          </p:val>
                                        </p:tav>
                                        <p:tav tm="100000">
                                          <p:val>
                                            <p:strVal val="#ppt_x"/>
                                          </p:val>
                                        </p:tav>
                                      </p:tavLst>
                                    </p:anim>
                                    <p:anim calcmode="lin" valueType="num">
                                      <p:cBhvr additive="base">
                                        <p:cTn id="13" dur="3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8763000" y="6284368"/>
            <a:ext cx="0" cy="25003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2"/>
          <a:stretch>
            <a:fillRect/>
          </a:stretch>
        </p:blipFill>
        <p:spPr>
          <a:xfrm>
            <a:off x="0" y="11595"/>
            <a:ext cx="9143999" cy="4880001"/>
          </a:xfrm>
          <a:prstGeom prst="rect">
            <a:avLst/>
          </a:prstGeom>
        </p:spPr>
      </p:pic>
      <p:pic>
        <p:nvPicPr>
          <p:cNvPr id="36" name="Picture 35"/>
          <p:cNvPicPr>
            <a:picLocks noChangeAspect="1"/>
          </p:cNvPicPr>
          <p:nvPr/>
        </p:nvPicPr>
        <p:blipFill>
          <a:blip r:embed="rId3"/>
          <a:stretch>
            <a:fillRect/>
          </a:stretch>
        </p:blipFill>
        <p:spPr>
          <a:xfrm>
            <a:off x="0" y="5198072"/>
            <a:ext cx="1369985" cy="1014689"/>
          </a:xfrm>
          <a:prstGeom prst="rect">
            <a:avLst/>
          </a:prstGeom>
        </p:spPr>
      </p:pic>
      <p:cxnSp>
        <p:nvCxnSpPr>
          <p:cNvPr id="38" name="Straight Connector 37"/>
          <p:cNvCxnSpPr/>
          <p:nvPr/>
        </p:nvCxnSpPr>
        <p:spPr>
          <a:xfrm>
            <a:off x="228600" y="5031519"/>
            <a:ext cx="8610600"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 Placeholder 32">
            <a:extLst>
              <a:ext uri="{FF2B5EF4-FFF2-40B4-BE49-F238E27FC236}">
                <a16:creationId xmlns:a16="http://schemas.microsoft.com/office/drawing/2014/main" id="{7CFD0302-279C-8A48-9E27-AD5B08D6501E}"/>
              </a:ext>
            </a:extLst>
          </p:cNvPr>
          <p:cNvSpPr txBox="1">
            <a:spLocks/>
          </p:cNvSpPr>
          <p:nvPr/>
        </p:nvSpPr>
        <p:spPr>
          <a:xfrm>
            <a:off x="1352601" y="5369878"/>
            <a:ext cx="1238199" cy="381939"/>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chemeClr val="accent3">
                    <a:lumMod val="75000"/>
                  </a:schemeClr>
                </a:solidFill>
                <a:latin typeface="Arial Black" panose="020B0A04020102020204" pitchFamily="34" charset="0"/>
              </a:rPr>
              <a:t>1.3+ </a:t>
            </a:r>
            <a:r>
              <a:rPr lang="en-GB" sz="2000" i="1" dirty="0" err="1">
                <a:solidFill>
                  <a:schemeClr val="accent3">
                    <a:lumMod val="75000"/>
                  </a:schemeClr>
                </a:solidFill>
                <a:latin typeface="Arial Black" panose="020B0A04020102020204" pitchFamily="34" charset="0"/>
              </a:rPr>
              <a:t>bil</a:t>
            </a:r>
            <a:endParaRPr lang="en-GB" sz="2000" i="1" dirty="0">
              <a:solidFill>
                <a:schemeClr val="accent3">
                  <a:lumMod val="75000"/>
                </a:schemeClr>
              </a:solidFill>
              <a:latin typeface="Arial Black" panose="020B0A04020102020204" pitchFamily="34" charset="0"/>
            </a:endParaRPr>
          </a:p>
        </p:txBody>
      </p:sp>
      <p:cxnSp>
        <p:nvCxnSpPr>
          <p:cNvPr id="41" name="Straight Arrow Connector 40"/>
          <p:cNvCxnSpPr/>
          <p:nvPr/>
        </p:nvCxnSpPr>
        <p:spPr>
          <a:xfrm flipV="1">
            <a:off x="2590800" y="5198072"/>
            <a:ext cx="0" cy="8832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7CFD0302-279C-8A48-9E27-AD5B08D6501E}"/>
              </a:ext>
            </a:extLst>
          </p:cNvPr>
          <p:cNvSpPr txBox="1">
            <a:spLocks/>
          </p:cNvSpPr>
          <p:nvPr/>
        </p:nvSpPr>
        <p:spPr>
          <a:xfrm>
            <a:off x="1342242" y="5835093"/>
            <a:ext cx="1238199" cy="381939"/>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rgbClr val="FF0000"/>
                </a:solidFill>
                <a:latin typeface="Arial Black" panose="020B0A04020102020204" pitchFamily="34" charset="0"/>
              </a:rPr>
              <a:t>2.5  </a:t>
            </a:r>
            <a:r>
              <a:rPr lang="en-GB" sz="2000" i="1" dirty="0" err="1">
                <a:solidFill>
                  <a:srgbClr val="FF0000"/>
                </a:solidFill>
                <a:latin typeface="Arial Black" panose="020B0A04020102020204" pitchFamily="34" charset="0"/>
              </a:rPr>
              <a:t>bil</a:t>
            </a:r>
            <a:endParaRPr lang="en-GB" sz="2000" i="1" dirty="0">
              <a:solidFill>
                <a:srgbClr val="FF0000"/>
              </a:solidFill>
              <a:latin typeface="Arial Black" panose="020B0A04020102020204" pitchFamily="34" charset="0"/>
            </a:endParaRPr>
          </a:p>
        </p:txBody>
      </p:sp>
      <p:sp>
        <p:nvSpPr>
          <p:cNvPr id="43" name="Rectangle 42"/>
          <p:cNvSpPr/>
          <p:nvPr/>
        </p:nvSpPr>
        <p:spPr>
          <a:xfrm>
            <a:off x="1668531" y="5114796"/>
            <a:ext cx="911910" cy="307777"/>
          </a:xfrm>
          <a:prstGeom prst="rect">
            <a:avLst/>
          </a:prstGeom>
        </p:spPr>
        <p:txBody>
          <a:bodyPr wrap="square">
            <a:spAutoFit/>
          </a:bodyPr>
          <a:lstStyle/>
          <a:p>
            <a:r>
              <a:rPr lang="en-US" sz="1400" b="1" i="1" dirty="0"/>
              <a:t>Current </a:t>
            </a:r>
          </a:p>
        </p:txBody>
      </p:sp>
      <p:sp>
        <p:nvSpPr>
          <p:cNvPr id="44" name="Rectangle 43"/>
          <p:cNvSpPr/>
          <p:nvPr/>
        </p:nvSpPr>
        <p:spPr>
          <a:xfrm>
            <a:off x="1905000" y="5623689"/>
            <a:ext cx="541269" cy="307777"/>
          </a:xfrm>
          <a:prstGeom prst="rect">
            <a:avLst/>
          </a:prstGeom>
        </p:spPr>
        <p:txBody>
          <a:bodyPr wrap="square">
            <a:spAutoFit/>
          </a:bodyPr>
          <a:lstStyle/>
          <a:p>
            <a:r>
              <a:rPr lang="en-US" sz="1400" b="1" i="1" dirty="0"/>
              <a:t>2050 </a:t>
            </a:r>
          </a:p>
        </p:txBody>
      </p:sp>
      <p:pic>
        <p:nvPicPr>
          <p:cNvPr id="45" name="Picture 44"/>
          <p:cNvPicPr>
            <a:picLocks noChangeAspect="1"/>
          </p:cNvPicPr>
          <p:nvPr/>
        </p:nvPicPr>
        <p:blipFill>
          <a:blip r:embed="rId4"/>
          <a:stretch>
            <a:fillRect/>
          </a:stretch>
        </p:blipFill>
        <p:spPr>
          <a:xfrm>
            <a:off x="2815865" y="5181197"/>
            <a:ext cx="1375135" cy="926215"/>
          </a:xfrm>
          <a:prstGeom prst="rect">
            <a:avLst/>
          </a:prstGeom>
        </p:spPr>
      </p:pic>
      <p:sp>
        <p:nvSpPr>
          <p:cNvPr id="46" name="Rectangle 45"/>
          <p:cNvSpPr/>
          <p:nvPr/>
        </p:nvSpPr>
        <p:spPr>
          <a:xfrm>
            <a:off x="4116044" y="5114796"/>
            <a:ext cx="911910" cy="307777"/>
          </a:xfrm>
          <a:prstGeom prst="rect">
            <a:avLst/>
          </a:prstGeom>
        </p:spPr>
        <p:txBody>
          <a:bodyPr wrap="square">
            <a:spAutoFit/>
          </a:bodyPr>
          <a:lstStyle/>
          <a:p>
            <a:r>
              <a:rPr lang="en-US" sz="1400" b="1" i="1" dirty="0"/>
              <a:t>Current </a:t>
            </a:r>
          </a:p>
        </p:txBody>
      </p:sp>
      <p:sp>
        <p:nvSpPr>
          <p:cNvPr id="47" name="Text Placeholder 32">
            <a:extLst>
              <a:ext uri="{FF2B5EF4-FFF2-40B4-BE49-F238E27FC236}">
                <a16:creationId xmlns:a16="http://schemas.microsoft.com/office/drawing/2014/main" id="{7CFD0302-279C-8A48-9E27-AD5B08D6501E}"/>
              </a:ext>
            </a:extLst>
          </p:cNvPr>
          <p:cNvSpPr txBox="1">
            <a:spLocks/>
          </p:cNvSpPr>
          <p:nvPr/>
        </p:nvSpPr>
        <p:spPr>
          <a:xfrm>
            <a:off x="4121961" y="5397333"/>
            <a:ext cx="1604642" cy="354484"/>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chemeClr val="accent3">
                    <a:lumMod val="75000"/>
                  </a:schemeClr>
                </a:solidFill>
                <a:latin typeface="Arial Black" panose="020B0A04020102020204" pitchFamily="34" charset="0"/>
              </a:rPr>
              <a:t>$3.4+ </a:t>
            </a:r>
            <a:r>
              <a:rPr lang="en-GB" sz="2000" i="1" dirty="0" err="1">
                <a:solidFill>
                  <a:schemeClr val="accent3">
                    <a:lumMod val="75000"/>
                  </a:schemeClr>
                </a:solidFill>
                <a:latin typeface="Arial Black" panose="020B0A04020102020204" pitchFamily="34" charset="0"/>
              </a:rPr>
              <a:t>tril</a:t>
            </a:r>
            <a:endParaRPr lang="en-GB" sz="2000" i="1" dirty="0">
              <a:solidFill>
                <a:schemeClr val="accent3">
                  <a:lumMod val="75000"/>
                </a:schemeClr>
              </a:solidFill>
              <a:latin typeface="Arial Black" panose="020B0A04020102020204" pitchFamily="34" charset="0"/>
            </a:endParaRPr>
          </a:p>
        </p:txBody>
      </p:sp>
      <p:sp>
        <p:nvSpPr>
          <p:cNvPr id="48" name="Rectangle 47"/>
          <p:cNvSpPr/>
          <p:nvPr/>
        </p:nvSpPr>
        <p:spPr>
          <a:xfrm>
            <a:off x="4178154" y="5641046"/>
            <a:ext cx="541269" cy="307777"/>
          </a:xfrm>
          <a:prstGeom prst="rect">
            <a:avLst/>
          </a:prstGeom>
        </p:spPr>
        <p:txBody>
          <a:bodyPr wrap="square">
            <a:spAutoFit/>
          </a:bodyPr>
          <a:lstStyle/>
          <a:p>
            <a:r>
              <a:rPr lang="en-US" sz="1400" b="1" i="1" dirty="0"/>
              <a:t>2050 </a:t>
            </a:r>
          </a:p>
        </p:txBody>
      </p:sp>
      <p:sp>
        <p:nvSpPr>
          <p:cNvPr id="49" name="Text Placeholder 32">
            <a:extLst>
              <a:ext uri="{FF2B5EF4-FFF2-40B4-BE49-F238E27FC236}">
                <a16:creationId xmlns:a16="http://schemas.microsoft.com/office/drawing/2014/main" id="{7CFD0302-279C-8A48-9E27-AD5B08D6501E}"/>
              </a:ext>
            </a:extLst>
          </p:cNvPr>
          <p:cNvSpPr txBox="1">
            <a:spLocks/>
          </p:cNvSpPr>
          <p:nvPr/>
        </p:nvSpPr>
        <p:spPr>
          <a:xfrm>
            <a:off x="4178153" y="5897530"/>
            <a:ext cx="1604642" cy="354484"/>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rgbClr val="00B050"/>
                </a:solidFill>
                <a:latin typeface="Arial Black" panose="020B0A04020102020204" pitchFamily="34" charset="0"/>
              </a:rPr>
              <a:t>$29+ </a:t>
            </a:r>
            <a:r>
              <a:rPr lang="en-GB" sz="2000" i="1" dirty="0" err="1">
                <a:solidFill>
                  <a:srgbClr val="00B050"/>
                </a:solidFill>
                <a:latin typeface="Arial Black" panose="020B0A04020102020204" pitchFamily="34" charset="0"/>
              </a:rPr>
              <a:t>tril</a:t>
            </a:r>
            <a:endParaRPr lang="en-GB" sz="2000" i="1" dirty="0">
              <a:solidFill>
                <a:srgbClr val="00B050"/>
              </a:solidFill>
              <a:latin typeface="Arial Black" panose="020B0A04020102020204" pitchFamily="34" charset="0"/>
            </a:endParaRPr>
          </a:p>
        </p:txBody>
      </p:sp>
      <p:pic>
        <p:nvPicPr>
          <p:cNvPr id="50" name="Picture 49"/>
          <p:cNvPicPr>
            <a:picLocks noChangeAspect="1"/>
          </p:cNvPicPr>
          <p:nvPr/>
        </p:nvPicPr>
        <p:blipFill>
          <a:blip r:embed="rId5"/>
          <a:stretch>
            <a:fillRect/>
          </a:stretch>
        </p:blipFill>
        <p:spPr>
          <a:xfrm>
            <a:off x="5637319" y="5198072"/>
            <a:ext cx="1395380" cy="1014689"/>
          </a:xfrm>
          <a:prstGeom prst="rect">
            <a:avLst/>
          </a:prstGeom>
        </p:spPr>
      </p:pic>
      <p:sp>
        <p:nvSpPr>
          <p:cNvPr id="51" name="Text Placeholder 32">
            <a:extLst>
              <a:ext uri="{FF2B5EF4-FFF2-40B4-BE49-F238E27FC236}">
                <a16:creationId xmlns:a16="http://schemas.microsoft.com/office/drawing/2014/main" id="{7CFD0302-279C-8A48-9E27-AD5B08D6501E}"/>
              </a:ext>
            </a:extLst>
          </p:cNvPr>
          <p:cNvSpPr txBox="1">
            <a:spLocks/>
          </p:cNvSpPr>
          <p:nvPr/>
        </p:nvSpPr>
        <p:spPr>
          <a:xfrm>
            <a:off x="7032699" y="5480609"/>
            <a:ext cx="1604642" cy="354484"/>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chemeClr val="accent3">
                    <a:lumMod val="75000"/>
                  </a:schemeClr>
                </a:solidFill>
                <a:latin typeface="Arial Black" panose="020B0A04020102020204" pitchFamily="34" charset="0"/>
              </a:rPr>
              <a:t>55</a:t>
            </a:r>
          </a:p>
        </p:txBody>
      </p:sp>
      <p:pic>
        <p:nvPicPr>
          <p:cNvPr id="52" name="Picture 51"/>
          <p:cNvPicPr>
            <a:picLocks noChangeAspect="1"/>
          </p:cNvPicPr>
          <p:nvPr/>
        </p:nvPicPr>
        <p:blipFill>
          <a:blip r:embed="rId6"/>
          <a:stretch>
            <a:fillRect/>
          </a:stretch>
        </p:blipFill>
        <p:spPr>
          <a:xfrm>
            <a:off x="7553438" y="5131366"/>
            <a:ext cx="981333" cy="976046"/>
          </a:xfrm>
          <a:prstGeom prst="rect">
            <a:avLst/>
          </a:prstGeom>
        </p:spPr>
      </p:pic>
      <p:sp>
        <p:nvSpPr>
          <p:cNvPr id="53" name="Text Placeholder 32">
            <a:extLst>
              <a:ext uri="{FF2B5EF4-FFF2-40B4-BE49-F238E27FC236}">
                <a16:creationId xmlns:a16="http://schemas.microsoft.com/office/drawing/2014/main" id="{7CFD0302-279C-8A48-9E27-AD5B08D6501E}"/>
              </a:ext>
            </a:extLst>
          </p:cNvPr>
          <p:cNvSpPr txBox="1">
            <a:spLocks/>
          </p:cNvSpPr>
          <p:nvPr/>
        </p:nvSpPr>
        <p:spPr>
          <a:xfrm>
            <a:off x="8534771" y="5475271"/>
            <a:ext cx="1604642" cy="354484"/>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chemeClr val="accent3">
                    <a:lumMod val="75000"/>
                  </a:schemeClr>
                </a:solidFill>
                <a:latin typeface="Arial Black" panose="020B0A04020102020204" pitchFamily="34" charset="0"/>
              </a:rPr>
              <a:t>1</a:t>
            </a:r>
          </a:p>
        </p:txBody>
      </p:sp>
    </p:spTree>
    <p:extLst>
      <p:ext uri="{BB962C8B-B14F-4D97-AF65-F5344CB8AC3E}">
        <p14:creationId xmlns:p14="http://schemas.microsoft.com/office/powerpoint/2010/main" val="2466504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out)">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circle(out)">
                                      <p:cBhvr>
                                        <p:cTn id="12" dur="20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randombar(vertical)">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30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 calcmode="lin" valueType="num">
                                      <p:cBhvr additive="base">
                                        <p:cTn id="27" dur="500" fill="hold"/>
                                        <p:tgtEl>
                                          <p:spTgt spid="41"/>
                                        </p:tgtEl>
                                        <p:attrNameLst>
                                          <p:attrName>ppt_x</p:attrName>
                                        </p:attrNameLst>
                                      </p:cBhvr>
                                      <p:tavLst>
                                        <p:tav tm="0">
                                          <p:val>
                                            <p:strVal val="#ppt_x"/>
                                          </p:val>
                                        </p:tav>
                                        <p:tav tm="100000">
                                          <p:val>
                                            <p:strVal val="#ppt_x"/>
                                          </p:val>
                                        </p:tav>
                                      </p:tavLst>
                                    </p:anim>
                                    <p:anim calcmode="lin" valueType="num">
                                      <p:cBhvr additive="base">
                                        <p:cTn id="2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randombar(horizontal)">
                                      <p:cBhvr>
                                        <p:cTn id="33" dur="500"/>
                                        <p:tgtEl>
                                          <p:spTgt spid="4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wipe(down)">
                                      <p:cBhvr>
                                        <p:cTn id="36" dur="30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randombar(horizontal)">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down)">
                                      <p:cBhvr>
                                        <p:cTn id="46" dur="3000"/>
                                        <p:tgtEl>
                                          <p:spTgt spid="47"/>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randombar(horizontal)">
                                      <p:cBhvr>
                                        <p:cTn id="51" dur="500"/>
                                        <p:tgtEl>
                                          <p:spTgt spid="4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wipe(down)">
                                      <p:cBhvr>
                                        <p:cTn id="56" dur="3000"/>
                                        <p:tgtEl>
                                          <p:spTgt spid="49"/>
                                        </p:tgtEl>
                                      </p:cBhvr>
                                    </p:animEffect>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circle(in)">
                                      <p:cBhvr>
                                        <p:cTn id="61" dur="2000"/>
                                        <p:tgtEl>
                                          <p:spTgt spid="5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down)">
                                      <p:cBhvr>
                                        <p:cTn id="66" dur="3000"/>
                                        <p:tgtEl>
                                          <p:spTgt spid="51"/>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32" fill="hold"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circle(out)">
                                      <p:cBhvr>
                                        <p:cTn id="71" dur="2000"/>
                                        <p:tgtEl>
                                          <p:spTgt spid="52"/>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wipe(down)">
                                      <p:cBhvr>
                                        <p:cTn id="74" dur="3000"/>
                                        <p:tgtEl>
                                          <p:spTgt spid="53"/>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32" fill="hold" nodeType="click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circle(out)">
                                      <p:cBhvr>
                                        <p:cTn id="79"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4" grpId="0"/>
      <p:bldP spid="46" grpId="0"/>
      <p:bldP spid="47" grpId="0"/>
      <p:bldP spid="48" grpId="0"/>
      <p:bldP spid="49" grpId="0"/>
      <p:bldP spid="51" grpId="0"/>
      <p:bldP spid="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609600" y="6241676"/>
            <a:ext cx="0" cy="25003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581401" y="6286311"/>
            <a:ext cx="0" cy="25003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315200" y="6266017"/>
            <a:ext cx="0" cy="25003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763000" y="6284368"/>
            <a:ext cx="0" cy="25003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05800" y="6252014"/>
            <a:ext cx="0" cy="25003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4082" y="6262132"/>
            <a:ext cx="911921" cy="253916"/>
          </a:xfrm>
          <a:prstGeom prst="rect">
            <a:avLst/>
          </a:prstGeom>
        </p:spPr>
        <p:txBody>
          <a:bodyPr wrap="square">
            <a:spAutoFit/>
          </a:bodyPr>
          <a:lstStyle/>
          <a:p>
            <a:r>
              <a:rPr lang="en-US" sz="1050" b="1" i="1" dirty="0">
                <a:latin typeface="Arial Black" panose="020B0A04020102020204" pitchFamily="34" charset="0"/>
              </a:rPr>
              <a:t>Agenda</a:t>
            </a:r>
            <a:r>
              <a:rPr lang="en-US" sz="1050" b="1" i="1" dirty="0"/>
              <a:t> </a:t>
            </a:r>
          </a:p>
        </p:txBody>
      </p:sp>
      <p:cxnSp>
        <p:nvCxnSpPr>
          <p:cNvPr id="27" name="Straight Connector 26"/>
          <p:cNvCxnSpPr/>
          <p:nvPr/>
        </p:nvCxnSpPr>
        <p:spPr>
          <a:xfrm>
            <a:off x="5867400" y="6286311"/>
            <a:ext cx="0" cy="25003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2"/>
          <a:stretch>
            <a:fillRect/>
          </a:stretch>
        </p:blipFill>
        <p:spPr>
          <a:xfrm>
            <a:off x="1" y="11595"/>
            <a:ext cx="2133600" cy="1664805"/>
          </a:xfrm>
          <a:prstGeom prst="rect">
            <a:avLst/>
          </a:prstGeom>
        </p:spPr>
      </p:pic>
      <p:sp>
        <p:nvSpPr>
          <p:cNvPr id="30" name="Rectangle 29"/>
          <p:cNvSpPr/>
          <p:nvPr/>
        </p:nvSpPr>
        <p:spPr>
          <a:xfrm>
            <a:off x="609601" y="6282426"/>
            <a:ext cx="2971800" cy="253916"/>
          </a:xfrm>
          <a:prstGeom prst="rect">
            <a:avLst/>
          </a:prstGeom>
        </p:spPr>
        <p:txBody>
          <a:bodyPr wrap="square">
            <a:spAutoFit/>
          </a:bodyPr>
          <a:lstStyle/>
          <a:p>
            <a:r>
              <a:rPr lang="en-US" sz="1050" b="1" i="1" dirty="0">
                <a:latin typeface="Arial Black" panose="020B0A04020102020204" pitchFamily="34" charset="0"/>
              </a:rPr>
              <a:t>Background and Objectives of </a:t>
            </a:r>
            <a:r>
              <a:rPr lang="en-US" sz="1050" b="1" i="1" dirty="0" err="1">
                <a:latin typeface="Arial Black" panose="020B0A04020102020204" pitchFamily="34" charset="0"/>
              </a:rPr>
              <a:t>AfCFTA</a:t>
            </a:r>
            <a:r>
              <a:rPr lang="en-US" sz="1050" b="1" i="1" dirty="0"/>
              <a:t> </a:t>
            </a:r>
          </a:p>
        </p:txBody>
      </p:sp>
      <p:sp>
        <p:nvSpPr>
          <p:cNvPr id="31" name="Rectangle 30"/>
          <p:cNvSpPr/>
          <p:nvPr/>
        </p:nvSpPr>
        <p:spPr>
          <a:xfrm>
            <a:off x="3581401" y="6262132"/>
            <a:ext cx="2362199" cy="253916"/>
          </a:xfrm>
          <a:prstGeom prst="rect">
            <a:avLst/>
          </a:prstGeom>
        </p:spPr>
        <p:txBody>
          <a:bodyPr wrap="square">
            <a:spAutoFit/>
          </a:bodyPr>
          <a:lstStyle/>
          <a:p>
            <a:r>
              <a:rPr lang="en-US" sz="1050" b="1" i="1" dirty="0">
                <a:latin typeface="Arial Black" panose="020B0A04020102020204" pitchFamily="34" charset="0"/>
              </a:rPr>
              <a:t>Namibia </a:t>
            </a:r>
            <a:r>
              <a:rPr lang="en-US" sz="1050" b="1" i="1" dirty="0" err="1">
                <a:latin typeface="Arial Black" panose="020B0A04020102020204" pitchFamily="34" charset="0"/>
              </a:rPr>
              <a:t>AfCFTA</a:t>
            </a:r>
            <a:r>
              <a:rPr lang="en-US" sz="1050" b="1" i="1" dirty="0">
                <a:latin typeface="Arial Black" panose="020B0A04020102020204" pitchFamily="34" charset="0"/>
              </a:rPr>
              <a:t> Instruments</a:t>
            </a:r>
            <a:r>
              <a:rPr lang="en-US" sz="1050" b="1" i="1" dirty="0"/>
              <a:t> </a:t>
            </a:r>
          </a:p>
        </p:txBody>
      </p:sp>
      <p:sp>
        <p:nvSpPr>
          <p:cNvPr id="32" name="Rectangle 31"/>
          <p:cNvSpPr/>
          <p:nvPr/>
        </p:nvSpPr>
        <p:spPr>
          <a:xfrm>
            <a:off x="5857043" y="6262132"/>
            <a:ext cx="1631272" cy="253916"/>
          </a:xfrm>
          <a:prstGeom prst="rect">
            <a:avLst/>
          </a:prstGeom>
        </p:spPr>
        <p:txBody>
          <a:bodyPr wrap="square">
            <a:spAutoFit/>
          </a:bodyPr>
          <a:lstStyle/>
          <a:p>
            <a:r>
              <a:rPr lang="en-US" sz="1050" b="1" i="1" dirty="0" err="1">
                <a:latin typeface="Arial Black" panose="020B0A04020102020204" pitchFamily="34" charset="0"/>
              </a:rPr>
              <a:t>AfCFTA</a:t>
            </a:r>
            <a:r>
              <a:rPr lang="en-US" sz="1050" b="1" i="1" dirty="0">
                <a:latin typeface="Arial Black" panose="020B0A04020102020204" pitchFamily="34" charset="0"/>
              </a:rPr>
              <a:t> Protocols</a:t>
            </a:r>
            <a:r>
              <a:rPr lang="en-US" sz="1050" b="1" i="1" dirty="0"/>
              <a:t> </a:t>
            </a:r>
          </a:p>
        </p:txBody>
      </p:sp>
      <p:sp>
        <p:nvSpPr>
          <p:cNvPr id="33" name="Rectangle 32"/>
          <p:cNvSpPr/>
          <p:nvPr/>
        </p:nvSpPr>
        <p:spPr>
          <a:xfrm>
            <a:off x="7315200" y="6246622"/>
            <a:ext cx="1631272" cy="253916"/>
          </a:xfrm>
          <a:prstGeom prst="rect">
            <a:avLst/>
          </a:prstGeom>
        </p:spPr>
        <p:txBody>
          <a:bodyPr wrap="square">
            <a:spAutoFit/>
          </a:bodyPr>
          <a:lstStyle/>
          <a:p>
            <a:r>
              <a:rPr lang="en-US" sz="1050" b="1" i="1" dirty="0">
                <a:latin typeface="Arial Black" panose="020B0A04020102020204" pitchFamily="34" charset="0"/>
              </a:rPr>
              <a:t>LA </a:t>
            </a:r>
            <a:r>
              <a:rPr lang="en-US" sz="1050" b="1" i="1" dirty="0" err="1">
                <a:latin typeface="Arial Black" panose="020B0A04020102020204" pitchFamily="34" charset="0"/>
              </a:rPr>
              <a:t>AfCFTA</a:t>
            </a:r>
            <a:r>
              <a:rPr lang="en-US" sz="1050" b="1" i="1" dirty="0">
                <a:latin typeface="Arial Black" panose="020B0A04020102020204" pitchFamily="34" charset="0"/>
              </a:rPr>
              <a:t> </a:t>
            </a:r>
            <a:r>
              <a:rPr lang="en-US" sz="1050" b="1" i="1" dirty="0"/>
              <a:t> </a:t>
            </a:r>
          </a:p>
        </p:txBody>
      </p:sp>
      <p:sp>
        <p:nvSpPr>
          <p:cNvPr id="34" name="Rectangle 33"/>
          <p:cNvSpPr/>
          <p:nvPr/>
        </p:nvSpPr>
        <p:spPr>
          <a:xfrm>
            <a:off x="8282942" y="6212761"/>
            <a:ext cx="480057" cy="253916"/>
          </a:xfrm>
          <a:prstGeom prst="rect">
            <a:avLst/>
          </a:prstGeom>
        </p:spPr>
        <p:txBody>
          <a:bodyPr wrap="square">
            <a:spAutoFit/>
          </a:bodyPr>
          <a:lstStyle/>
          <a:p>
            <a:r>
              <a:rPr lang="en-US" sz="1050" b="1" i="1" dirty="0">
                <a:latin typeface="Arial Black" panose="020B0A04020102020204" pitchFamily="34" charset="0"/>
              </a:rPr>
              <a:t>CSF </a:t>
            </a:r>
            <a:r>
              <a:rPr lang="en-US" sz="1050" b="1" i="1" dirty="0"/>
              <a:t> </a:t>
            </a:r>
          </a:p>
        </p:txBody>
      </p:sp>
      <p:sp>
        <p:nvSpPr>
          <p:cNvPr id="35" name="Rectangle 34"/>
          <p:cNvSpPr/>
          <p:nvPr/>
        </p:nvSpPr>
        <p:spPr>
          <a:xfrm>
            <a:off x="8773358" y="6212761"/>
            <a:ext cx="480057" cy="253916"/>
          </a:xfrm>
          <a:prstGeom prst="rect">
            <a:avLst/>
          </a:prstGeom>
        </p:spPr>
        <p:txBody>
          <a:bodyPr wrap="square">
            <a:spAutoFit/>
          </a:bodyPr>
          <a:lstStyle/>
          <a:p>
            <a:r>
              <a:rPr lang="en-US" sz="1050" b="1" i="1" dirty="0">
                <a:latin typeface="Arial Black" panose="020B0A04020102020204" pitchFamily="34" charset="0"/>
              </a:rPr>
              <a:t>Qs</a:t>
            </a:r>
            <a:r>
              <a:rPr lang="en-US" sz="1050" b="1" i="1" dirty="0"/>
              <a:t> </a:t>
            </a:r>
          </a:p>
        </p:txBody>
      </p:sp>
      <p:pic>
        <p:nvPicPr>
          <p:cNvPr id="36" name="Picture 35"/>
          <p:cNvPicPr>
            <a:picLocks noChangeAspect="1"/>
          </p:cNvPicPr>
          <p:nvPr/>
        </p:nvPicPr>
        <p:blipFill>
          <a:blip r:embed="rId3"/>
          <a:stretch>
            <a:fillRect/>
          </a:stretch>
        </p:blipFill>
        <p:spPr>
          <a:xfrm>
            <a:off x="0" y="5198072"/>
            <a:ext cx="1369985" cy="1014689"/>
          </a:xfrm>
          <a:prstGeom prst="rect">
            <a:avLst/>
          </a:prstGeom>
        </p:spPr>
      </p:pic>
      <p:cxnSp>
        <p:nvCxnSpPr>
          <p:cNvPr id="38" name="Straight Connector 37"/>
          <p:cNvCxnSpPr/>
          <p:nvPr/>
        </p:nvCxnSpPr>
        <p:spPr>
          <a:xfrm>
            <a:off x="228600" y="5031519"/>
            <a:ext cx="8610600"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9" name="Text Placeholder 32">
            <a:extLst>
              <a:ext uri="{FF2B5EF4-FFF2-40B4-BE49-F238E27FC236}">
                <a16:creationId xmlns:a16="http://schemas.microsoft.com/office/drawing/2014/main" id="{7CFD0302-279C-8A48-9E27-AD5B08D6501E}"/>
              </a:ext>
            </a:extLst>
          </p:cNvPr>
          <p:cNvSpPr txBox="1">
            <a:spLocks/>
          </p:cNvSpPr>
          <p:nvPr/>
        </p:nvSpPr>
        <p:spPr>
          <a:xfrm>
            <a:off x="1352601" y="5369878"/>
            <a:ext cx="1238199" cy="381939"/>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chemeClr val="accent3">
                    <a:lumMod val="75000"/>
                  </a:schemeClr>
                </a:solidFill>
                <a:latin typeface="Arial Black" panose="020B0A04020102020204" pitchFamily="34" charset="0"/>
              </a:rPr>
              <a:t>1.3+ </a:t>
            </a:r>
            <a:r>
              <a:rPr lang="en-GB" sz="2000" i="1" dirty="0" err="1">
                <a:solidFill>
                  <a:schemeClr val="accent3">
                    <a:lumMod val="75000"/>
                  </a:schemeClr>
                </a:solidFill>
                <a:latin typeface="Arial Black" panose="020B0A04020102020204" pitchFamily="34" charset="0"/>
              </a:rPr>
              <a:t>bil</a:t>
            </a:r>
            <a:endParaRPr lang="en-GB" sz="2000" i="1" dirty="0">
              <a:solidFill>
                <a:schemeClr val="accent3">
                  <a:lumMod val="75000"/>
                </a:schemeClr>
              </a:solidFill>
              <a:latin typeface="Arial Black" panose="020B0A04020102020204" pitchFamily="34" charset="0"/>
            </a:endParaRPr>
          </a:p>
        </p:txBody>
      </p:sp>
      <p:cxnSp>
        <p:nvCxnSpPr>
          <p:cNvPr id="41" name="Straight Arrow Connector 40"/>
          <p:cNvCxnSpPr/>
          <p:nvPr/>
        </p:nvCxnSpPr>
        <p:spPr>
          <a:xfrm flipV="1">
            <a:off x="2590800" y="5198072"/>
            <a:ext cx="0" cy="8832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Text Placeholder 32">
            <a:extLst>
              <a:ext uri="{FF2B5EF4-FFF2-40B4-BE49-F238E27FC236}">
                <a16:creationId xmlns:a16="http://schemas.microsoft.com/office/drawing/2014/main" id="{7CFD0302-279C-8A48-9E27-AD5B08D6501E}"/>
              </a:ext>
            </a:extLst>
          </p:cNvPr>
          <p:cNvSpPr txBox="1">
            <a:spLocks/>
          </p:cNvSpPr>
          <p:nvPr/>
        </p:nvSpPr>
        <p:spPr>
          <a:xfrm>
            <a:off x="1342242" y="5835093"/>
            <a:ext cx="1238199" cy="381939"/>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rgbClr val="FF0000"/>
                </a:solidFill>
                <a:latin typeface="Arial Black" panose="020B0A04020102020204" pitchFamily="34" charset="0"/>
              </a:rPr>
              <a:t>2.5  </a:t>
            </a:r>
            <a:r>
              <a:rPr lang="en-GB" sz="2000" i="1" dirty="0" err="1">
                <a:solidFill>
                  <a:srgbClr val="FF0000"/>
                </a:solidFill>
                <a:latin typeface="Arial Black" panose="020B0A04020102020204" pitchFamily="34" charset="0"/>
              </a:rPr>
              <a:t>bil</a:t>
            </a:r>
            <a:endParaRPr lang="en-GB" sz="2000" i="1" dirty="0">
              <a:solidFill>
                <a:srgbClr val="FF0000"/>
              </a:solidFill>
              <a:latin typeface="Arial Black" panose="020B0A04020102020204" pitchFamily="34" charset="0"/>
            </a:endParaRPr>
          </a:p>
        </p:txBody>
      </p:sp>
      <p:sp>
        <p:nvSpPr>
          <p:cNvPr id="43" name="Rectangle 42"/>
          <p:cNvSpPr/>
          <p:nvPr/>
        </p:nvSpPr>
        <p:spPr>
          <a:xfrm>
            <a:off x="1668531" y="5114796"/>
            <a:ext cx="911910" cy="307777"/>
          </a:xfrm>
          <a:prstGeom prst="rect">
            <a:avLst/>
          </a:prstGeom>
        </p:spPr>
        <p:txBody>
          <a:bodyPr wrap="square">
            <a:spAutoFit/>
          </a:bodyPr>
          <a:lstStyle/>
          <a:p>
            <a:r>
              <a:rPr lang="en-US" sz="1400" b="1" i="1" dirty="0"/>
              <a:t>Current </a:t>
            </a:r>
          </a:p>
        </p:txBody>
      </p:sp>
      <p:sp>
        <p:nvSpPr>
          <p:cNvPr id="44" name="Rectangle 43"/>
          <p:cNvSpPr/>
          <p:nvPr/>
        </p:nvSpPr>
        <p:spPr>
          <a:xfrm>
            <a:off x="1905000" y="5623689"/>
            <a:ext cx="541269" cy="307777"/>
          </a:xfrm>
          <a:prstGeom prst="rect">
            <a:avLst/>
          </a:prstGeom>
        </p:spPr>
        <p:txBody>
          <a:bodyPr wrap="square">
            <a:spAutoFit/>
          </a:bodyPr>
          <a:lstStyle/>
          <a:p>
            <a:r>
              <a:rPr lang="en-US" sz="1400" b="1" i="1" dirty="0"/>
              <a:t>2050 </a:t>
            </a:r>
          </a:p>
        </p:txBody>
      </p:sp>
      <p:pic>
        <p:nvPicPr>
          <p:cNvPr id="45" name="Picture 44"/>
          <p:cNvPicPr>
            <a:picLocks noChangeAspect="1"/>
          </p:cNvPicPr>
          <p:nvPr/>
        </p:nvPicPr>
        <p:blipFill>
          <a:blip r:embed="rId4"/>
          <a:stretch>
            <a:fillRect/>
          </a:stretch>
        </p:blipFill>
        <p:spPr>
          <a:xfrm>
            <a:off x="2815865" y="5181197"/>
            <a:ext cx="1375135" cy="926215"/>
          </a:xfrm>
          <a:prstGeom prst="rect">
            <a:avLst/>
          </a:prstGeom>
        </p:spPr>
      </p:pic>
      <p:sp>
        <p:nvSpPr>
          <p:cNvPr id="46" name="Rectangle 45"/>
          <p:cNvSpPr/>
          <p:nvPr/>
        </p:nvSpPr>
        <p:spPr>
          <a:xfrm>
            <a:off x="4116044" y="5114796"/>
            <a:ext cx="911910" cy="307777"/>
          </a:xfrm>
          <a:prstGeom prst="rect">
            <a:avLst/>
          </a:prstGeom>
        </p:spPr>
        <p:txBody>
          <a:bodyPr wrap="square">
            <a:spAutoFit/>
          </a:bodyPr>
          <a:lstStyle/>
          <a:p>
            <a:r>
              <a:rPr lang="en-US" sz="1400" b="1" i="1" dirty="0"/>
              <a:t>Current </a:t>
            </a:r>
          </a:p>
        </p:txBody>
      </p:sp>
      <p:sp>
        <p:nvSpPr>
          <p:cNvPr id="47" name="Text Placeholder 32">
            <a:extLst>
              <a:ext uri="{FF2B5EF4-FFF2-40B4-BE49-F238E27FC236}">
                <a16:creationId xmlns:a16="http://schemas.microsoft.com/office/drawing/2014/main" id="{7CFD0302-279C-8A48-9E27-AD5B08D6501E}"/>
              </a:ext>
            </a:extLst>
          </p:cNvPr>
          <p:cNvSpPr txBox="1">
            <a:spLocks/>
          </p:cNvSpPr>
          <p:nvPr/>
        </p:nvSpPr>
        <p:spPr>
          <a:xfrm>
            <a:off x="4121961" y="5397333"/>
            <a:ext cx="1604642" cy="354484"/>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chemeClr val="accent3">
                    <a:lumMod val="75000"/>
                  </a:schemeClr>
                </a:solidFill>
                <a:latin typeface="Arial Black" panose="020B0A04020102020204" pitchFamily="34" charset="0"/>
              </a:rPr>
              <a:t>$3.4+ </a:t>
            </a:r>
            <a:r>
              <a:rPr lang="en-GB" sz="2000" i="1" dirty="0" err="1">
                <a:solidFill>
                  <a:schemeClr val="accent3">
                    <a:lumMod val="75000"/>
                  </a:schemeClr>
                </a:solidFill>
                <a:latin typeface="Arial Black" panose="020B0A04020102020204" pitchFamily="34" charset="0"/>
              </a:rPr>
              <a:t>tril</a:t>
            </a:r>
            <a:endParaRPr lang="en-GB" sz="2000" i="1" dirty="0">
              <a:solidFill>
                <a:schemeClr val="accent3">
                  <a:lumMod val="75000"/>
                </a:schemeClr>
              </a:solidFill>
              <a:latin typeface="Arial Black" panose="020B0A04020102020204" pitchFamily="34" charset="0"/>
            </a:endParaRPr>
          </a:p>
        </p:txBody>
      </p:sp>
      <p:sp>
        <p:nvSpPr>
          <p:cNvPr id="48" name="Rectangle 47"/>
          <p:cNvSpPr/>
          <p:nvPr/>
        </p:nvSpPr>
        <p:spPr>
          <a:xfrm>
            <a:off x="4178154" y="5641046"/>
            <a:ext cx="541269" cy="307777"/>
          </a:xfrm>
          <a:prstGeom prst="rect">
            <a:avLst/>
          </a:prstGeom>
        </p:spPr>
        <p:txBody>
          <a:bodyPr wrap="square">
            <a:spAutoFit/>
          </a:bodyPr>
          <a:lstStyle/>
          <a:p>
            <a:r>
              <a:rPr lang="en-US" sz="1400" b="1" i="1" dirty="0"/>
              <a:t>2050 </a:t>
            </a:r>
          </a:p>
        </p:txBody>
      </p:sp>
      <p:sp>
        <p:nvSpPr>
          <p:cNvPr id="49" name="Text Placeholder 32">
            <a:extLst>
              <a:ext uri="{FF2B5EF4-FFF2-40B4-BE49-F238E27FC236}">
                <a16:creationId xmlns:a16="http://schemas.microsoft.com/office/drawing/2014/main" id="{7CFD0302-279C-8A48-9E27-AD5B08D6501E}"/>
              </a:ext>
            </a:extLst>
          </p:cNvPr>
          <p:cNvSpPr txBox="1">
            <a:spLocks/>
          </p:cNvSpPr>
          <p:nvPr/>
        </p:nvSpPr>
        <p:spPr>
          <a:xfrm>
            <a:off x="4178153" y="5897530"/>
            <a:ext cx="1604642" cy="354484"/>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rgbClr val="00B050"/>
                </a:solidFill>
                <a:latin typeface="Arial Black" panose="020B0A04020102020204" pitchFamily="34" charset="0"/>
              </a:rPr>
              <a:t>$29+ </a:t>
            </a:r>
            <a:r>
              <a:rPr lang="en-GB" sz="2000" i="1" dirty="0" err="1">
                <a:solidFill>
                  <a:srgbClr val="00B050"/>
                </a:solidFill>
                <a:latin typeface="Arial Black" panose="020B0A04020102020204" pitchFamily="34" charset="0"/>
              </a:rPr>
              <a:t>tril</a:t>
            </a:r>
            <a:endParaRPr lang="en-GB" sz="2000" i="1" dirty="0">
              <a:solidFill>
                <a:srgbClr val="00B050"/>
              </a:solidFill>
              <a:latin typeface="Arial Black" panose="020B0A04020102020204" pitchFamily="34" charset="0"/>
            </a:endParaRPr>
          </a:p>
        </p:txBody>
      </p:sp>
      <p:pic>
        <p:nvPicPr>
          <p:cNvPr id="50" name="Picture 49"/>
          <p:cNvPicPr>
            <a:picLocks noChangeAspect="1"/>
          </p:cNvPicPr>
          <p:nvPr/>
        </p:nvPicPr>
        <p:blipFill>
          <a:blip r:embed="rId5"/>
          <a:stretch>
            <a:fillRect/>
          </a:stretch>
        </p:blipFill>
        <p:spPr>
          <a:xfrm>
            <a:off x="5637319" y="5198072"/>
            <a:ext cx="1395380" cy="1014689"/>
          </a:xfrm>
          <a:prstGeom prst="rect">
            <a:avLst/>
          </a:prstGeom>
        </p:spPr>
      </p:pic>
      <p:sp>
        <p:nvSpPr>
          <p:cNvPr id="51" name="Text Placeholder 32">
            <a:extLst>
              <a:ext uri="{FF2B5EF4-FFF2-40B4-BE49-F238E27FC236}">
                <a16:creationId xmlns:a16="http://schemas.microsoft.com/office/drawing/2014/main" id="{7CFD0302-279C-8A48-9E27-AD5B08D6501E}"/>
              </a:ext>
            </a:extLst>
          </p:cNvPr>
          <p:cNvSpPr txBox="1">
            <a:spLocks/>
          </p:cNvSpPr>
          <p:nvPr/>
        </p:nvSpPr>
        <p:spPr>
          <a:xfrm>
            <a:off x="7032699" y="5480609"/>
            <a:ext cx="1604642" cy="354484"/>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chemeClr val="accent3">
                    <a:lumMod val="75000"/>
                  </a:schemeClr>
                </a:solidFill>
                <a:latin typeface="Arial Black" panose="020B0A04020102020204" pitchFamily="34" charset="0"/>
              </a:rPr>
              <a:t>55</a:t>
            </a:r>
          </a:p>
        </p:txBody>
      </p:sp>
      <p:pic>
        <p:nvPicPr>
          <p:cNvPr id="52" name="Picture 51"/>
          <p:cNvPicPr>
            <a:picLocks noChangeAspect="1"/>
          </p:cNvPicPr>
          <p:nvPr/>
        </p:nvPicPr>
        <p:blipFill>
          <a:blip r:embed="rId6"/>
          <a:stretch>
            <a:fillRect/>
          </a:stretch>
        </p:blipFill>
        <p:spPr>
          <a:xfrm>
            <a:off x="7553438" y="5131366"/>
            <a:ext cx="981333" cy="976046"/>
          </a:xfrm>
          <a:prstGeom prst="rect">
            <a:avLst/>
          </a:prstGeom>
        </p:spPr>
      </p:pic>
      <p:sp>
        <p:nvSpPr>
          <p:cNvPr id="53" name="Text Placeholder 32">
            <a:extLst>
              <a:ext uri="{FF2B5EF4-FFF2-40B4-BE49-F238E27FC236}">
                <a16:creationId xmlns:a16="http://schemas.microsoft.com/office/drawing/2014/main" id="{7CFD0302-279C-8A48-9E27-AD5B08D6501E}"/>
              </a:ext>
            </a:extLst>
          </p:cNvPr>
          <p:cNvSpPr txBox="1">
            <a:spLocks/>
          </p:cNvSpPr>
          <p:nvPr/>
        </p:nvSpPr>
        <p:spPr>
          <a:xfrm>
            <a:off x="8534771" y="5475271"/>
            <a:ext cx="1604642" cy="354484"/>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chemeClr val="accent3">
                    <a:lumMod val="75000"/>
                  </a:schemeClr>
                </a:solidFill>
                <a:latin typeface="Arial Black" panose="020B0A04020102020204" pitchFamily="34" charset="0"/>
              </a:rPr>
              <a:t>1</a:t>
            </a:r>
          </a:p>
        </p:txBody>
      </p:sp>
      <p:sp>
        <p:nvSpPr>
          <p:cNvPr id="56" name="Title 1"/>
          <p:cNvSpPr txBox="1">
            <a:spLocks/>
          </p:cNvSpPr>
          <p:nvPr/>
        </p:nvSpPr>
        <p:spPr>
          <a:xfrm>
            <a:off x="2890595" y="76200"/>
            <a:ext cx="5240241" cy="1082777"/>
          </a:xfrm>
          <a:prstGeom prst="rect">
            <a:avLst/>
          </a:prstGeom>
        </p:spPr>
        <p:txBody>
          <a:bodyPr>
            <a:norm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GB" u="sng" dirty="0"/>
              <a:t>Objectives:</a:t>
            </a:r>
          </a:p>
        </p:txBody>
      </p:sp>
      <p:sp>
        <p:nvSpPr>
          <p:cNvPr id="58" name="Rectangle 57"/>
          <p:cNvSpPr/>
          <p:nvPr/>
        </p:nvSpPr>
        <p:spPr>
          <a:xfrm>
            <a:off x="2181687" y="1008156"/>
            <a:ext cx="4264193" cy="369332"/>
          </a:xfrm>
          <a:prstGeom prst="rect">
            <a:avLst/>
          </a:prstGeom>
        </p:spPr>
        <p:txBody>
          <a:bodyPr wrap="square">
            <a:spAutoFit/>
          </a:bodyPr>
          <a:lstStyle/>
          <a:p>
            <a:r>
              <a:rPr lang="en-US" dirty="0"/>
              <a:t>● Create a single trade market in Africa;</a:t>
            </a:r>
          </a:p>
        </p:txBody>
      </p:sp>
      <p:sp>
        <p:nvSpPr>
          <p:cNvPr id="59" name="Rectangle 58"/>
          <p:cNvSpPr/>
          <p:nvPr/>
        </p:nvSpPr>
        <p:spPr>
          <a:xfrm>
            <a:off x="3408090" y="1288604"/>
            <a:ext cx="5229251" cy="369332"/>
          </a:xfrm>
          <a:prstGeom prst="rect">
            <a:avLst/>
          </a:prstGeom>
        </p:spPr>
        <p:txBody>
          <a:bodyPr wrap="square">
            <a:spAutoFit/>
          </a:bodyPr>
          <a:lstStyle/>
          <a:p>
            <a:r>
              <a:rPr lang="en-US" dirty="0"/>
              <a:t>● to accelerate intra-Africa trade;</a:t>
            </a:r>
          </a:p>
        </p:txBody>
      </p:sp>
      <p:sp>
        <p:nvSpPr>
          <p:cNvPr id="60" name="Rectangle 59"/>
          <p:cNvSpPr/>
          <p:nvPr/>
        </p:nvSpPr>
        <p:spPr>
          <a:xfrm>
            <a:off x="2221865" y="1609689"/>
            <a:ext cx="6774505" cy="369332"/>
          </a:xfrm>
          <a:prstGeom prst="rect">
            <a:avLst/>
          </a:prstGeom>
        </p:spPr>
        <p:txBody>
          <a:bodyPr wrap="square">
            <a:spAutoFit/>
          </a:bodyPr>
          <a:lstStyle/>
          <a:p>
            <a:r>
              <a:rPr lang="en-US" dirty="0"/>
              <a:t>● Harmonize and coordinate trade liberalization and facilitation;</a:t>
            </a:r>
          </a:p>
        </p:txBody>
      </p:sp>
      <p:sp>
        <p:nvSpPr>
          <p:cNvPr id="61" name="Rectangle 60"/>
          <p:cNvSpPr/>
          <p:nvPr/>
        </p:nvSpPr>
        <p:spPr>
          <a:xfrm>
            <a:off x="-135318" y="2028392"/>
            <a:ext cx="9539011" cy="646331"/>
          </a:xfrm>
          <a:prstGeom prst="rect">
            <a:avLst/>
          </a:prstGeom>
        </p:spPr>
        <p:txBody>
          <a:bodyPr wrap="square">
            <a:spAutoFit/>
          </a:bodyPr>
          <a:lstStyle/>
          <a:p>
            <a:r>
              <a:rPr lang="en-US" dirty="0"/>
              <a:t>● Enhance competitiveness at the industry and enterprise level through scale of production, </a:t>
            </a:r>
          </a:p>
          <a:p>
            <a:r>
              <a:rPr lang="en-US" dirty="0"/>
              <a:t>    particularly trade in value-added production;</a:t>
            </a:r>
          </a:p>
        </p:txBody>
      </p:sp>
      <p:sp>
        <p:nvSpPr>
          <p:cNvPr id="62" name="Rectangle 61"/>
          <p:cNvSpPr/>
          <p:nvPr/>
        </p:nvSpPr>
        <p:spPr>
          <a:xfrm>
            <a:off x="-50083" y="2729225"/>
            <a:ext cx="9539011" cy="646331"/>
          </a:xfrm>
          <a:prstGeom prst="rect">
            <a:avLst/>
          </a:prstGeom>
        </p:spPr>
        <p:txBody>
          <a:bodyPr wrap="square">
            <a:spAutoFit/>
          </a:bodyPr>
          <a:lstStyle/>
          <a:p>
            <a:r>
              <a:rPr lang="en-US" dirty="0"/>
              <a:t>● The overarching objectives is the Elimination and reduction of </a:t>
            </a:r>
            <a:r>
              <a:rPr lang="en-US" dirty="0" err="1"/>
              <a:t>tarrifs</a:t>
            </a:r>
            <a:r>
              <a:rPr lang="en-US" dirty="0"/>
              <a:t> and non-tariffs </a:t>
            </a:r>
          </a:p>
          <a:p>
            <a:r>
              <a:rPr lang="en-US" dirty="0"/>
              <a:t>    barriers </a:t>
            </a:r>
            <a:r>
              <a:rPr lang="en-US" dirty="0" err="1"/>
              <a:t>amgonst</a:t>
            </a:r>
            <a:r>
              <a:rPr lang="en-US" dirty="0"/>
              <a:t> African member states.</a:t>
            </a:r>
          </a:p>
        </p:txBody>
      </p:sp>
    </p:spTree>
    <p:extLst>
      <p:ext uri="{BB962C8B-B14F-4D97-AF65-F5344CB8AC3E}">
        <p14:creationId xmlns:p14="http://schemas.microsoft.com/office/powerpoint/2010/main" val="13224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out)">
                                      <p:cBhvr>
                                        <p:cTn id="7" dur="2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1000"/>
                                        <p:tgtEl>
                                          <p:spTgt spid="58"/>
                                        </p:tgtEl>
                                      </p:cBhvr>
                                    </p:animEffect>
                                    <p:anim calcmode="lin" valueType="num">
                                      <p:cBhvr>
                                        <p:cTn id="13" dur="1000" fill="hold"/>
                                        <p:tgtEl>
                                          <p:spTgt spid="58"/>
                                        </p:tgtEl>
                                        <p:attrNameLst>
                                          <p:attrName>ppt_x</p:attrName>
                                        </p:attrNameLst>
                                      </p:cBhvr>
                                      <p:tavLst>
                                        <p:tav tm="0">
                                          <p:val>
                                            <p:strVal val="#ppt_x"/>
                                          </p:val>
                                        </p:tav>
                                        <p:tav tm="100000">
                                          <p:val>
                                            <p:strVal val="#ppt_x"/>
                                          </p:val>
                                        </p:tav>
                                      </p:tavLst>
                                    </p:anim>
                                    <p:anim calcmode="lin" valueType="num">
                                      <p:cBhvr>
                                        <p:cTn id="1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000"/>
                                        <p:tgtEl>
                                          <p:spTgt spid="59"/>
                                        </p:tgtEl>
                                      </p:cBhvr>
                                    </p:animEffect>
                                    <p:anim calcmode="lin" valueType="num">
                                      <p:cBhvr>
                                        <p:cTn id="20" dur="1000" fill="hold"/>
                                        <p:tgtEl>
                                          <p:spTgt spid="59"/>
                                        </p:tgtEl>
                                        <p:attrNameLst>
                                          <p:attrName>ppt_x</p:attrName>
                                        </p:attrNameLst>
                                      </p:cBhvr>
                                      <p:tavLst>
                                        <p:tav tm="0">
                                          <p:val>
                                            <p:strVal val="#ppt_x"/>
                                          </p:val>
                                        </p:tav>
                                        <p:tav tm="100000">
                                          <p:val>
                                            <p:strVal val="#ppt_x"/>
                                          </p:val>
                                        </p:tav>
                                      </p:tavLst>
                                    </p:anim>
                                    <p:anim calcmode="lin" valueType="num">
                                      <p:cBhvr>
                                        <p:cTn id="21"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1000"/>
                                        <p:tgtEl>
                                          <p:spTgt spid="61"/>
                                        </p:tgtEl>
                                      </p:cBhvr>
                                    </p:animEffect>
                                    <p:anim calcmode="lin" valueType="num">
                                      <p:cBhvr>
                                        <p:cTn id="34" dur="1000" fill="hold"/>
                                        <p:tgtEl>
                                          <p:spTgt spid="61"/>
                                        </p:tgtEl>
                                        <p:attrNameLst>
                                          <p:attrName>ppt_x</p:attrName>
                                        </p:attrNameLst>
                                      </p:cBhvr>
                                      <p:tavLst>
                                        <p:tav tm="0">
                                          <p:val>
                                            <p:strVal val="#ppt_x"/>
                                          </p:val>
                                        </p:tav>
                                        <p:tav tm="100000">
                                          <p:val>
                                            <p:strVal val="#ppt_x"/>
                                          </p:val>
                                        </p:tav>
                                      </p:tavLst>
                                    </p:anim>
                                    <p:anim calcmode="lin" valueType="num">
                                      <p:cBhvr>
                                        <p:cTn id="3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62"/>
                                        </p:tgtEl>
                                        <p:attrNameLst>
                                          <p:attrName>style.visibility</p:attrName>
                                        </p:attrNameLst>
                                      </p:cBhvr>
                                      <p:to>
                                        <p:strVal val="visible"/>
                                      </p:to>
                                    </p:set>
                                    <p:animEffect transition="in" filter="fade">
                                      <p:cBhvr>
                                        <p:cTn id="40" dur="1000"/>
                                        <p:tgtEl>
                                          <p:spTgt spid="62"/>
                                        </p:tgtEl>
                                      </p:cBhvr>
                                    </p:animEffect>
                                    <p:anim calcmode="lin" valueType="num">
                                      <p:cBhvr>
                                        <p:cTn id="41" dur="1000" fill="hold"/>
                                        <p:tgtEl>
                                          <p:spTgt spid="62"/>
                                        </p:tgtEl>
                                        <p:attrNameLst>
                                          <p:attrName>ppt_x</p:attrName>
                                        </p:attrNameLst>
                                      </p:cBhvr>
                                      <p:tavLst>
                                        <p:tav tm="0">
                                          <p:val>
                                            <p:strVal val="#ppt_x"/>
                                          </p:val>
                                        </p:tav>
                                        <p:tav tm="100000">
                                          <p:val>
                                            <p:strVal val="#ppt_x"/>
                                          </p:val>
                                        </p:tav>
                                      </p:tavLst>
                                    </p:anim>
                                    <p:anim calcmode="lin" valueType="num">
                                      <p:cBhvr>
                                        <p:cTn id="4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2"/>
          <a:stretch>
            <a:fillRect/>
          </a:stretch>
        </p:blipFill>
        <p:spPr>
          <a:xfrm>
            <a:off x="1" y="11595"/>
            <a:ext cx="2133600" cy="1664805"/>
          </a:xfrm>
          <a:prstGeom prst="rect">
            <a:avLst/>
          </a:prstGeom>
        </p:spPr>
      </p:pic>
      <p:cxnSp>
        <p:nvCxnSpPr>
          <p:cNvPr id="38" name="Straight Connector 37"/>
          <p:cNvCxnSpPr/>
          <p:nvPr/>
        </p:nvCxnSpPr>
        <p:spPr>
          <a:xfrm>
            <a:off x="228600" y="5031519"/>
            <a:ext cx="8610600" cy="0"/>
          </a:xfrm>
          <a:prstGeom prst="line">
            <a:avLst/>
          </a:prstGeom>
          <a:ln w="381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9" name="Text Placeholder 32">
            <a:extLst>
              <a:ext uri="{FF2B5EF4-FFF2-40B4-BE49-F238E27FC236}">
                <a16:creationId xmlns:a16="http://schemas.microsoft.com/office/drawing/2014/main" id="{7CFD0302-279C-8A48-9E27-AD5B08D6501E}"/>
              </a:ext>
            </a:extLst>
          </p:cNvPr>
          <p:cNvSpPr txBox="1">
            <a:spLocks/>
          </p:cNvSpPr>
          <p:nvPr/>
        </p:nvSpPr>
        <p:spPr>
          <a:xfrm>
            <a:off x="0" y="5164816"/>
            <a:ext cx="2066384" cy="354484"/>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rgbClr val="00B050"/>
                </a:solidFill>
                <a:latin typeface="Arial Black" panose="020B0A04020102020204" pitchFamily="34" charset="0"/>
              </a:rPr>
              <a:t>◊ Master plan</a:t>
            </a:r>
          </a:p>
        </p:txBody>
      </p:sp>
      <p:pic>
        <p:nvPicPr>
          <p:cNvPr id="50" name="Picture 49"/>
          <p:cNvPicPr>
            <a:picLocks noChangeAspect="1"/>
          </p:cNvPicPr>
          <p:nvPr/>
        </p:nvPicPr>
        <p:blipFill>
          <a:blip r:embed="rId3"/>
          <a:stretch>
            <a:fillRect/>
          </a:stretch>
        </p:blipFill>
        <p:spPr>
          <a:xfrm>
            <a:off x="1" y="1693333"/>
            <a:ext cx="1891472" cy="1676418"/>
          </a:xfrm>
          <a:prstGeom prst="rect">
            <a:avLst/>
          </a:prstGeom>
        </p:spPr>
      </p:pic>
      <p:sp>
        <p:nvSpPr>
          <p:cNvPr id="56" name="Title 1"/>
          <p:cNvSpPr txBox="1">
            <a:spLocks/>
          </p:cNvSpPr>
          <p:nvPr/>
        </p:nvSpPr>
        <p:spPr>
          <a:xfrm>
            <a:off x="2144698" y="11595"/>
            <a:ext cx="7010399" cy="1082777"/>
          </a:xfrm>
          <a:prstGeom prst="rect">
            <a:avLst/>
          </a:prstGeom>
        </p:spPr>
        <p:txBody>
          <a:bodyPr>
            <a:normAutofit fontScale="47500" lnSpcReduction="2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GB" u="sng" dirty="0"/>
              <a:t>How will Namibia position itself in </a:t>
            </a:r>
            <a:r>
              <a:rPr lang="en-GB" u="sng" dirty="0" err="1"/>
              <a:t>AfCTFA</a:t>
            </a:r>
            <a:r>
              <a:rPr lang="en-GB" u="sng" dirty="0"/>
              <a:t>?</a:t>
            </a:r>
          </a:p>
        </p:txBody>
      </p:sp>
      <p:pic>
        <p:nvPicPr>
          <p:cNvPr id="40" name="Picture 39"/>
          <p:cNvPicPr>
            <a:picLocks noChangeAspect="1"/>
          </p:cNvPicPr>
          <p:nvPr/>
        </p:nvPicPr>
        <p:blipFill>
          <a:blip r:embed="rId4"/>
          <a:stretch>
            <a:fillRect/>
          </a:stretch>
        </p:blipFill>
        <p:spPr>
          <a:xfrm>
            <a:off x="2362200" y="762000"/>
            <a:ext cx="6477000" cy="4184870"/>
          </a:xfrm>
          <a:prstGeom prst="rect">
            <a:avLst/>
          </a:prstGeom>
        </p:spPr>
      </p:pic>
      <p:sp>
        <p:nvSpPr>
          <p:cNvPr id="54" name="Text Placeholder 32">
            <a:extLst>
              <a:ext uri="{FF2B5EF4-FFF2-40B4-BE49-F238E27FC236}">
                <a16:creationId xmlns:a16="http://schemas.microsoft.com/office/drawing/2014/main" id="{7CFD0302-279C-8A48-9E27-AD5B08D6501E}"/>
              </a:ext>
            </a:extLst>
          </p:cNvPr>
          <p:cNvSpPr txBox="1">
            <a:spLocks/>
          </p:cNvSpPr>
          <p:nvPr/>
        </p:nvSpPr>
        <p:spPr>
          <a:xfrm>
            <a:off x="3723939" y="5155619"/>
            <a:ext cx="5405758" cy="354484"/>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rgbClr val="00B050"/>
                </a:solidFill>
                <a:latin typeface="Arial Black" panose="020B0A04020102020204" pitchFamily="34" charset="0"/>
              </a:rPr>
              <a:t>◊ Identify our Competitive advantage</a:t>
            </a:r>
          </a:p>
        </p:txBody>
      </p:sp>
      <p:sp>
        <p:nvSpPr>
          <p:cNvPr id="55" name="Text Placeholder 32">
            <a:extLst>
              <a:ext uri="{FF2B5EF4-FFF2-40B4-BE49-F238E27FC236}">
                <a16:creationId xmlns:a16="http://schemas.microsoft.com/office/drawing/2014/main" id="{7CFD0302-279C-8A48-9E27-AD5B08D6501E}"/>
              </a:ext>
            </a:extLst>
          </p:cNvPr>
          <p:cNvSpPr txBox="1">
            <a:spLocks/>
          </p:cNvSpPr>
          <p:nvPr/>
        </p:nvSpPr>
        <p:spPr>
          <a:xfrm>
            <a:off x="694677" y="5473893"/>
            <a:ext cx="2900042" cy="354484"/>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rgbClr val="00B050"/>
                </a:solidFill>
                <a:latin typeface="Arial Black" panose="020B0A04020102020204" pitchFamily="34" charset="0"/>
              </a:rPr>
              <a:t>◊ Value preposition</a:t>
            </a:r>
          </a:p>
        </p:txBody>
      </p:sp>
      <p:sp>
        <p:nvSpPr>
          <p:cNvPr id="57" name="Text Placeholder 32">
            <a:extLst>
              <a:ext uri="{FF2B5EF4-FFF2-40B4-BE49-F238E27FC236}">
                <a16:creationId xmlns:a16="http://schemas.microsoft.com/office/drawing/2014/main" id="{7CFD0302-279C-8A48-9E27-AD5B08D6501E}"/>
              </a:ext>
            </a:extLst>
          </p:cNvPr>
          <p:cNvSpPr txBox="1">
            <a:spLocks/>
          </p:cNvSpPr>
          <p:nvPr/>
        </p:nvSpPr>
        <p:spPr>
          <a:xfrm>
            <a:off x="3733800" y="5510103"/>
            <a:ext cx="5105400" cy="354484"/>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rgbClr val="00B050"/>
                </a:solidFill>
                <a:latin typeface="Arial Black" panose="020B0A04020102020204" pitchFamily="34" charset="0"/>
              </a:rPr>
              <a:t>◊ Manufacturing in value addition</a:t>
            </a:r>
          </a:p>
        </p:txBody>
      </p:sp>
      <p:sp>
        <p:nvSpPr>
          <p:cNvPr id="63" name="Text Placeholder 32">
            <a:extLst>
              <a:ext uri="{FF2B5EF4-FFF2-40B4-BE49-F238E27FC236}">
                <a16:creationId xmlns:a16="http://schemas.microsoft.com/office/drawing/2014/main" id="{7CFD0302-279C-8A48-9E27-AD5B08D6501E}"/>
              </a:ext>
            </a:extLst>
          </p:cNvPr>
          <p:cNvSpPr txBox="1">
            <a:spLocks/>
          </p:cNvSpPr>
          <p:nvPr/>
        </p:nvSpPr>
        <p:spPr>
          <a:xfrm>
            <a:off x="3110106" y="6256778"/>
            <a:ext cx="4393379" cy="411468"/>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rgbClr val="00B050"/>
                </a:solidFill>
                <a:latin typeface="Arial Black" panose="020B0A04020102020204" pitchFamily="34" charset="0"/>
              </a:rPr>
              <a:t>◊ Develop industries</a:t>
            </a:r>
          </a:p>
        </p:txBody>
      </p:sp>
      <p:sp>
        <p:nvSpPr>
          <p:cNvPr id="64" name="Text Placeholder 32">
            <a:extLst>
              <a:ext uri="{FF2B5EF4-FFF2-40B4-BE49-F238E27FC236}">
                <a16:creationId xmlns:a16="http://schemas.microsoft.com/office/drawing/2014/main" id="{7CFD0302-279C-8A48-9E27-AD5B08D6501E}"/>
              </a:ext>
            </a:extLst>
          </p:cNvPr>
          <p:cNvSpPr txBox="1">
            <a:spLocks/>
          </p:cNvSpPr>
          <p:nvPr/>
        </p:nvSpPr>
        <p:spPr>
          <a:xfrm>
            <a:off x="1001496" y="5845310"/>
            <a:ext cx="8610600" cy="411468"/>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rgbClr val="00B050"/>
                </a:solidFill>
                <a:latin typeface="Arial Black" panose="020B0A04020102020204" pitchFamily="34" charset="0"/>
              </a:rPr>
              <a:t>◊ Create synergies and partnership through investment</a:t>
            </a:r>
          </a:p>
        </p:txBody>
      </p:sp>
      <p:sp>
        <p:nvSpPr>
          <p:cNvPr id="65" name="Text Placeholder 32">
            <a:extLst>
              <a:ext uri="{FF2B5EF4-FFF2-40B4-BE49-F238E27FC236}">
                <a16:creationId xmlns:a16="http://schemas.microsoft.com/office/drawing/2014/main" id="{7CFD0302-279C-8A48-9E27-AD5B08D6501E}"/>
              </a:ext>
            </a:extLst>
          </p:cNvPr>
          <p:cNvSpPr txBox="1">
            <a:spLocks/>
          </p:cNvSpPr>
          <p:nvPr/>
        </p:nvSpPr>
        <p:spPr>
          <a:xfrm>
            <a:off x="2002831" y="5155619"/>
            <a:ext cx="1604642" cy="354484"/>
          </a:xfrm>
          <a:prstGeom prst="rect">
            <a:avLst/>
          </a:prstGeom>
        </p:spPr>
        <p:txBody>
          <a:bodyPr/>
          <a:lstStyle>
            <a:lvl1pPr marL="0" indent="0" algn="l" defTabSz="914400" rtl="0" eaLnBrk="1" latinLnBrk="0" hangingPunct="1">
              <a:lnSpc>
                <a:spcPct val="90000"/>
              </a:lnSpc>
              <a:spcBef>
                <a:spcPts val="1000"/>
              </a:spcBef>
              <a:buClr>
                <a:srgbClr val="2E7A40"/>
              </a:buClr>
              <a:buFont typeface="Arial" panose="020B0604020202020204" pitchFamily="34" charset="0"/>
              <a:buNone/>
              <a:defRPr lang="en-US"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2400" kern="1200">
                <a:solidFill>
                  <a:schemeClr val="bg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2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GB" sz="2000" i="1" dirty="0">
                <a:solidFill>
                  <a:srgbClr val="00B050"/>
                </a:solidFill>
                <a:latin typeface="Arial Black" panose="020B0A04020102020204" pitchFamily="34" charset="0"/>
              </a:rPr>
              <a:t>◊ Position</a:t>
            </a:r>
          </a:p>
        </p:txBody>
      </p:sp>
    </p:spTree>
    <p:extLst>
      <p:ext uri="{BB962C8B-B14F-4D97-AF65-F5344CB8AC3E}">
        <p14:creationId xmlns:p14="http://schemas.microsoft.com/office/powerpoint/2010/main" val="100879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circle(out)">
                                      <p:cBhvr>
                                        <p:cTn id="7" dur="2000"/>
                                        <p:tgtEl>
                                          <p:spTgt spid="29"/>
                                        </p:tgtEl>
                                      </p:cBhvr>
                                    </p:animEffect>
                                  </p:childTnLst>
                                </p:cTn>
                              </p:par>
                              <p:par>
                                <p:cTn id="8" presetID="16" presetClass="entr" presetSubtype="42"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barn(out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2000" fill="hold"/>
                                        <p:tgtEl>
                                          <p:spTgt spid="56"/>
                                        </p:tgtEl>
                                        <p:attrNameLst>
                                          <p:attrName>ppt_x</p:attrName>
                                        </p:attrNameLst>
                                      </p:cBhvr>
                                      <p:tavLst>
                                        <p:tav tm="0">
                                          <p:val>
                                            <p:strVal val="0-#ppt_w/2"/>
                                          </p:val>
                                        </p:tav>
                                        <p:tav tm="100000">
                                          <p:val>
                                            <p:strVal val="#ppt_x"/>
                                          </p:val>
                                        </p:tav>
                                      </p:tavLst>
                                    </p:anim>
                                    <p:anim calcmode="lin" valueType="num">
                                      <p:cBhvr additive="base">
                                        <p:cTn id="16" dur="20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left)">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wipe(down)">
                                      <p:cBhvr>
                                        <p:cTn id="26" dur="3000"/>
                                        <p:tgtEl>
                                          <p:spTgt spid="4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down)">
                                      <p:cBhvr>
                                        <p:cTn id="31" dur="30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down)">
                                      <p:cBhvr>
                                        <p:cTn id="36" dur="3000"/>
                                        <p:tgtEl>
                                          <p:spTgt spid="5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3000"/>
                                        <p:tgtEl>
                                          <p:spTgt spid="5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wipe(down)">
                                      <p:cBhvr>
                                        <p:cTn id="46" dur="3000"/>
                                        <p:tgtEl>
                                          <p:spTgt spid="5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wipe(down)">
                                      <p:cBhvr>
                                        <p:cTn id="51" dur="3000"/>
                                        <p:tgtEl>
                                          <p:spTgt spid="6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down)">
                                      <p:cBhvr>
                                        <p:cTn id="56" dur="3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6" grpId="0"/>
      <p:bldP spid="54" grpId="0"/>
      <p:bldP spid="55" grpId="0"/>
      <p:bldP spid="57" grpId="0"/>
      <p:bldP spid="63" grpId="0"/>
      <p:bldP spid="64" grpId="0"/>
      <p:bldP spid="6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84050"/>
            <a:ext cx="2057400" cy="17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3559113" y="1935617"/>
            <a:ext cx="2070567" cy="369332"/>
          </a:xfrm>
          <a:prstGeom prst="rect">
            <a:avLst/>
          </a:prstGeom>
        </p:spPr>
        <p:txBody>
          <a:bodyPr wrap="none">
            <a:spAutoFit/>
          </a:bodyPr>
          <a:lstStyle/>
          <a:p>
            <a:r>
              <a:rPr lang="en-US" i="1" dirty="0"/>
              <a:t>Republic of Namibia</a:t>
            </a:r>
          </a:p>
        </p:txBody>
      </p:sp>
      <p:sp>
        <p:nvSpPr>
          <p:cNvPr id="6" name="Slide Number Placeholder 5"/>
          <p:cNvSpPr>
            <a:spLocks noGrp="1"/>
          </p:cNvSpPr>
          <p:nvPr>
            <p:ph type="sldNum" sz="quarter" idx="11"/>
          </p:nvPr>
        </p:nvSpPr>
        <p:spPr/>
        <p:txBody>
          <a:bodyPr/>
          <a:lstStyle/>
          <a:p>
            <a:fld id="{89CA22E5-4501-4EDC-B283-BFCCF6F49C2F}" type="slidenum">
              <a:rPr lang="en-US" smtClean="0"/>
              <a:t>8</a:t>
            </a:fld>
            <a:endParaRPr lang="en-US"/>
          </a:p>
        </p:txBody>
      </p:sp>
      <p:sp>
        <p:nvSpPr>
          <p:cNvPr id="11" name="Rectangle 10"/>
          <p:cNvSpPr/>
          <p:nvPr/>
        </p:nvSpPr>
        <p:spPr>
          <a:xfrm>
            <a:off x="2187327" y="2438400"/>
            <a:ext cx="481413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THANK YOU!</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 name="Date Placeholder 1"/>
          <p:cNvSpPr>
            <a:spLocks noGrp="1"/>
          </p:cNvSpPr>
          <p:nvPr>
            <p:ph type="dt" sz="half" idx="10"/>
          </p:nvPr>
        </p:nvSpPr>
        <p:spPr>
          <a:xfrm>
            <a:off x="6019801" y="6356350"/>
            <a:ext cx="2429522" cy="365125"/>
          </a:xfrm>
        </p:spPr>
        <p:txBody>
          <a:bodyPr/>
          <a:lstStyle/>
          <a:p>
            <a:fld id="{FC9CFB33-2184-452C-9959-785E1D03DBC0}" type="datetime2">
              <a:rPr lang="en-US" smtClean="0"/>
              <a:t>Wednesday, February 22, 2023</a:t>
            </a:fld>
            <a:endParaRPr lang="en-US" dirty="0"/>
          </a:p>
        </p:txBody>
      </p:sp>
    </p:spTree>
    <p:extLst>
      <p:ext uri="{BB962C8B-B14F-4D97-AF65-F5344CB8AC3E}">
        <p14:creationId xmlns:p14="http://schemas.microsoft.com/office/powerpoint/2010/main" val="283745411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17062</TotalTime>
  <Words>689</Words>
  <Application>Microsoft Office PowerPoint</Application>
  <PresentationFormat>On-screen Show (4:3)</PresentationFormat>
  <Paragraphs>163</Paragraphs>
  <Slides>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Black</vt:lpstr>
      <vt:lpstr>Calibri</vt:lpstr>
      <vt:lpstr>Century Gothic</vt:lpstr>
      <vt:lpstr>Courier New</vt:lpstr>
      <vt:lpstr>Palatino Linotype</vt:lpstr>
      <vt:lpstr>Wingdings</vt:lpstr>
      <vt:lpstr>Executive</vt:lpstr>
      <vt:lpstr>MINISTY OF INDUSTRIALISATION and TRADE</vt:lpstr>
      <vt:lpstr>PowerPoint Presentation</vt:lpstr>
      <vt:lpstr>PowerPoint Presentation</vt:lpstr>
      <vt:lpstr>Passionate about Growth@Home to industrialialise this country, called Namibia, “Our Motherland”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MINISTY OF URBAN AND RURAL DEVELOPMENT</dc:title>
  <dc:creator>Peyependa T. Nghaamwa</dc:creator>
  <cp:lastModifiedBy>Alex Christow</cp:lastModifiedBy>
  <cp:revision>615</cp:revision>
  <cp:lastPrinted>2020-04-21T06:34:11Z</cp:lastPrinted>
  <dcterms:created xsi:type="dcterms:W3CDTF">2015-03-26T09:50:12Z</dcterms:created>
  <dcterms:modified xsi:type="dcterms:W3CDTF">2023-02-22T09:11:14Z</dcterms:modified>
</cp:coreProperties>
</file>