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1"/>
  </p:notesMasterIdLst>
  <p:sldIdLst>
    <p:sldId id="284" r:id="rId3"/>
    <p:sldId id="307" r:id="rId4"/>
    <p:sldId id="300" r:id="rId5"/>
    <p:sldId id="269" r:id="rId6"/>
    <p:sldId id="301" r:id="rId7"/>
    <p:sldId id="303" r:id="rId8"/>
    <p:sldId id="302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416"/>
    <a:srgbClr val="FBD205"/>
    <a:srgbClr val="D1CD21"/>
    <a:srgbClr val="B7B01B"/>
    <a:srgbClr val="CFC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56EA9-1489-4675-915F-E7183B63FEC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FF6FE-BC15-43F1-9DA0-5692515A700C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HIGH HOUSE PRICES</a:t>
          </a:r>
        </a:p>
      </dgm:t>
    </dgm:pt>
    <dgm:pt modelId="{4D55C06E-6284-44BC-9D71-018BD047A2DC}" type="parTrans" cxnId="{942B107C-D603-41ED-9516-2F782F0859E1}">
      <dgm:prSet/>
      <dgm:spPr/>
      <dgm:t>
        <a:bodyPr/>
        <a:lstStyle/>
        <a:p>
          <a:endParaRPr lang="en-US"/>
        </a:p>
      </dgm:t>
    </dgm:pt>
    <dgm:pt modelId="{57293920-F053-41F7-9C82-6F759E6F7323}" type="sibTrans" cxnId="{942B107C-D603-41ED-9516-2F782F0859E1}">
      <dgm:prSet/>
      <dgm:spPr/>
      <dgm:t>
        <a:bodyPr/>
        <a:lstStyle/>
        <a:p>
          <a:endParaRPr lang="en-US"/>
        </a:p>
      </dgm:t>
    </dgm:pt>
    <dgm:pt modelId="{56EFE1ED-59C7-4EE5-8514-BA375D119815}">
      <dgm:prSet phldrT="[Text]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Negligible affordable formal housing</a:t>
          </a:r>
        </a:p>
      </dgm:t>
    </dgm:pt>
    <dgm:pt modelId="{D034EA17-919F-4D79-93EB-4F991EE83594}" type="parTrans" cxnId="{884728D0-1EAC-4DBE-B1AB-EA133DC964B1}">
      <dgm:prSet/>
      <dgm:spPr/>
      <dgm:t>
        <a:bodyPr/>
        <a:lstStyle/>
        <a:p>
          <a:endParaRPr lang="en-US"/>
        </a:p>
      </dgm:t>
    </dgm:pt>
    <dgm:pt modelId="{67D4E11D-EC14-4C11-B64C-C0F4219951BB}" type="sibTrans" cxnId="{884728D0-1EAC-4DBE-B1AB-EA133DC964B1}">
      <dgm:prSet/>
      <dgm:spPr/>
      <dgm:t>
        <a:bodyPr/>
        <a:lstStyle/>
        <a:p>
          <a:endParaRPr lang="en-US"/>
        </a:p>
      </dgm:t>
    </dgm:pt>
    <dgm:pt modelId="{E85D2817-D809-40EA-8D47-9CBAB499F86A}">
      <dgm:prSet phldrT="[Text]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Slow &amp; Costly Land delivery</a:t>
          </a:r>
        </a:p>
      </dgm:t>
    </dgm:pt>
    <dgm:pt modelId="{8D1CD3AD-9CB3-4185-963A-B017582462E4}" type="parTrans" cxnId="{BA602DA8-2FD8-4987-A9AE-3A9DAE5B8464}">
      <dgm:prSet/>
      <dgm:spPr/>
      <dgm:t>
        <a:bodyPr/>
        <a:lstStyle/>
        <a:p>
          <a:endParaRPr lang="en-US"/>
        </a:p>
      </dgm:t>
    </dgm:pt>
    <dgm:pt modelId="{9FAAF7A8-AC5B-4293-BB87-BBFEA4D0D24B}" type="sibTrans" cxnId="{BA602DA8-2FD8-4987-A9AE-3A9DAE5B8464}">
      <dgm:prSet/>
      <dgm:spPr/>
      <dgm:t>
        <a:bodyPr/>
        <a:lstStyle/>
        <a:p>
          <a:endParaRPr lang="en-US"/>
        </a:p>
      </dgm:t>
    </dgm:pt>
    <dgm:pt modelId="{EDE9E8C8-61BA-427B-89F4-487E5D3E541B}">
      <dgm:prSet phldrT="[Text]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 Narrow" panose="020B0606020202030204" pitchFamily="34" charset="0"/>
            </a:rPr>
            <a:t>CREDIT AFFORDABILITY</a:t>
          </a:r>
        </a:p>
      </dgm:t>
    </dgm:pt>
    <dgm:pt modelId="{D534E41A-BD14-4855-AF39-E7E4451DBC31}" type="parTrans" cxnId="{B7456D3C-FC5D-4042-BDD0-0A197607BB1D}">
      <dgm:prSet/>
      <dgm:spPr/>
      <dgm:t>
        <a:bodyPr/>
        <a:lstStyle/>
        <a:p>
          <a:endParaRPr lang="en-US"/>
        </a:p>
      </dgm:t>
    </dgm:pt>
    <dgm:pt modelId="{C7035549-B451-4596-BF58-FDD24DAE75A6}" type="sibTrans" cxnId="{B7456D3C-FC5D-4042-BDD0-0A197607BB1D}">
      <dgm:prSet/>
      <dgm:spPr/>
      <dgm:t>
        <a:bodyPr/>
        <a:lstStyle/>
        <a:p>
          <a:endParaRPr lang="en-US"/>
        </a:p>
      </dgm:t>
    </dgm:pt>
    <dgm:pt modelId="{DB29788E-E0D0-4015-87DE-1E5B35E2C4FB}">
      <dgm:prSet phldrT="[Text]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Urbanization</a:t>
          </a:r>
        </a:p>
      </dgm:t>
    </dgm:pt>
    <dgm:pt modelId="{C5B243BB-B415-497F-8B62-3BFC8FA859E4}" type="parTrans" cxnId="{673BFF9C-1A97-41DC-8313-B68B8CAB06D8}">
      <dgm:prSet/>
      <dgm:spPr/>
      <dgm:t>
        <a:bodyPr/>
        <a:lstStyle/>
        <a:p>
          <a:endParaRPr lang="en-US"/>
        </a:p>
      </dgm:t>
    </dgm:pt>
    <dgm:pt modelId="{006EDDD1-4886-4A1F-88EB-E3746E644B0C}" type="sibTrans" cxnId="{673BFF9C-1A97-41DC-8313-B68B8CAB06D8}">
      <dgm:prSet/>
      <dgm:spPr/>
      <dgm:t>
        <a:bodyPr/>
        <a:lstStyle/>
        <a:p>
          <a:endParaRPr lang="en-US"/>
        </a:p>
      </dgm:t>
    </dgm:pt>
    <dgm:pt modelId="{FEE959C9-C64B-4593-A14E-C8DF04F1FDCF}">
      <dgm:prSet phldrT="[Text]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High Interest Rate Cycle ~ Delinquency</a:t>
          </a:r>
        </a:p>
      </dgm:t>
    </dgm:pt>
    <dgm:pt modelId="{FB29AE5C-36DB-44E9-986B-0D57734A9194}" type="parTrans" cxnId="{234B4761-41D7-4B08-86F1-289EC2EA31DC}">
      <dgm:prSet/>
      <dgm:spPr/>
      <dgm:t>
        <a:bodyPr/>
        <a:lstStyle/>
        <a:p>
          <a:endParaRPr lang="en-US"/>
        </a:p>
      </dgm:t>
    </dgm:pt>
    <dgm:pt modelId="{2B30C34B-8600-408B-9AE4-681466C59CDC}" type="sibTrans" cxnId="{234B4761-41D7-4B08-86F1-289EC2EA31DC}">
      <dgm:prSet/>
      <dgm:spPr/>
      <dgm:t>
        <a:bodyPr/>
        <a:lstStyle/>
        <a:p>
          <a:endParaRPr lang="en-US"/>
        </a:p>
      </dgm:t>
    </dgm:pt>
    <dgm:pt modelId="{13020FC3-C70A-4CD7-9F58-471B87B5413D}">
      <dgm:prSet phldrT="[Text]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Low Household Income</a:t>
          </a:r>
        </a:p>
      </dgm:t>
    </dgm:pt>
    <dgm:pt modelId="{F427BEAF-D115-4A77-9FE0-FD9AAEC5478A}" type="parTrans" cxnId="{9212A43E-9380-47F3-BE44-5DB353E61479}">
      <dgm:prSet/>
      <dgm:spPr/>
      <dgm:t>
        <a:bodyPr/>
        <a:lstStyle/>
        <a:p>
          <a:endParaRPr lang="en-US"/>
        </a:p>
      </dgm:t>
    </dgm:pt>
    <dgm:pt modelId="{51741D90-F680-4755-B317-C9A5C431D4F0}" type="sibTrans" cxnId="{9212A43E-9380-47F3-BE44-5DB353E61479}">
      <dgm:prSet/>
      <dgm:spPr/>
      <dgm:t>
        <a:bodyPr/>
        <a:lstStyle/>
        <a:p>
          <a:endParaRPr lang="en-US"/>
        </a:p>
      </dgm:t>
    </dgm:pt>
    <dgm:pt modelId="{672D6749-CE92-4516-AEF4-EA6E4383E5CC}" type="pres">
      <dgm:prSet presAssocID="{01256EA9-1489-4675-915F-E7183B63FEC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ACC4CBEA-79DA-4105-8995-F0AFD46E18BA}" type="pres">
      <dgm:prSet presAssocID="{01256EA9-1489-4675-915F-E7183B63FEC0}" presName="dummyMaxCanvas" presStyleCnt="0"/>
      <dgm:spPr/>
    </dgm:pt>
    <dgm:pt modelId="{6FD09406-1D27-46E9-A68A-F485690350CD}" type="pres">
      <dgm:prSet presAssocID="{01256EA9-1489-4675-915F-E7183B63FEC0}" presName="parentComposite" presStyleCnt="0"/>
      <dgm:spPr/>
    </dgm:pt>
    <dgm:pt modelId="{852B29E0-64A1-4DC5-9C0D-F80EC4185813}" type="pres">
      <dgm:prSet presAssocID="{01256EA9-1489-4675-915F-E7183B63FEC0}" presName="parent1" presStyleLbl="alignAccFollowNode1" presStyleIdx="0" presStyleCnt="4">
        <dgm:presLayoutVars>
          <dgm:chMax val="4"/>
        </dgm:presLayoutVars>
      </dgm:prSet>
      <dgm:spPr/>
    </dgm:pt>
    <dgm:pt modelId="{2CBE141B-8B22-46F3-B365-3F1413ECEADF}" type="pres">
      <dgm:prSet presAssocID="{01256EA9-1489-4675-915F-E7183B63FEC0}" presName="parent2" presStyleLbl="alignAccFollowNode1" presStyleIdx="1" presStyleCnt="4">
        <dgm:presLayoutVars>
          <dgm:chMax val="4"/>
        </dgm:presLayoutVars>
      </dgm:prSet>
      <dgm:spPr/>
    </dgm:pt>
    <dgm:pt modelId="{3D046DE7-4046-4DEA-B952-29EED54825F5}" type="pres">
      <dgm:prSet presAssocID="{01256EA9-1489-4675-915F-E7183B63FEC0}" presName="childrenComposite" presStyleCnt="0"/>
      <dgm:spPr/>
    </dgm:pt>
    <dgm:pt modelId="{0844CD1A-2BD0-4E12-A53E-F5617505625A}" type="pres">
      <dgm:prSet presAssocID="{01256EA9-1489-4675-915F-E7183B63FEC0}" presName="dummyMaxCanvas_ChildArea" presStyleCnt="0"/>
      <dgm:spPr/>
    </dgm:pt>
    <dgm:pt modelId="{A197ED95-6A12-46C9-8616-C74D2F1A012F}" type="pres">
      <dgm:prSet presAssocID="{01256EA9-1489-4675-915F-E7183B63FEC0}" presName="fulcrum" presStyleLbl="alignAccFollowNode1" presStyleIdx="2" presStyleCnt="4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3E0722D-6F60-42A7-9D00-EA758D920348}" type="pres">
      <dgm:prSet presAssocID="{01256EA9-1489-4675-915F-E7183B63FEC0}" presName="balance_23" presStyleLbl="alignAccFollowNode1" presStyleIdx="3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35FD58BC-F72D-4625-9FC3-6CD65BFD3F9E}" type="pres">
      <dgm:prSet presAssocID="{01256EA9-1489-4675-915F-E7183B63FEC0}" presName="right_23_1" presStyleLbl="node1" presStyleIdx="0" presStyleCnt="5">
        <dgm:presLayoutVars>
          <dgm:bulletEnabled val="1"/>
        </dgm:presLayoutVars>
      </dgm:prSet>
      <dgm:spPr/>
    </dgm:pt>
    <dgm:pt modelId="{5F3D9B75-CAEC-47DD-9CAE-82D532447D1F}" type="pres">
      <dgm:prSet presAssocID="{01256EA9-1489-4675-915F-E7183B63FEC0}" presName="right_23_2" presStyleLbl="node1" presStyleIdx="1" presStyleCnt="5">
        <dgm:presLayoutVars>
          <dgm:bulletEnabled val="1"/>
        </dgm:presLayoutVars>
      </dgm:prSet>
      <dgm:spPr/>
    </dgm:pt>
    <dgm:pt modelId="{6693A64B-E5AF-4E49-A9AD-814ACCD4E7B1}" type="pres">
      <dgm:prSet presAssocID="{01256EA9-1489-4675-915F-E7183B63FEC0}" presName="right_23_3" presStyleLbl="node1" presStyleIdx="2" presStyleCnt="5">
        <dgm:presLayoutVars>
          <dgm:bulletEnabled val="1"/>
        </dgm:presLayoutVars>
      </dgm:prSet>
      <dgm:spPr/>
    </dgm:pt>
    <dgm:pt modelId="{01A2F052-1C25-47F0-80F0-D58EDFDA3729}" type="pres">
      <dgm:prSet presAssocID="{01256EA9-1489-4675-915F-E7183B63FEC0}" presName="left_23_1" presStyleLbl="node1" presStyleIdx="3" presStyleCnt="5">
        <dgm:presLayoutVars>
          <dgm:bulletEnabled val="1"/>
        </dgm:presLayoutVars>
      </dgm:prSet>
      <dgm:spPr/>
    </dgm:pt>
    <dgm:pt modelId="{45407266-200D-445F-AE09-FC46D783C885}" type="pres">
      <dgm:prSet presAssocID="{01256EA9-1489-4675-915F-E7183B63FEC0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5DD0500A-7B66-44F1-847E-F8F463750036}" type="presOf" srcId="{01256EA9-1489-4675-915F-E7183B63FEC0}" destId="{672D6749-CE92-4516-AEF4-EA6E4383E5CC}" srcOrd="0" destOrd="0" presId="urn:microsoft.com/office/officeart/2005/8/layout/balance1"/>
    <dgm:cxn modelId="{5ED57E17-9A74-45BA-9FB7-632219855271}" type="presOf" srcId="{E85D2817-D809-40EA-8D47-9CBAB499F86A}" destId="{45407266-200D-445F-AE09-FC46D783C885}" srcOrd="0" destOrd="0" presId="urn:microsoft.com/office/officeart/2005/8/layout/balance1"/>
    <dgm:cxn modelId="{55F34F39-242C-4586-B490-9357876623F9}" type="presOf" srcId="{EDE9E8C8-61BA-427B-89F4-487E5D3E541B}" destId="{2CBE141B-8B22-46F3-B365-3F1413ECEADF}" srcOrd="0" destOrd="0" presId="urn:microsoft.com/office/officeart/2005/8/layout/balance1"/>
    <dgm:cxn modelId="{B7456D3C-FC5D-4042-BDD0-0A197607BB1D}" srcId="{01256EA9-1489-4675-915F-E7183B63FEC0}" destId="{EDE9E8C8-61BA-427B-89F4-487E5D3E541B}" srcOrd="1" destOrd="0" parTransId="{D534E41A-BD14-4855-AF39-E7E4451DBC31}" sibTransId="{C7035549-B451-4596-BF58-FDD24DAE75A6}"/>
    <dgm:cxn modelId="{9212A43E-9380-47F3-BE44-5DB353E61479}" srcId="{EDE9E8C8-61BA-427B-89F4-487E5D3E541B}" destId="{13020FC3-C70A-4CD7-9F58-471B87B5413D}" srcOrd="2" destOrd="0" parTransId="{F427BEAF-D115-4A77-9FE0-FD9AAEC5478A}" sibTransId="{51741D90-F680-4755-B317-C9A5C431D4F0}"/>
    <dgm:cxn modelId="{234B4761-41D7-4B08-86F1-289EC2EA31DC}" srcId="{EDE9E8C8-61BA-427B-89F4-487E5D3E541B}" destId="{FEE959C9-C64B-4593-A14E-C8DF04F1FDCF}" srcOrd="1" destOrd="0" parTransId="{FB29AE5C-36DB-44E9-986B-0D57734A9194}" sibTransId="{2B30C34B-8600-408B-9AE4-681466C59CDC}"/>
    <dgm:cxn modelId="{E6AAA269-9194-4799-89FE-FC69F862D870}" type="presOf" srcId="{FEE959C9-C64B-4593-A14E-C8DF04F1FDCF}" destId="{5F3D9B75-CAEC-47DD-9CAE-82D532447D1F}" srcOrd="0" destOrd="0" presId="urn:microsoft.com/office/officeart/2005/8/layout/balance1"/>
    <dgm:cxn modelId="{942B107C-D603-41ED-9516-2F782F0859E1}" srcId="{01256EA9-1489-4675-915F-E7183B63FEC0}" destId="{978FF6FE-BC15-43F1-9DA0-5692515A700C}" srcOrd="0" destOrd="0" parTransId="{4D55C06E-6284-44BC-9D71-018BD047A2DC}" sibTransId="{57293920-F053-41F7-9C82-6F759E6F7323}"/>
    <dgm:cxn modelId="{DA8E487F-8C3F-442F-A245-ADB7969A1117}" type="presOf" srcId="{13020FC3-C70A-4CD7-9F58-471B87B5413D}" destId="{6693A64B-E5AF-4E49-A9AD-814ACCD4E7B1}" srcOrd="0" destOrd="0" presId="urn:microsoft.com/office/officeart/2005/8/layout/balance1"/>
    <dgm:cxn modelId="{FA34388B-FD3D-4FEA-9D0A-71A70B87B966}" type="presOf" srcId="{DB29788E-E0D0-4015-87DE-1E5B35E2C4FB}" destId="{35FD58BC-F72D-4625-9FC3-6CD65BFD3F9E}" srcOrd="0" destOrd="0" presId="urn:microsoft.com/office/officeart/2005/8/layout/balance1"/>
    <dgm:cxn modelId="{0BE9A896-4194-48A3-AAFC-37D2A9AF87D6}" type="presOf" srcId="{978FF6FE-BC15-43F1-9DA0-5692515A700C}" destId="{852B29E0-64A1-4DC5-9C0D-F80EC4185813}" srcOrd="0" destOrd="0" presId="urn:microsoft.com/office/officeart/2005/8/layout/balance1"/>
    <dgm:cxn modelId="{673BFF9C-1A97-41DC-8313-B68B8CAB06D8}" srcId="{EDE9E8C8-61BA-427B-89F4-487E5D3E541B}" destId="{DB29788E-E0D0-4015-87DE-1E5B35E2C4FB}" srcOrd="0" destOrd="0" parTransId="{C5B243BB-B415-497F-8B62-3BFC8FA859E4}" sibTransId="{006EDDD1-4886-4A1F-88EB-E3746E644B0C}"/>
    <dgm:cxn modelId="{BA602DA8-2FD8-4987-A9AE-3A9DAE5B8464}" srcId="{978FF6FE-BC15-43F1-9DA0-5692515A700C}" destId="{E85D2817-D809-40EA-8D47-9CBAB499F86A}" srcOrd="1" destOrd="0" parTransId="{8D1CD3AD-9CB3-4185-963A-B017582462E4}" sibTransId="{9FAAF7A8-AC5B-4293-BB87-BBFEA4D0D24B}"/>
    <dgm:cxn modelId="{D252E5CC-9C4D-4DF6-BBAA-57225F9BD8AC}" type="presOf" srcId="{56EFE1ED-59C7-4EE5-8514-BA375D119815}" destId="{01A2F052-1C25-47F0-80F0-D58EDFDA3729}" srcOrd="0" destOrd="0" presId="urn:microsoft.com/office/officeart/2005/8/layout/balance1"/>
    <dgm:cxn modelId="{884728D0-1EAC-4DBE-B1AB-EA133DC964B1}" srcId="{978FF6FE-BC15-43F1-9DA0-5692515A700C}" destId="{56EFE1ED-59C7-4EE5-8514-BA375D119815}" srcOrd="0" destOrd="0" parTransId="{D034EA17-919F-4D79-93EB-4F991EE83594}" sibTransId="{67D4E11D-EC14-4C11-B64C-C0F4219951BB}"/>
    <dgm:cxn modelId="{96ED3CE4-7E76-44FF-9FDF-A9A4FF70CC78}" type="presParOf" srcId="{672D6749-CE92-4516-AEF4-EA6E4383E5CC}" destId="{ACC4CBEA-79DA-4105-8995-F0AFD46E18BA}" srcOrd="0" destOrd="0" presId="urn:microsoft.com/office/officeart/2005/8/layout/balance1"/>
    <dgm:cxn modelId="{8500FAFE-0331-47AE-9FD2-7B463FF8C26F}" type="presParOf" srcId="{672D6749-CE92-4516-AEF4-EA6E4383E5CC}" destId="{6FD09406-1D27-46E9-A68A-F485690350CD}" srcOrd="1" destOrd="0" presId="urn:microsoft.com/office/officeart/2005/8/layout/balance1"/>
    <dgm:cxn modelId="{9386319C-25B5-4C13-9050-35FD88CCB27F}" type="presParOf" srcId="{6FD09406-1D27-46E9-A68A-F485690350CD}" destId="{852B29E0-64A1-4DC5-9C0D-F80EC4185813}" srcOrd="0" destOrd="0" presId="urn:microsoft.com/office/officeart/2005/8/layout/balance1"/>
    <dgm:cxn modelId="{10F64451-2EF6-4C32-8C59-9C64D2F9B532}" type="presParOf" srcId="{6FD09406-1D27-46E9-A68A-F485690350CD}" destId="{2CBE141B-8B22-46F3-B365-3F1413ECEADF}" srcOrd="1" destOrd="0" presId="urn:microsoft.com/office/officeart/2005/8/layout/balance1"/>
    <dgm:cxn modelId="{1CA60225-B8F0-48E5-BBF9-0F112466B9A5}" type="presParOf" srcId="{672D6749-CE92-4516-AEF4-EA6E4383E5CC}" destId="{3D046DE7-4046-4DEA-B952-29EED54825F5}" srcOrd="2" destOrd="0" presId="urn:microsoft.com/office/officeart/2005/8/layout/balance1"/>
    <dgm:cxn modelId="{B3BAFCDF-933F-488B-9CBE-B2B1484F68CB}" type="presParOf" srcId="{3D046DE7-4046-4DEA-B952-29EED54825F5}" destId="{0844CD1A-2BD0-4E12-A53E-F5617505625A}" srcOrd="0" destOrd="0" presId="urn:microsoft.com/office/officeart/2005/8/layout/balance1"/>
    <dgm:cxn modelId="{2C4BB07C-CBF0-490F-B718-EC9682E7C22A}" type="presParOf" srcId="{3D046DE7-4046-4DEA-B952-29EED54825F5}" destId="{A197ED95-6A12-46C9-8616-C74D2F1A012F}" srcOrd="1" destOrd="0" presId="urn:microsoft.com/office/officeart/2005/8/layout/balance1"/>
    <dgm:cxn modelId="{8F236FA8-6A5E-4B3B-86CC-43308E899A7E}" type="presParOf" srcId="{3D046DE7-4046-4DEA-B952-29EED54825F5}" destId="{63E0722D-6F60-42A7-9D00-EA758D920348}" srcOrd="2" destOrd="0" presId="urn:microsoft.com/office/officeart/2005/8/layout/balance1"/>
    <dgm:cxn modelId="{63B1EE22-46DA-44CE-86EF-6467701CC761}" type="presParOf" srcId="{3D046DE7-4046-4DEA-B952-29EED54825F5}" destId="{35FD58BC-F72D-4625-9FC3-6CD65BFD3F9E}" srcOrd="3" destOrd="0" presId="urn:microsoft.com/office/officeart/2005/8/layout/balance1"/>
    <dgm:cxn modelId="{E7F88387-30CC-4712-AAD4-3B8015804395}" type="presParOf" srcId="{3D046DE7-4046-4DEA-B952-29EED54825F5}" destId="{5F3D9B75-CAEC-47DD-9CAE-82D532447D1F}" srcOrd="4" destOrd="0" presId="urn:microsoft.com/office/officeart/2005/8/layout/balance1"/>
    <dgm:cxn modelId="{4309D811-D90C-4155-A0CA-DED434D17014}" type="presParOf" srcId="{3D046DE7-4046-4DEA-B952-29EED54825F5}" destId="{6693A64B-E5AF-4E49-A9AD-814ACCD4E7B1}" srcOrd="5" destOrd="0" presId="urn:microsoft.com/office/officeart/2005/8/layout/balance1"/>
    <dgm:cxn modelId="{09373C79-460A-4EC6-B2AB-909312AD22C4}" type="presParOf" srcId="{3D046DE7-4046-4DEA-B952-29EED54825F5}" destId="{01A2F052-1C25-47F0-80F0-D58EDFDA3729}" srcOrd="6" destOrd="0" presId="urn:microsoft.com/office/officeart/2005/8/layout/balance1"/>
    <dgm:cxn modelId="{E530786A-38F8-4925-9383-C2AE5653D44B}" type="presParOf" srcId="{3D046DE7-4046-4DEA-B952-29EED54825F5}" destId="{45407266-200D-445F-AE09-FC46D783C885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BC18E-8A91-41EA-97D0-E816C97638A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8161760C-DC2B-4F48-9406-8C0F696D8405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Policy &amp; Regional Councils</a:t>
          </a:r>
        </a:p>
      </dgm:t>
    </dgm:pt>
    <dgm:pt modelId="{E13D2F19-9747-4C79-BA4D-86ED9E012866}" type="parTrans" cxnId="{190B9AF8-9B3D-4B60-8163-457C1B4711B0}">
      <dgm:prSet/>
      <dgm:spPr/>
      <dgm:t>
        <a:bodyPr/>
        <a:lstStyle/>
        <a:p>
          <a:endParaRPr lang="en-US"/>
        </a:p>
      </dgm:t>
    </dgm:pt>
    <dgm:pt modelId="{E4DAB2B4-9BF9-4C10-AA0B-835CA9DCC3D4}" type="sibTrans" cxnId="{190B9AF8-9B3D-4B60-8163-457C1B4711B0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2B5A0061-3925-4D24-90BF-C008FB8DD5F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Financiers</a:t>
          </a:r>
        </a:p>
      </dgm:t>
    </dgm:pt>
    <dgm:pt modelId="{459BC5F9-72C5-425E-A5B5-9F7AC7E4B17C}" type="parTrans" cxnId="{614C81FB-2E91-4DE8-9B34-3BDF7CEF595C}">
      <dgm:prSet/>
      <dgm:spPr/>
      <dgm:t>
        <a:bodyPr/>
        <a:lstStyle/>
        <a:p>
          <a:endParaRPr lang="en-US"/>
        </a:p>
      </dgm:t>
    </dgm:pt>
    <dgm:pt modelId="{9D2BB325-8CC7-44C0-AE3E-55996A1BB9B8}" type="sibTrans" cxnId="{614C81FB-2E91-4DE8-9B34-3BDF7CEF595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9568C25-967F-45CA-AF8A-35CD53B42B6E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  <a:latin typeface="Arial Narrow" panose="020B0606020202030204" pitchFamily="34" charset="0"/>
            </a:rPr>
            <a:t>Property Developers</a:t>
          </a:r>
        </a:p>
      </dgm:t>
    </dgm:pt>
    <dgm:pt modelId="{0B35CE80-79C4-44BD-8749-3B8FDA619B1E}" type="parTrans" cxnId="{122F40E1-2530-497B-AD56-19961D3443D8}">
      <dgm:prSet/>
      <dgm:spPr/>
      <dgm:t>
        <a:bodyPr/>
        <a:lstStyle/>
        <a:p>
          <a:endParaRPr lang="en-US"/>
        </a:p>
      </dgm:t>
    </dgm:pt>
    <dgm:pt modelId="{9D7F93A5-4EC9-41E6-A0D8-13AC5FE99A7B}" type="sibTrans" cxnId="{122F40E1-2530-497B-AD56-19961D3443D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26E3227-2829-4D61-B3DF-8812461505D5}" type="pres">
      <dgm:prSet presAssocID="{A58BC18E-8A91-41EA-97D0-E816C97638A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FB72CF7-BC93-4A06-8A3E-56CD9127442D}" type="pres">
      <dgm:prSet presAssocID="{8161760C-DC2B-4F48-9406-8C0F696D8405}" presName="gear1" presStyleLbl="node1" presStyleIdx="0" presStyleCnt="3">
        <dgm:presLayoutVars>
          <dgm:chMax val="1"/>
          <dgm:bulletEnabled val="1"/>
        </dgm:presLayoutVars>
      </dgm:prSet>
      <dgm:spPr/>
    </dgm:pt>
    <dgm:pt modelId="{AE70D2FE-D171-4627-B4F5-932360709740}" type="pres">
      <dgm:prSet presAssocID="{8161760C-DC2B-4F48-9406-8C0F696D8405}" presName="gear1srcNode" presStyleLbl="node1" presStyleIdx="0" presStyleCnt="3"/>
      <dgm:spPr/>
    </dgm:pt>
    <dgm:pt modelId="{73793297-6526-41B8-9DD3-AB9FA75E7735}" type="pres">
      <dgm:prSet presAssocID="{8161760C-DC2B-4F48-9406-8C0F696D8405}" presName="gear1dstNode" presStyleLbl="node1" presStyleIdx="0" presStyleCnt="3"/>
      <dgm:spPr/>
    </dgm:pt>
    <dgm:pt modelId="{B050EB8D-DBE0-4C31-9436-4C80F84A10D0}" type="pres">
      <dgm:prSet presAssocID="{2B5A0061-3925-4D24-90BF-C008FB8DD5FA}" presName="gear2" presStyleLbl="node1" presStyleIdx="1" presStyleCnt="3">
        <dgm:presLayoutVars>
          <dgm:chMax val="1"/>
          <dgm:bulletEnabled val="1"/>
        </dgm:presLayoutVars>
      </dgm:prSet>
      <dgm:spPr/>
    </dgm:pt>
    <dgm:pt modelId="{0DDFF7B1-A73E-4401-A980-B5331BC78097}" type="pres">
      <dgm:prSet presAssocID="{2B5A0061-3925-4D24-90BF-C008FB8DD5FA}" presName="gear2srcNode" presStyleLbl="node1" presStyleIdx="1" presStyleCnt="3"/>
      <dgm:spPr/>
    </dgm:pt>
    <dgm:pt modelId="{ED8C0382-2C61-4BFF-A627-133A096DCA4B}" type="pres">
      <dgm:prSet presAssocID="{2B5A0061-3925-4D24-90BF-C008FB8DD5FA}" presName="gear2dstNode" presStyleLbl="node1" presStyleIdx="1" presStyleCnt="3"/>
      <dgm:spPr/>
    </dgm:pt>
    <dgm:pt modelId="{97F9A67C-2D06-4543-8E63-1B8385519AB8}" type="pres">
      <dgm:prSet presAssocID="{09568C25-967F-45CA-AF8A-35CD53B42B6E}" presName="gear3" presStyleLbl="node1" presStyleIdx="2" presStyleCnt="3"/>
      <dgm:spPr/>
    </dgm:pt>
    <dgm:pt modelId="{CDE62832-A30C-4E67-AA80-4468D633CDE1}" type="pres">
      <dgm:prSet presAssocID="{09568C25-967F-45CA-AF8A-35CD53B42B6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A1CC52C-09C3-4DBB-85E6-832B22A044B8}" type="pres">
      <dgm:prSet presAssocID="{09568C25-967F-45CA-AF8A-35CD53B42B6E}" presName="gear3srcNode" presStyleLbl="node1" presStyleIdx="2" presStyleCnt="3"/>
      <dgm:spPr/>
    </dgm:pt>
    <dgm:pt modelId="{45ED8ACA-7291-44F4-AC39-72AAB636C5DF}" type="pres">
      <dgm:prSet presAssocID="{09568C25-967F-45CA-AF8A-35CD53B42B6E}" presName="gear3dstNode" presStyleLbl="node1" presStyleIdx="2" presStyleCnt="3"/>
      <dgm:spPr/>
    </dgm:pt>
    <dgm:pt modelId="{12CFAFEC-25C7-43B4-ABF5-93E7289FDC6C}" type="pres">
      <dgm:prSet presAssocID="{E4DAB2B4-9BF9-4C10-AA0B-835CA9DCC3D4}" presName="connector1" presStyleLbl="sibTrans2D1" presStyleIdx="0" presStyleCnt="3"/>
      <dgm:spPr/>
    </dgm:pt>
    <dgm:pt modelId="{4506059D-4F2D-4A4F-9099-977A3DB9A8B5}" type="pres">
      <dgm:prSet presAssocID="{9D2BB325-8CC7-44C0-AE3E-55996A1BB9B8}" presName="connector2" presStyleLbl="sibTrans2D1" presStyleIdx="1" presStyleCnt="3"/>
      <dgm:spPr/>
    </dgm:pt>
    <dgm:pt modelId="{E3E1AA65-CF15-400A-AC56-71DFE44E84E4}" type="pres">
      <dgm:prSet presAssocID="{9D7F93A5-4EC9-41E6-A0D8-13AC5FE99A7B}" presName="connector3" presStyleLbl="sibTrans2D1" presStyleIdx="2" presStyleCnt="3"/>
      <dgm:spPr/>
    </dgm:pt>
  </dgm:ptLst>
  <dgm:cxnLst>
    <dgm:cxn modelId="{E5AC500D-9DE5-462F-8E2E-4A1FACCE795F}" type="presOf" srcId="{09568C25-967F-45CA-AF8A-35CD53B42B6E}" destId="{CDE62832-A30C-4E67-AA80-4468D633CDE1}" srcOrd="1" destOrd="0" presId="urn:microsoft.com/office/officeart/2005/8/layout/gear1"/>
    <dgm:cxn modelId="{EF92D917-7A47-4FEA-A56B-D23FC9AC1CA7}" type="presOf" srcId="{E4DAB2B4-9BF9-4C10-AA0B-835CA9DCC3D4}" destId="{12CFAFEC-25C7-43B4-ABF5-93E7289FDC6C}" srcOrd="0" destOrd="0" presId="urn:microsoft.com/office/officeart/2005/8/layout/gear1"/>
    <dgm:cxn modelId="{57AB8B1D-16DE-4E5E-BA7C-D53E1EFA8264}" type="presOf" srcId="{09568C25-967F-45CA-AF8A-35CD53B42B6E}" destId="{45ED8ACA-7291-44F4-AC39-72AAB636C5DF}" srcOrd="3" destOrd="0" presId="urn:microsoft.com/office/officeart/2005/8/layout/gear1"/>
    <dgm:cxn modelId="{A0BF3720-BD3C-4CA8-9619-671A72B9380F}" type="presOf" srcId="{9D2BB325-8CC7-44C0-AE3E-55996A1BB9B8}" destId="{4506059D-4F2D-4A4F-9099-977A3DB9A8B5}" srcOrd="0" destOrd="0" presId="urn:microsoft.com/office/officeart/2005/8/layout/gear1"/>
    <dgm:cxn modelId="{3BD9F52B-E052-4EBD-BFFE-672F04C7962A}" type="presOf" srcId="{2B5A0061-3925-4D24-90BF-C008FB8DD5FA}" destId="{0DDFF7B1-A73E-4401-A980-B5331BC78097}" srcOrd="1" destOrd="0" presId="urn:microsoft.com/office/officeart/2005/8/layout/gear1"/>
    <dgm:cxn modelId="{4B3D192C-A2F8-43B2-8F5F-C811B8211708}" type="presOf" srcId="{8161760C-DC2B-4F48-9406-8C0F696D8405}" destId="{CFB72CF7-BC93-4A06-8A3E-56CD9127442D}" srcOrd="0" destOrd="0" presId="urn:microsoft.com/office/officeart/2005/8/layout/gear1"/>
    <dgm:cxn modelId="{044B013D-D8D0-47C4-8073-6938FFA273E4}" type="presOf" srcId="{A58BC18E-8A91-41EA-97D0-E816C97638AE}" destId="{826E3227-2829-4D61-B3DF-8812461505D5}" srcOrd="0" destOrd="0" presId="urn:microsoft.com/office/officeart/2005/8/layout/gear1"/>
    <dgm:cxn modelId="{BAEE9B44-E897-42D5-8A6C-FBF9DA38EEDC}" type="presOf" srcId="{2B5A0061-3925-4D24-90BF-C008FB8DD5FA}" destId="{ED8C0382-2C61-4BFF-A627-133A096DCA4B}" srcOrd="2" destOrd="0" presId="urn:microsoft.com/office/officeart/2005/8/layout/gear1"/>
    <dgm:cxn modelId="{ED9E9177-AFD5-47EA-A6A1-2FDCA3AF53C2}" type="presOf" srcId="{8161760C-DC2B-4F48-9406-8C0F696D8405}" destId="{73793297-6526-41B8-9DD3-AB9FA75E7735}" srcOrd="2" destOrd="0" presId="urn:microsoft.com/office/officeart/2005/8/layout/gear1"/>
    <dgm:cxn modelId="{00674C97-BE33-4C5F-9FEA-B29BC690E6DA}" type="presOf" srcId="{8161760C-DC2B-4F48-9406-8C0F696D8405}" destId="{AE70D2FE-D171-4627-B4F5-932360709740}" srcOrd="1" destOrd="0" presId="urn:microsoft.com/office/officeart/2005/8/layout/gear1"/>
    <dgm:cxn modelId="{EA84C6AC-B5E1-448A-8CC3-D74025D64D01}" type="presOf" srcId="{09568C25-967F-45CA-AF8A-35CD53B42B6E}" destId="{97F9A67C-2D06-4543-8E63-1B8385519AB8}" srcOrd="0" destOrd="0" presId="urn:microsoft.com/office/officeart/2005/8/layout/gear1"/>
    <dgm:cxn modelId="{7F3AAFD8-8B27-4539-9C95-64697758C2FB}" type="presOf" srcId="{09568C25-967F-45CA-AF8A-35CD53B42B6E}" destId="{CA1CC52C-09C3-4DBB-85E6-832B22A044B8}" srcOrd="2" destOrd="0" presId="urn:microsoft.com/office/officeart/2005/8/layout/gear1"/>
    <dgm:cxn modelId="{6EC24EE0-C3A2-4A73-95C1-8005044146E9}" type="presOf" srcId="{9D7F93A5-4EC9-41E6-A0D8-13AC5FE99A7B}" destId="{E3E1AA65-CF15-400A-AC56-71DFE44E84E4}" srcOrd="0" destOrd="0" presId="urn:microsoft.com/office/officeart/2005/8/layout/gear1"/>
    <dgm:cxn modelId="{122F40E1-2530-497B-AD56-19961D3443D8}" srcId="{A58BC18E-8A91-41EA-97D0-E816C97638AE}" destId="{09568C25-967F-45CA-AF8A-35CD53B42B6E}" srcOrd="2" destOrd="0" parTransId="{0B35CE80-79C4-44BD-8749-3B8FDA619B1E}" sibTransId="{9D7F93A5-4EC9-41E6-A0D8-13AC5FE99A7B}"/>
    <dgm:cxn modelId="{190B9AF8-9B3D-4B60-8163-457C1B4711B0}" srcId="{A58BC18E-8A91-41EA-97D0-E816C97638AE}" destId="{8161760C-DC2B-4F48-9406-8C0F696D8405}" srcOrd="0" destOrd="0" parTransId="{E13D2F19-9747-4C79-BA4D-86ED9E012866}" sibTransId="{E4DAB2B4-9BF9-4C10-AA0B-835CA9DCC3D4}"/>
    <dgm:cxn modelId="{E0EF40F9-080A-4892-A7F1-23CFD446E95F}" type="presOf" srcId="{2B5A0061-3925-4D24-90BF-C008FB8DD5FA}" destId="{B050EB8D-DBE0-4C31-9436-4C80F84A10D0}" srcOrd="0" destOrd="0" presId="urn:microsoft.com/office/officeart/2005/8/layout/gear1"/>
    <dgm:cxn modelId="{614C81FB-2E91-4DE8-9B34-3BDF7CEF595C}" srcId="{A58BC18E-8A91-41EA-97D0-E816C97638AE}" destId="{2B5A0061-3925-4D24-90BF-C008FB8DD5FA}" srcOrd="1" destOrd="0" parTransId="{459BC5F9-72C5-425E-A5B5-9F7AC7E4B17C}" sibTransId="{9D2BB325-8CC7-44C0-AE3E-55996A1BB9B8}"/>
    <dgm:cxn modelId="{72418FFB-7D29-49FE-B3E4-FD13EA53D834}" type="presParOf" srcId="{826E3227-2829-4D61-B3DF-8812461505D5}" destId="{CFB72CF7-BC93-4A06-8A3E-56CD9127442D}" srcOrd="0" destOrd="0" presId="urn:microsoft.com/office/officeart/2005/8/layout/gear1"/>
    <dgm:cxn modelId="{F2C17A0A-4E2B-4DE9-B3F7-A84B2DE30918}" type="presParOf" srcId="{826E3227-2829-4D61-B3DF-8812461505D5}" destId="{AE70D2FE-D171-4627-B4F5-932360709740}" srcOrd="1" destOrd="0" presId="urn:microsoft.com/office/officeart/2005/8/layout/gear1"/>
    <dgm:cxn modelId="{D49B8589-C2FA-4EF5-B710-A687D692AB7C}" type="presParOf" srcId="{826E3227-2829-4D61-B3DF-8812461505D5}" destId="{73793297-6526-41B8-9DD3-AB9FA75E7735}" srcOrd="2" destOrd="0" presId="urn:microsoft.com/office/officeart/2005/8/layout/gear1"/>
    <dgm:cxn modelId="{5106FD66-0569-4A1C-8741-D2F9EB914CC3}" type="presParOf" srcId="{826E3227-2829-4D61-B3DF-8812461505D5}" destId="{B050EB8D-DBE0-4C31-9436-4C80F84A10D0}" srcOrd="3" destOrd="0" presId="urn:microsoft.com/office/officeart/2005/8/layout/gear1"/>
    <dgm:cxn modelId="{0E8F3C16-AC2B-40EA-8972-C04F675BCA7C}" type="presParOf" srcId="{826E3227-2829-4D61-B3DF-8812461505D5}" destId="{0DDFF7B1-A73E-4401-A980-B5331BC78097}" srcOrd="4" destOrd="0" presId="urn:microsoft.com/office/officeart/2005/8/layout/gear1"/>
    <dgm:cxn modelId="{791145BC-FF64-4C02-BFAE-046EA85EC7BD}" type="presParOf" srcId="{826E3227-2829-4D61-B3DF-8812461505D5}" destId="{ED8C0382-2C61-4BFF-A627-133A096DCA4B}" srcOrd="5" destOrd="0" presId="urn:microsoft.com/office/officeart/2005/8/layout/gear1"/>
    <dgm:cxn modelId="{D3C9684B-6F55-4836-B245-BBCCD83474FC}" type="presParOf" srcId="{826E3227-2829-4D61-B3DF-8812461505D5}" destId="{97F9A67C-2D06-4543-8E63-1B8385519AB8}" srcOrd="6" destOrd="0" presId="urn:microsoft.com/office/officeart/2005/8/layout/gear1"/>
    <dgm:cxn modelId="{5941BA7F-BAD0-436E-824D-FD4D8D5A7122}" type="presParOf" srcId="{826E3227-2829-4D61-B3DF-8812461505D5}" destId="{CDE62832-A30C-4E67-AA80-4468D633CDE1}" srcOrd="7" destOrd="0" presId="urn:microsoft.com/office/officeart/2005/8/layout/gear1"/>
    <dgm:cxn modelId="{BAAD2E82-5E9D-4F59-B578-A223322169ED}" type="presParOf" srcId="{826E3227-2829-4D61-B3DF-8812461505D5}" destId="{CA1CC52C-09C3-4DBB-85E6-832B22A044B8}" srcOrd="8" destOrd="0" presId="urn:microsoft.com/office/officeart/2005/8/layout/gear1"/>
    <dgm:cxn modelId="{222207C3-97D4-453A-A57C-C6258ACA4070}" type="presParOf" srcId="{826E3227-2829-4D61-B3DF-8812461505D5}" destId="{45ED8ACA-7291-44F4-AC39-72AAB636C5DF}" srcOrd="9" destOrd="0" presId="urn:microsoft.com/office/officeart/2005/8/layout/gear1"/>
    <dgm:cxn modelId="{A3C0272A-3A78-45DC-84BD-0208314A6431}" type="presParOf" srcId="{826E3227-2829-4D61-B3DF-8812461505D5}" destId="{12CFAFEC-25C7-43B4-ABF5-93E7289FDC6C}" srcOrd="10" destOrd="0" presId="urn:microsoft.com/office/officeart/2005/8/layout/gear1"/>
    <dgm:cxn modelId="{03E7BADB-6100-4B98-A74A-4E99198E5DF7}" type="presParOf" srcId="{826E3227-2829-4D61-B3DF-8812461505D5}" destId="{4506059D-4F2D-4A4F-9099-977A3DB9A8B5}" srcOrd="11" destOrd="0" presId="urn:microsoft.com/office/officeart/2005/8/layout/gear1"/>
    <dgm:cxn modelId="{FC4F7B00-1116-4ED3-B09B-7B3F9C074AE4}" type="presParOf" srcId="{826E3227-2829-4D61-B3DF-8812461505D5}" destId="{E3E1AA65-CF15-400A-AC56-71DFE44E84E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B29E0-64A1-4DC5-9C0D-F80EC4185813}">
      <dsp:nvSpPr>
        <dsp:cNvPr id="0" name=""/>
        <dsp:cNvSpPr/>
      </dsp:nvSpPr>
      <dsp:spPr>
        <a:xfrm>
          <a:off x="1473214" y="0"/>
          <a:ext cx="1763731" cy="97985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arrow" panose="020B0606020202030204" pitchFamily="34" charset="0"/>
            </a:rPr>
            <a:t>HIGH HOUSE PRICES</a:t>
          </a:r>
        </a:p>
      </dsp:txBody>
      <dsp:txXfrm>
        <a:off x="1501913" y="28699"/>
        <a:ext cx="1706333" cy="922453"/>
      </dsp:txXfrm>
    </dsp:sp>
    <dsp:sp modelId="{2CBE141B-8B22-46F3-B365-3F1413ECEADF}">
      <dsp:nvSpPr>
        <dsp:cNvPr id="0" name=""/>
        <dsp:cNvSpPr/>
      </dsp:nvSpPr>
      <dsp:spPr>
        <a:xfrm>
          <a:off x="4020826" y="0"/>
          <a:ext cx="1763731" cy="97985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Arial Narrow" panose="020B0606020202030204" pitchFamily="34" charset="0"/>
            </a:rPr>
            <a:t>CREDIT AFFORDABILITY</a:t>
          </a:r>
        </a:p>
      </dsp:txBody>
      <dsp:txXfrm>
        <a:off x="4049525" y="28699"/>
        <a:ext cx="1706333" cy="922453"/>
      </dsp:txXfrm>
    </dsp:sp>
    <dsp:sp modelId="{A197ED95-6A12-46C9-8616-C74D2F1A012F}">
      <dsp:nvSpPr>
        <dsp:cNvPr id="0" name=""/>
        <dsp:cNvSpPr/>
      </dsp:nvSpPr>
      <dsp:spPr>
        <a:xfrm>
          <a:off x="3261442" y="4164366"/>
          <a:ext cx="734888" cy="734888"/>
        </a:xfrm>
        <a:prstGeom prst="triangle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0722D-6F60-42A7-9D00-EA758D920348}">
      <dsp:nvSpPr>
        <dsp:cNvPr id="0" name=""/>
        <dsp:cNvSpPr/>
      </dsp:nvSpPr>
      <dsp:spPr>
        <a:xfrm rot="240000">
          <a:off x="1423548" y="3849458"/>
          <a:ext cx="4410676" cy="308424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solidFill>
            <a:schemeClr val="bg2">
              <a:alpha val="9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D58BC-F72D-4625-9FC3-6CD65BFD3F9E}">
      <dsp:nvSpPr>
        <dsp:cNvPr id="0" name=""/>
        <dsp:cNvSpPr/>
      </dsp:nvSpPr>
      <dsp:spPr>
        <a:xfrm rot="240000">
          <a:off x="4071776" y="3078321"/>
          <a:ext cx="1759818" cy="8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 Narrow" panose="020B0606020202030204" pitchFamily="34" charset="0"/>
            </a:rPr>
            <a:t>Urbanization</a:t>
          </a:r>
        </a:p>
      </dsp:txBody>
      <dsp:txXfrm>
        <a:off x="4111800" y="3118345"/>
        <a:ext cx="1679770" cy="739847"/>
      </dsp:txXfrm>
    </dsp:sp>
    <dsp:sp modelId="{5F3D9B75-CAEC-47DD-9CAE-82D532447D1F}">
      <dsp:nvSpPr>
        <dsp:cNvPr id="0" name=""/>
        <dsp:cNvSpPr/>
      </dsp:nvSpPr>
      <dsp:spPr>
        <a:xfrm rot="240000">
          <a:off x="4135466" y="2196455"/>
          <a:ext cx="1759818" cy="8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 Narrow" panose="020B0606020202030204" pitchFamily="34" charset="0"/>
            </a:rPr>
            <a:t>High Interest Rate Cycle ~ Delinquency</a:t>
          </a:r>
        </a:p>
      </dsp:txBody>
      <dsp:txXfrm>
        <a:off x="4175490" y="2236479"/>
        <a:ext cx="1679770" cy="739847"/>
      </dsp:txXfrm>
    </dsp:sp>
    <dsp:sp modelId="{6693A64B-E5AF-4E49-A9AD-814ACCD4E7B1}">
      <dsp:nvSpPr>
        <dsp:cNvPr id="0" name=""/>
        <dsp:cNvSpPr/>
      </dsp:nvSpPr>
      <dsp:spPr>
        <a:xfrm rot="240000">
          <a:off x="4199156" y="1334187"/>
          <a:ext cx="1759818" cy="8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 Narrow" panose="020B0606020202030204" pitchFamily="34" charset="0"/>
            </a:rPr>
            <a:t>Low Household Income</a:t>
          </a:r>
        </a:p>
      </dsp:txBody>
      <dsp:txXfrm>
        <a:off x="4239180" y="1374211"/>
        <a:ext cx="1679770" cy="739847"/>
      </dsp:txXfrm>
    </dsp:sp>
    <dsp:sp modelId="{01A2F052-1C25-47F0-80F0-D58EDFDA3729}">
      <dsp:nvSpPr>
        <dsp:cNvPr id="0" name=""/>
        <dsp:cNvSpPr/>
      </dsp:nvSpPr>
      <dsp:spPr>
        <a:xfrm rot="240000">
          <a:off x="1548659" y="2901948"/>
          <a:ext cx="1759818" cy="8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 Narrow" panose="020B0606020202030204" pitchFamily="34" charset="0"/>
            </a:rPr>
            <a:t>Negligible affordable formal housing</a:t>
          </a:r>
        </a:p>
      </dsp:txBody>
      <dsp:txXfrm>
        <a:off x="1588683" y="2941972"/>
        <a:ext cx="1679770" cy="739847"/>
      </dsp:txXfrm>
    </dsp:sp>
    <dsp:sp modelId="{45407266-200D-445F-AE09-FC46D783C885}">
      <dsp:nvSpPr>
        <dsp:cNvPr id="0" name=""/>
        <dsp:cNvSpPr/>
      </dsp:nvSpPr>
      <dsp:spPr>
        <a:xfrm rot="240000">
          <a:off x="1612350" y="2020082"/>
          <a:ext cx="1759818" cy="819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latin typeface="Arial Narrow" panose="020B0606020202030204" pitchFamily="34" charset="0"/>
            </a:rPr>
            <a:t>Slow &amp; Costly Land delivery</a:t>
          </a:r>
        </a:p>
      </dsp:txBody>
      <dsp:txXfrm>
        <a:off x="1652374" y="2060106"/>
        <a:ext cx="1679770" cy="739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72CF7-BC93-4A06-8A3E-56CD9127442D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Arial Narrow" panose="020B0606020202030204" pitchFamily="34" charset="0"/>
            </a:rPr>
            <a:t>Policy &amp; Regional Councils</a:t>
          </a:r>
        </a:p>
      </dsp:txBody>
      <dsp:txXfrm>
        <a:off x="4392232" y="3136513"/>
        <a:ext cx="1781934" cy="1531918"/>
      </dsp:txXfrm>
    </dsp:sp>
    <dsp:sp modelId="{B050EB8D-DBE0-4C31-9436-4C80F84A10D0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Arial Narrow" panose="020B0606020202030204" pitchFamily="34" charset="0"/>
            </a:rPr>
            <a:t>Financiers</a:t>
          </a:r>
        </a:p>
      </dsp:txBody>
      <dsp:txXfrm>
        <a:off x="2604759" y="2282937"/>
        <a:ext cx="1076134" cy="1069538"/>
      </dsp:txXfrm>
    </dsp:sp>
    <dsp:sp modelId="{97F9A67C-2D06-4543-8E63-1B8385519AB8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  <a:latin typeface="Arial Narrow" panose="020B0606020202030204" pitchFamily="34" charset="0"/>
            </a:rPr>
            <a:t>Property Developers</a:t>
          </a:r>
        </a:p>
      </dsp:txBody>
      <dsp:txXfrm rot="-20700000">
        <a:off x="3738879" y="704426"/>
        <a:ext cx="1192106" cy="1192106"/>
      </dsp:txXfrm>
    </dsp:sp>
    <dsp:sp modelId="{12CFAFEC-25C7-43B4-ABF5-93E7289FDC6C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6059D-4F2D-4A4F-9099-977A3DB9A8B5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E1AA65-CF15-400A-AC56-71DFE44E84E4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B7E9-ED40-47F0-92F1-01989A15E6C9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2B4AC-BA36-49B8-AF0A-F4A0FB205C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1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10.emf"/><Relationship Id="rId4" Type="http://schemas.openxmlformats.org/officeDocument/2006/relationships/tags" Target="../tags/tag27.xml"/><Relationship Id="rId9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9.png"/><Relationship Id="rId5" Type="http://schemas.openxmlformats.org/officeDocument/2006/relationships/tags" Target="../tags/tag19.xml"/><Relationship Id="rId10" Type="http://schemas.openxmlformats.org/officeDocument/2006/relationships/image" Target="../media/image8.emf"/><Relationship Id="rId4" Type="http://schemas.openxmlformats.org/officeDocument/2006/relationships/tags" Target="../tags/tag18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9DDB09D-CF84-4621-93D2-BFE25E5CB8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9DDB09D-CF84-4621-93D2-BFE25E5CB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A low angle view of tall buildings&#10;&#10;Description automatically generated with low confidence">
            <a:extLst>
              <a:ext uri="{FF2B5EF4-FFF2-40B4-BE49-F238E27FC236}">
                <a16:creationId xmlns:a16="http://schemas.microsoft.com/office/drawing/2014/main" id="{F5E7DCB8-0719-456F-8D39-64D4918644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39D85B-3A18-4F16-BC45-50FE71A18C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B53AA173-20F1-46B7-A0C5-CA80A86CEF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 sz="163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073" y="1512887"/>
            <a:ext cx="10363200" cy="21384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544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7074" y="3840490"/>
            <a:ext cx="8534400" cy="4654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539" b="1">
                <a:solidFill>
                  <a:schemeClr val="tx2"/>
                </a:solidFill>
                <a:latin typeface="+mn-lt"/>
              </a:defRPr>
            </a:lvl1pPr>
          </a:lstStyle>
          <a:p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5796B0-5D9B-4676-9AC9-F18B45EDFA1B}"/>
              </a:ext>
            </a:extLst>
          </p:cNvPr>
          <p:cNvGrpSpPr/>
          <p:nvPr/>
        </p:nvGrpSpPr>
        <p:grpSpPr>
          <a:xfrm>
            <a:off x="9959319" y="417426"/>
            <a:ext cx="1709961" cy="341012"/>
            <a:chOff x="10671545" y="460328"/>
            <a:chExt cx="2196413" cy="376060"/>
          </a:xfrm>
        </p:grpSpPr>
        <p:sp>
          <p:nvSpPr>
            <p:cNvPr id="16" name="bk object 18">
              <a:extLst>
                <a:ext uri="{FF2B5EF4-FFF2-40B4-BE49-F238E27FC236}">
                  <a16:creationId xmlns:a16="http://schemas.microsoft.com/office/drawing/2014/main" id="{7CF7D114-041F-4806-993D-A81C12841D86}"/>
                </a:ext>
              </a:extLst>
            </p:cNvPr>
            <p:cNvSpPr/>
            <p:nvPr/>
          </p:nvSpPr>
          <p:spPr>
            <a:xfrm>
              <a:off x="10671545" y="460328"/>
              <a:ext cx="338509" cy="319405"/>
            </a:xfrm>
            <a:custGeom>
              <a:avLst/>
              <a:gdLst/>
              <a:ahLst/>
              <a:cxnLst/>
              <a:rect l="l" t="t" r="r" b="b"/>
              <a:pathLst>
                <a:path w="269240" h="319405">
                  <a:moveTo>
                    <a:pt x="253238" y="0"/>
                  </a:moveTo>
                  <a:lnTo>
                    <a:pt x="0" y="319290"/>
                  </a:lnTo>
                  <a:lnTo>
                    <a:pt x="269049" y="98679"/>
                  </a:lnTo>
                  <a:lnTo>
                    <a:pt x="253238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7" name="bk object 19">
              <a:extLst>
                <a:ext uri="{FF2B5EF4-FFF2-40B4-BE49-F238E27FC236}">
                  <a16:creationId xmlns:a16="http://schemas.microsoft.com/office/drawing/2014/main" id="{10B77E9D-A657-4935-9F95-227786AD418B}"/>
                </a:ext>
              </a:extLst>
            </p:cNvPr>
            <p:cNvSpPr/>
            <p:nvPr/>
          </p:nvSpPr>
          <p:spPr>
            <a:xfrm>
              <a:off x="10680539" y="691930"/>
              <a:ext cx="528520" cy="91440"/>
            </a:xfrm>
            <a:custGeom>
              <a:avLst/>
              <a:gdLst/>
              <a:ahLst/>
              <a:cxnLst/>
              <a:rect l="l" t="t" r="r" b="b"/>
              <a:pathLst>
                <a:path w="420370" h="91440">
                  <a:moveTo>
                    <a:pt x="132359" y="0"/>
                  </a:moveTo>
                  <a:lnTo>
                    <a:pt x="0" y="91249"/>
                  </a:lnTo>
                  <a:lnTo>
                    <a:pt x="420243" y="91351"/>
                  </a:lnTo>
                  <a:lnTo>
                    <a:pt x="132359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8" name="bk object 20">
              <a:extLst>
                <a:ext uri="{FF2B5EF4-FFF2-40B4-BE49-F238E27FC236}">
                  <a16:creationId xmlns:a16="http://schemas.microsoft.com/office/drawing/2014/main" id="{7B2D8968-2751-477F-BE26-BF4257BF2445}"/>
                </a:ext>
              </a:extLst>
            </p:cNvPr>
            <p:cNvSpPr/>
            <p:nvPr/>
          </p:nvSpPr>
          <p:spPr>
            <a:xfrm>
              <a:off x="10999322" y="460514"/>
              <a:ext cx="225938" cy="320675"/>
            </a:xfrm>
            <a:custGeom>
              <a:avLst/>
              <a:gdLst/>
              <a:ahLst/>
              <a:cxnLst/>
              <a:rect l="l" t="t" r="r" b="b"/>
              <a:pathLst>
                <a:path w="179704" h="320675">
                  <a:moveTo>
                    <a:pt x="0" y="0"/>
                  </a:moveTo>
                  <a:lnTo>
                    <a:pt x="66484" y="268820"/>
                  </a:lnTo>
                  <a:lnTo>
                    <a:pt x="179133" y="320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9" name="bk object 21">
              <a:extLst>
                <a:ext uri="{FF2B5EF4-FFF2-40B4-BE49-F238E27FC236}">
                  <a16:creationId xmlns:a16="http://schemas.microsoft.com/office/drawing/2014/main" id="{49012C2F-021E-4CB5-A898-4608C2FB4B9D}"/>
                </a:ext>
              </a:extLst>
            </p:cNvPr>
            <p:cNvSpPr/>
            <p:nvPr/>
          </p:nvSpPr>
          <p:spPr>
            <a:xfrm>
              <a:off x="11312981" y="557278"/>
              <a:ext cx="1554977" cy="279110"/>
            </a:xfrm>
            <a:prstGeom prst="rect">
              <a:avLst/>
            </a:prstGeom>
            <a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Photocopy/>
                        </a14:imgEffect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5D1D3C-A29C-45EC-9CEE-78AE8F5A258C}"/>
              </a:ext>
            </a:extLst>
          </p:cNvPr>
          <p:cNvCxnSpPr>
            <a:cxnSpLocks/>
          </p:cNvCxnSpPr>
          <p:nvPr/>
        </p:nvCxnSpPr>
        <p:spPr>
          <a:xfrm flipH="1">
            <a:off x="7782949" y="758438"/>
            <a:ext cx="4473911" cy="6151386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glow rad="63500">
              <a:schemeClr val="bg1">
                <a:alpha val="3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17CEC9A-3774-4425-8078-2818803B8FEB}"/>
              </a:ext>
            </a:extLst>
          </p:cNvPr>
          <p:cNvCxnSpPr>
            <a:cxnSpLocks/>
          </p:cNvCxnSpPr>
          <p:nvPr/>
        </p:nvCxnSpPr>
        <p:spPr>
          <a:xfrm flipH="1">
            <a:off x="7797497" y="4014971"/>
            <a:ext cx="4480652" cy="2865759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glow rad="63500">
              <a:schemeClr val="bg1">
                <a:alpha val="3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CED33A-B52C-4D8D-A704-DF4A397B5B0A}"/>
              </a:ext>
            </a:extLst>
          </p:cNvPr>
          <p:cNvCxnSpPr>
            <a:cxnSpLocks/>
          </p:cNvCxnSpPr>
          <p:nvPr/>
        </p:nvCxnSpPr>
        <p:spPr>
          <a:xfrm flipH="1">
            <a:off x="10870273" y="4044065"/>
            <a:ext cx="1364233" cy="2865759"/>
          </a:xfrm>
          <a:prstGeom prst="line">
            <a:avLst/>
          </a:prstGeom>
          <a:ln w="57150">
            <a:solidFill>
              <a:schemeClr val="tx2"/>
            </a:solidFill>
          </a:ln>
          <a:effectLst>
            <a:glow rad="63500">
              <a:schemeClr val="bg1">
                <a:alpha val="3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DFEABBA-993C-452E-9C0D-1678AF578D2B}"/>
              </a:ext>
            </a:extLst>
          </p:cNvPr>
          <p:cNvSpPr/>
          <p:nvPr/>
        </p:nvSpPr>
        <p:spPr>
          <a:xfrm>
            <a:off x="12192000" y="276393"/>
            <a:ext cx="167055" cy="6473414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F591ACE-EEF7-49F5-BB96-F3AB7C79BD5A}"/>
              </a:ext>
            </a:extLst>
          </p:cNvPr>
          <p:cNvSpPr/>
          <p:nvPr/>
        </p:nvSpPr>
        <p:spPr>
          <a:xfrm rot="5400000">
            <a:off x="9059615" y="3741635"/>
            <a:ext cx="240936" cy="647366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2" dirty="0"/>
          </a:p>
        </p:txBody>
      </p:sp>
    </p:spTree>
    <p:extLst>
      <p:ext uri="{BB962C8B-B14F-4D97-AF65-F5344CB8AC3E}">
        <p14:creationId xmlns:p14="http://schemas.microsoft.com/office/powerpoint/2010/main" val="345302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4736" y="746369"/>
            <a:ext cx="932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FA2E19E1-F92E-4261-988A-2E7A4247A8B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292873"/>
            <a:ext cx="932688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16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1F45-691F-4178-A572-27A65CC904C9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3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2" y="2125984"/>
            <a:ext cx="103632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4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018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25" y="1009815"/>
            <a:ext cx="11173357" cy="614294"/>
          </a:xfrm>
        </p:spPr>
        <p:txBody>
          <a:bodyPr lIns="0" tIns="0" rIns="0" bIns="0"/>
          <a:lstStyle>
            <a:lvl1pPr>
              <a:defRPr sz="3992" b="1" i="0">
                <a:solidFill>
                  <a:srgbClr val="2F2F81"/>
                </a:solidFill>
                <a:latin typeface="DIN OT"/>
                <a:cs typeface="DIN O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99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25" y="1009815"/>
            <a:ext cx="11173357" cy="614294"/>
          </a:xfrm>
        </p:spPr>
        <p:txBody>
          <a:bodyPr lIns="0" tIns="0" rIns="0" bIns="0"/>
          <a:lstStyle>
            <a:lvl1pPr>
              <a:defRPr sz="3992" b="1" i="0">
                <a:solidFill>
                  <a:srgbClr val="2F2F81"/>
                </a:solidFill>
                <a:latin typeface="DIN OT"/>
                <a:cs typeface="DIN O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869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25" y="1009815"/>
            <a:ext cx="11173357" cy="614294"/>
          </a:xfrm>
        </p:spPr>
        <p:txBody>
          <a:bodyPr lIns="0" tIns="0" rIns="0" bIns="0"/>
          <a:lstStyle>
            <a:lvl1pPr>
              <a:defRPr sz="3992" b="1" i="0">
                <a:solidFill>
                  <a:srgbClr val="2F2F81"/>
                </a:solidFill>
                <a:latin typeface="DIN OT"/>
                <a:cs typeface="DIN O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236747FB-A476-0C47-9E93-EE0B380912DD}"/>
              </a:ext>
            </a:extLst>
          </p:cNvPr>
          <p:cNvSpPr/>
          <p:nvPr userDrawn="1"/>
        </p:nvSpPr>
        <p:spPr>
          <a:xfrm>
            <a:off x="0" y="-25911"/>
            <a:ext cx="12190552" cy="5794463"/>
          </a:xfrm>
          <a:custGeom>
            <a:avLst/>
            <a:gdLst/>
            <a:ahLst/>
            <a:cxnLst/>
            <a:rect l="l" t="t" r="r" b="b"/>
            <a:pathLst>
              <a:path w="10692130" h="6390005">
                <a:moveTo>
                  <a:pt x="0" y="6389992"/>
                </a:moveTo>
                <a:lnTo>
                  <a:pt x="10692003" y="6389992"/>
                </a:lnTo>
                <a:lnTo>
                  <a:pt x="10692003" y="0"/>
                </a:lnTo>
                <a:lnTo>
                  <a:pt x="0" y="0"/>
                </a:lnTo>
                <a:lnTo>
                  <a:pt x="0" y="6389992"/>
                </a:lnTo>
                <a:close/>
              </a:path>
            </a:pathLst>
          </a:custGeom>
          <a:solidFill>
            <a:srgbClr val="2F2F81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</p:spTree>
    <p:extLst>
      <p:ext uri="{BB962C8B-B14F-4D97-AF65-F5344CB8AC3E}">
        <p14:creationId xmlns:p14="http://schemas.microsoft.com/office/powerpoint/2010/main" val="129359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25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sz="1632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43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599" y="455305"/>
            <a:ext cx="11173357" cy="3907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2539" b="1" i="0">
                <a:solidFill>
                  <a:srgbClr val="2F2F81"/>
                </a:solidFill>
                <a:latin typeface="+mn-lt"/>
                <a:cs typeface="DIN O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94D642-C141-4BAD-9BF3-F21F99966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5"/>
            <a:ext cx="3901440" cy="276999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A67EFF-43E8-4062-B05E-D7942D2CE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8240" y="6377945"/>
            <a:ext cx="2804160" cy="27699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 sz="1632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597" y="455300"/>
            <a:ext cx="11152905" cy="3907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2539" b="1" i="0">
                <a:solidFill>
                  <a:schemeClr val="tx1"/>
                </a:solidFill>
                <a:latin typeface="+mn-lt"/>
                <a:cs typeface="DIN OT"/>
              </a:defRPr>
            </a:lvl1pPr>
          </a:lstStyle>
          <a:p>
            <a:endParaRPr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94D642-C141-4BAD-9BF3-F21F99966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A67EFF-43E8-4062-B05E-D7942D2CE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D3690F-2F4E-B04F-B83B-1042B30F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597" y="894468"/>
            <a:ext cx="11152905" cy="221985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51">
                <a:solidFill>
                  <a:schemeClr val="tx1"/>
                </a:solidFill>
              </a:defRPr>
            </a:lvl1pPr>
            <a:lvl2pPr marL="414660" indent="0">
              <a:buNone/>
              <a:defRPr sz="1451"/>
            </a:lvl2pPr>
            <a:lvl3pPr marL="829317" indent="0">
              <a:buNone/>
              <a:defRPr sz="1451"/>
            </a:lvl3pPr>
            <a:lvl4pPr marL="1243979" indent="0">
              <a:buNone/>
              <a:defRPr sz="1451"/>
            </a:lvl4pPr>
            <a:lvl5pPr marL="1658636" indent="0">
              <a:buNone/>
              <a:defRPr sz="1451"/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1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9DDB09D-CF84-4621-93D2-BFE25E5CB8D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9DDB09D-CF84-4621-93D2-BFE25E5CB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B53AA173-20F1-46B7-A0C5-CA80A86CEFC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 sz="163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3" y="2125989"/>
            <a:ext cx="10363200" cy="3907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39">
                <a:solidFill>
                  <a:schemeClr val="tx1"/>
                </a:solidFill>
                <a:latin typeface="+mn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3" y="3840490"/>
            <a:ext cx="8534400" cy="2511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F6CB732-804E-49F0-BA16-600DB5658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9898A8D-07EF-484E-9A6C-A8E8DA0E16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4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 sz="1632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597" y="455300"/>
            <a:ext cx="11152905" cy="3907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2539" b="1" i="0">
                <a:solidFill>
                  <a:schemeClr val="tx1"/>
                </a:solidFill>
                <a:latin typeface="+mn-lt"/>
                <a:cs typeface="DIN OT"/>
              </a:defRPr>
            </a:lvl1pPr>
          </a:lstStyle>
          <a:p>
            <a:endParaRPr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94D642-C141-4BAD-9BF3-F21F99966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A67EFF-43E8-4062-B05E-D7942D2CE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D3690F-2F4E-B04F-B83B-1042B30F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597" y="894468"/>
            <a:ext cx="11152905" cy="221985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51">
                <a:solidFill>
                  <a:schemeClr val="tx1"/>
                </a:solidFill>
              </a:defRPr>
            </a:lvl1pPr>
            <a:lvl2pPr marL="414660" indent="0">
              <a:buNone/>
              <a:defRPr sz="1451"/>
            </a:lvl2pPr>
            <a:lvl3pPr marL="829317" indent="0">
              <a:buNone/>
              <a:defRPr sz="1451"/>
            </a:lvl3pPr>
            <a:lvl4pPr marL="1243979" indent="0">
              <a:buNone/>
              <a:defRPr sz="1451"/>
            </a:lvl4pPr>
            <a:lvl5pPr marL="1658636" indent="0">
              <a:buNone/>
              <a:defRPr sz="1451"/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 sz="1632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597" y="455300"/>
            <a:ext cx="11152905" cy="3907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2539" b="1" i="0">
                <a:solidFill>
                  <a:schemeClr val="tx1"/>
                </a:solidFill>
                <a:latin typeface="+mn-lt"/>
                <a:cs typeface="DIN OT"/>
              </a:defRPr>
            </a:lvl1pPr>
          </a:lstStyle>
          <a:p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B70D57-68D0-4C93-9C9B-55C85FCC2D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597" y="1236571"/>
            <a:ext cx="11152905" cy="4835437"/>
          </a:xfrm>
          <a:prstGeom prst="rect">
            <a:avLst/>
          </a:prstGeom>
        </p:spPr>
        <p:txBody>
          <a:bodyPr/>
          <a:lstStyle>
            <a:lvl1pPr marL="259118" indent="-259118">
              <a:buClr>
                <a:srgbClr val="2F2E82"/>
              </a:buClr>
              <a:buFont typeface="Wingdings" panose="05000000000000000000" pitchFamily="2" charset="2"/>
              <a:buChar char="§"/>
              <a:defRPr/>
            </a:lvl1pPr>
            <a:lvl2pPr marL="673778" indent="-259118">
              <a:buClr>
                <a:srgbClr val="2F2E82"/>
              </a:buClr>
              <a:buFont typeface="Calibri" panose="020F0502020204030204" pitchFamily="34" charset="0"/>
              <a:buChar char="‒"/>
              <a:defRPr/>
            </a:lvl2pPr>
            <a:lvl3pPr marL="1088435" indent="-259118">
              <a:buClr>
                <a:srgbClr val="2F2F81"/>
              </a:buClr>
              <a:buFont typeface="Calibri" panose="020F0502020204030204" pitchFamily="34" charset="0"/>
              <a:buChar char="‒"/>
              <a:defRPr/>
            </a:lvl3pPr>
            <a:lvl4pPr marL="1503097" indent="-259118">
              <a:buClr>
                <a:srgbClr val="2F2F81"/>
              </a:buClr>
              <a:buFont typeface="Calibri" panose="020F0502020204030204" pitchFamily="34" charset="0"/>
              <a:buChar char="‒"/>
              <a:defRPr/>
            </a:lvl4pPr>
            <a:lvl5pPr marL="1917754" indent="-259118">
              <a:buClr>
                <a:srgbClr val="2F2F81"/>
              </a:buClr>
              <a:buFont typeface="Calibri" panose="020F0502020204030204" pitchFamily="34" charset="0"/>
              <a:buChar char="‒"/>
              <a:defRPr/>
            </a:lvl5pPr>
          </a:lstStyle>
          <a:p>
            <a:pPr marL="259118" marR="0" lvl="0" indent="-259118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0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3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 Master text styles</a:t>
            </a:r>
          </a:p>
          <a:p>
            <a:pPr marL="673778" marR="0" lvl="1" indent="-259118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05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63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088435" marR="0" lvl="2" indent="-259118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05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63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503097" marR="0" lvl="3" indent="-259118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05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63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1917754" marR="0" lvl="4" indent="-259118" defTabSz="8291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205"/>
              </a:buClr>
              <a:buSzTx/>
              <a:buFont typeface="Calibri" panose="020F0502020204030204" pitchFamily="34" charset="0"/>
              <a:buChar char="‒"/>
              <a:tabLst/>
              <a:defRPr/>
            </a:pPr>
            <a:r>
              <a:rPr kumimoji="0" lang="en-US" sz="163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C60F08-C70D-4032-B111-5E733033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AF899DF-D37F-46FC-96F8-0F2B6893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769EFB3-D44B-AF43-A9AC-D0FECA68C4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597" y="894468"/>
            <a:ext cx="11152905" cy="221985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451"/>
            </a:lvl1pPr>
            <a:lvl2pPr marL="414660" indent="0">
              <a:buNone/>
              <a:defRPr sz="1451"/>
            </a:lvl2pPr>
            <a:lvl3pPr marL="829317" indent="0">
              <a:buNone/>
              <a:defRPr sz="1451"/>
            </a:lvl3pPr>
            <a:lvl4pPr marL="1243979" indent="0">
              <a:buNone/>
              <a:defRPr sz="1451"/>
            </a:lvl4pPr>
            <a:lvl5pPr marL="1658636" indent="0">
              <a:buNone/>
              <a:defRPr sz="1451"/>
            </a:lvl5pPr>
          </a:lstStyle>
          <a:p>
            <a:pPr lvl="0"/>
            <a:r>
              <a:rPr lang="en-US"/>
              <a:t>Click to edit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7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4208F5F-3C31-4DF5-B7A0-190762D7C6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4208F5F-3C31-4DF5-B7A0-190762D7C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980729B6-AF0B-4355-8BF2-FA41AE58B1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43960" cy="14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534" b="1" i="0" baseline="0" dirty="0">
              <a:latin typeface="Calibri Light" panose="020F0302020204030204" pitchFamily="34" charset="0"/>
              <a:ea typeface="+mj-ea"/>
              <a:cs typeface="Calibri" panose="020F05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bk object 16">
            <a:extLst>
              <a:ext uri="{FF2B5EF4-FFF2-40B4-BE49-F238E27FC236}">
                <a16:creationId xmlns:a16="http://schemas.microsoft.com/office/drawing/2014/main" id="{236747FB-A476-0C47-9E93-EE0B380912DD}"/>
              </a:ext>
            </a:extLst>
          </p:cNvPr>
          <p:cNvSpPr/>
          <p:nvPr/>
        </p:nvSpPr>
        <p:spPr>
          <a:xfrm>
            <a:off x="0" y="-25912"/>
            <a:ext cx="12190061" cy="5794458"/>
          </a:xfrm>
          <a:custGeom>
            <a:avLst/>
            <a:gdLst/>
            <a:ahLst/>
            <a:cxnLst/>
            <a:rect l="l" t="t" r="r" b="b"/>
            <a:pathLst>
              <a:path w="10692130" h="6390005">
                <a:moveTo>
                  <a:pt x="0" y="6389992"/>
                </a:moveTo>
                <a:lnTo>
                  <a:pt x="10692003" y="6389992"/>
                </a:lnTo>
                <a:lnTo>
                  <a:pt x="10692003" y="0"/>
                </a:lnTo>
                <a:lnTo>
                  <a:pt x="0" y="0"/>
                </a:lnTo>
                <a:lnTo>
                  <a:pt x="0" y="638999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4534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A933A-DE2B-48BB-8637-65BDFF8E92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F23A4C-1066-4548-8BFA-8ECEE97E6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5339" y="4767774"/>
            <a:ext cx="3594338" cy="417854"/>
          </a:xfrm>
        </p:spPr>
        <p:txBody>
          <a:bodyPr>
            <a:noAutofit/>
          </a:bodyPr>
          <a:lstStyle>
            <a:lvl1pPr algn="r">
              <a:defRPr sz="2176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088">
                <a:solidFill>
                  <a:schemeClr val="bg1"/>
                </a:solidFill>
              </a:defRPr>
            </a:lvl2pPr>
            <a:lvl3pPr>
              <a:defRPr sz="1088">
                <a:solidFill>
                  <a:schemeClr val="bg1"/>
                </a:solidFill>
              </a:defRPr>
            </a:lvl3pPr>
            <a:lvl4pPr>
              <a:defRPr sz="1088">
                <a:solidFill>
                  <a:schemeClr val="bg1"/>
                </a:solidFill>
              </a:defRPr>
            </a:lvl4pPr>
            <a:lvl5pPr>
              <a:defRPr sz="1088">
                <a:solidFill>
                  <a:schemeClr val="bg1"/>
                </a:solidFill>
              </a:defRPr>
            </a:lvl5pPr>
          </a:lstStyle>
          <a:p>
            <a:pPr lvl="0"/>
            <a:r>
              <a:rPr lang="pt-PT"/>
              <a:t>Month Year</a:t>
            </a:r>
            <a:endParaRPr lang="en-US"/>
          </a:p>
        </p:txBody>
      </p:sp>
      <p:sp>
        <p:nvSpPr>
          <p:cNvPr id="14" name="Title 11">
            <a:extLst>
              <a:ext uri="{FF2B5EF4-FFF2-40B4-BE49-F238E27FC236}">
                <a16:creationId xmlns:a16="http://schemas.microsoft.com/office/drawing/2014/main" id="{68138B61-C5E7-4075-8961-D56B30827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57" y="1236571"/>
            <a:ext cx="7440051" cy="708393"/>
          </a:xfrm>
        </p:spPr>
        <p:txBody>
          <a:bodyPr/>
          <a:lstStyle>
            <a:lvl1pPr>
              <a:defRPr sz="4534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51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594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BW" sz="10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4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603" y="511125"/>
            <a:ext cx="11173357" cy="33491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2176" b="1" i="0">
                <a:solidFill>
                  <a:srgbClr val="2F2F8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C6341F45-691F-4178-A572-27A65CC904C9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36656" y="6377949"/>
            <a:ext cx="3525599" cy="19973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6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238"/>
              </a:spcBef>
              <a:spcAft>
                <a:spcPts val="238"/>
              </a:spcAft>
            </a:pPr>
            <a:endParaRPr lang="en-US" sz="1989" b="1" i="0" baseline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>
            <p:custDataLst>
              <p:tags r:id="rId3"/>
            </p:custDataLst>
          </p:nvPr>
        </p:nvSpPr>
        <p:spPr bwMode="ltGray">
          <a:xfrm>
            <a:off x="6092953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725" tIns="36363" rIns="72725" bIns="363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32" dirty="0">
              <a:solidFill>
                <a:srgbClr val="F0F0F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4"/>
            <a:ext cx="5065776" cy="30601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94794"/>
            <a:ext cx="5065776" cy="31271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32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363630" indent="0" algn="ctr">
              <a:buNone/>
              <a:defRPr sz="1591"/>
            </a:lvl2pPr>
            <a:lvl3pPr marL="727262" indent="0" algn="ctr">
              <a:buNone/>
              <a:defRPr sz="1432"/>
            </a:lvl3pPr>
            <a:lvl4pPr marL="1090892" indent="0" algn="ctr">
              <a:buNone/>
              <a:defRPr sz="1272"/>
            </a:lvl4pPr>
            <a:lvl5pPr marL="1454524" indent="0" algn="ctr">
              <a:buNone/>
              <a:defRPr sz="1272"/>
            </a:lvl5pPr>
            <a:lvl6pPr marL="1818154" indent="0" algn="ctr">
              <a:buNone/>
              <a:defRPr sz="1272"/>
            </a:lvl6pPr>
            <a:lvl7pPr marL="2181785" indent="0" algn="ctr">
              <a:buNone/>
              <a:defRPr sz="1272"/>
            </a:lvl7pPr>
            <a:lvl8pPr marL="2545416" indent="0" algn="ctr">
              <a:buNone/>
              <a:defRPr sz="1272"/>
            </a:lvl8pPr>
            <a:lvl9pPr marL="2909047" indent="0" algn="ctr">
              <a:buNone/>
              <a:defRPr sz="127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54736" y="6501672"/>
            <a:ext cx="7277861" cy="9804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637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9"/>
            <a:ext cx="3843338" cy="9797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637" b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8B4A5-F969-40E0-88A4-F4543DFE7961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341" y="292876"/>
            <a:ext cx="1450925" cy="3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>
            <a:extLst>
              <a:ext uri="{FF2B5EF4-FFF2-40B4-BE49-F238E27FC236}">
                <a16:creationId xmlns:a16="http://schemas.microsoft.com/office/drawing/2014/main" id="{8A23EBF4-02C1-4019-850E-05868D6F19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" y="0"/>
            <a:ext cx="11517" cy="11516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297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W" sz="97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43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30" imgH="531" progId="TCLayout.ActiveDocument.1">
                  <p:embed/>
                </p:oleObj>
              </mc:Choice>
              <mc:Fallback>
                <p:oleObj name="think-cell Slide" r:id="rId4" imgW="530" imgH="53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3" y="1440"/>
                        <a:ext cx="1440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608" y="455317"/>
            <a:ext cx="11173357" cy="390729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1514" b="1" i="0">
                <a:solidFill>
                  <a:srgbClr val="2F2F81"/>
                </a:solidFill>
                <a:latin typeface="+mn-lt"/>
                <a:cs typeface="DIN OT"/>
              </a:defRPr>
            </a:lvl1pPr>
          </a:lstStyle>
          <a:p>
            <a:endParaRPr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94D642-C141-4BAD-9BF3-F21F999665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56"/>
            <a:ext cx="3901440" cy="251183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A67EFF-43E8-4062-B05E-D7942D2CE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78240" y="6377956"/>
            <a:ext cx="2804160" cy="276999"/>
          </a:xfrm>
        </p:spPr>
        <p:txBody>
          <a:bodyPr/>
          <a:lstStyle/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46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41F45-691F-4178-A572-27A65CC904C9}" type="datetimeFigureOut">
              <a:rPr lang="en-GB" smtClean="0"/>
              <a:t>21/02/2023</a:t>
            </a:fld>
            <a:endParaRPr lang="en-GB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2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1.emf"/><Relationship Id="rId5" Type="http://schemas.openxmlformats.org/officeDocument/2006/relationships/slideLayout" Target="../slideLayouts/slideLayout16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5645767-3F35-4F8A-9A73-60A46EF77C34}"/>
              </a:ext>
            </a:extLst>
          </p:cNvPr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810" y="1440"/>
          <a:ext cx="1811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08" imgH="408" progId="TCLayout.ActiveDocument.1">
                  <p:embed/>
                </p:oleObj>
              </mc:Choice>
              <mc:Fallback>
                <p:oleObj name="think-cell Slide" r:id="rId15" imgW="408" imgH="4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5645767-3F35-4F8A-9A73-60A46EF77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10" y="1440"/>
                        <a:ext cx="1811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4CD9C316-454D-4C22-9D98-9ED0266CFCD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0" y="0"/>
            <a:ext cx="143960" cy="143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39" b="1" i="0" baseline="0" dirty="0">
              <a:latin typeface="Calibri" panose="020F0502020204030204" pitchFamily="34" charset="0"/>
              <a:ea typeface="+mj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" name="bk object 16"/>
          <p:cNvSpPr/>
          <p:nvPr/>
        </p:nvSpPr>
        <p:spPr>
          <a:xfrm>
            <a:off x="521273" y="859561"/>
            <a:ext cx="11148006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799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17" name="bk object 17"/>
          <p:cNvSpPr/>
          <p:nvPr/>
        </p:nvSpPr>
        <p:spPr>
          <a:xfrm>
            <a:off x="0" y="6741350"/>
            <a:ext cx="12190552" cy="114587"/>
          </a:xfrm>
          <a:custGeom>
            <a:avLst/>
            <a:gdLst/>
            <a:ahLst/>
            <a:cxnLst/>
            <a:rect l="l" t="t" r="r" b="b"/>
            <a:pathLst>
              <a:path w="10692130" h="126365">
                <a:moveTo>
                  <a:pt x="0" y="125793"/>
                </a:moveTo>
                <a:lnTo>
                  <a:pt x="10692003" y="125793"/>
                </a:lnTo>
                <a:lnTo>
                  <a:pt x="10692003" y="0"/>
                </a:lnTo>
                <a:lnTo>
                  <a:pt x="0" y="0"/>
                </a:lnTo>
                <a:lnTo>
                  <a:pt x="0" y="125793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1BFD9D-F841-4480-8507-0C3FDD1365B3}"/>
              </a:ext>
            </a:extLst>
          </p:cNvPr>
          <p:cNvGrpSpPr/>
          <p:nvPr/>
        </p:nvGrpSpPr>
        <p:grpSpPr>
          <a:xfrm>
            <a:off x="9959319" y="417426"/>
            <a:ext cx="1709961" cy="341012"/>
            <a:chOff x="10671545" y="460328"/>
            <a:chExt cx="2196413" cy="376060"/>
          </a:xfrm>
        </p:grpSpPr>
        <p:sp>
          <p:nvSpPr>
            <p:cNvPr id="18" name="bk object 18"/>
            <p:cNvSpPr/>
            <p:nvPr/>
          </p:nvSpPr>
          <p:spPr>
            <a:xfrm>
              <a:off x="10671545" y="460328"/>
              <a:ext cx="338509" cy="319405"/>
            </a:xfrm>
            <a:custGeom>
              <a:avLst/>
              <a:gdLst/>
              <a:ahLst/>
              <a:cxnLst/>
              <a:rect l="l" t="t" r="r" b="b"/>
              <a:pathLst>
                <a:path w="269240" h="319405">
                  <a:moveTo>
                    <a:pt x="253238" y="0"/>
                  </a:moveTo>
                  <a:lnTo>
                    <a:pt x="0" y="319290"/>
                  </a:lnTo>
                  <a:lnTo>
                    <a:pt x="269049" y="98679"/>
                  </a:lnTo>
                  <a:lnTo>
                    <a:pt x="253238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19" name="bk object 19"/>
            <p:cNvSpPr/>
            <p:nvPr/>
          </p:nvSpPr>
          <p:spPr>
            <a:xfrm>
              <a:off x="10680539" y="691930"/>
              <a:ext cx="528520" cy="91440"/>
            </a:xfrm>
            <a:custGeom>
              <a:avLst/>
              <a:gdLst/>
              <a:ahLst/>
              <a:cxnLst/>
              <a:rect l="l" t="t" r="r" b="b"/>
              <a:pathLst>
                <a:path w="420370" h="91440">
                  <a:moveTo>
                    <a:pt x="132359" y="0"/>
                  </a:moveTo>
                  <a:lnTo>
                    <a:pt x="0" y="91249"/>
                  </a:lnTo>
                  <a:lnTo>
                    <a:pt x="420243" y="91351"/>
                  </a:lnTo>
                  <a:lnTo>
                    <a:pt x="132359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20" name="bk object 20"/>
            <p:cNvSpPr/>
            <p:nvPr/>
          </p:nvSpPr>
          <p:spPr>
            <a:xfrm>
              <a:off x="10999322" y="460514"/>
              <a:ext cx="225938" cy="320675"/>
            </a:xfrm>
            <a:custGeom>
              <a:avLst/>
              <a:gdLst/>
              <a:ahLst/>
              <a:cxnLst/>
              <a:rect l="l" t="t" r="r" b="b"/>
              <a:pathLst>
                <a:path w="179704" h="320675">
                  <a:moveTo>
                    <a:pt x="0" y="0"/>
                  </a:moveTo>
                  <a:lnTo>
                    <a:pt x="66484" y="268820"/>
                  </a:lnTo>
                  <a:lnTo>
                    <a:pt x="179133" y="320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  <p:sp>
          <p:nvSpPr>
            <p:cNvPr id="21" name="bk object 21"/>
            <p:cNvSpPr/>
            <p:nvPr/>
          </p:nvSpPr>
          <p:spPr>
            <a:xfrm>
              <a:off x="11312981" y="557278"/>
              <a:ext cx="1554977" cy="279110"/>
            </a:xfrm>
            <a:prstGeom prst="rect">
              <a:avLst/>
            </a:prstGeom>
            <a:blipFill>
              <a:blip r:embed="rId17" cstate="print">
                <a:grayscl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9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206C-C255-4DBF-91FE-84A90E6BDA0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FEA7EBF-0586-4250-9B8B-8E7B2204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2" y="457028"/>
            <a:ext cx="11153899" cy="391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80B964-C6E7-4B73-85CF-000BF1E97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377949"/>
            <a:ext cx="7943390" cy="251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8D2E2B8-1CC6-425D-A5E8-5B305D74B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73" y="1236572"/>
            <a:ext cx="11158228" cy="483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697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 sz="2539" b="1">
          <a:solidFill>
            <a:schemeClr val="tx1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59118" indent="-259118">
        <a:buClr>
          <a:schemeClr val="bg2"/>
        </a:buClr>
        <a:buFont typeface="Wingdings" panose="05000000000000000000" pitchFamily="2" charset="2"/>
        <a:buChar char="§"/>
        <a:defRPr>
          <a:latin typeface="+mn-lt"/>
          <a:ea typeface="+mn-ea"/>
          <a:cs typeface="+mn-cs"/>
        </a:defRPr>
      </a:lvl1pPr>
      <a:lvl2pPr marL="673778" indent="-259118">
        <a:buClr>
          <a:schemeClr val="bg2"/>
        </a:buClr>
        <a:buFont typeface="Calibri" panose="020F0502020204030204" pitchFamily="34" charset="0"/>
        <a:buChar char="‒"/>
        <a:defRPr>
          <a:latin typeface="+mn-lt"/>
          <a:ea typeface="+mn-ea"/>
          <a:cs typeface="+mn-cs"/>
        </a:defRPr>
      </a:lvl2pPr>
      <a:lvl3pPr marL="1088435" indent="-259118">
        <a:buClr>
          <a:schemeClr val="bg2"/>
        </a:buClr>
        <a:buFont typeface="Calibri" panose="020F0502020204030204" pitchFamily="34" charset="0"/>
        <a:buChar char="‒"/>
        <a:defRPr>
          <a:latin typeface="+mn-lt"/>
          <a:ea typeface="+mn-ea"/>
          <a:cs typeface="+mn-cs"/>
        </a:defRPr>
      </a:lvl3pPr>
      <a:lvl4pPr marL="1503097" indent="-259118">
        <a:buClr>
          <a:schemeClr val="bg2"/>
        </a:buClr>
        <a:buFont typeface="Calibri" panose="020F0502020204030204" pitchFamily="34" charset="0"/>
        <a:buChar char="‒"/>
        <a:defRPr>
          <a:latin typeface="+mn-lt"/>
          <a:ea typeface="+mn-ea"/>
          <a:cs typeface="+mn-cs"/>
        </a:defRPr>
      </a:lvl4pPr>
      <a:lvl5pPr marL="1917754" indent="-259118">
        <a:buClr>
          <a:schemeClr val="bg2"/>
        </a:buClr>
        <a:buFont typeface="Calibri" panose="020F0502020204030204" pitchFamily="34" charset="0"/>
        <a:buChar char="‒"/>
        <a:defRPr>
          <a:latin typeface="+mn-lt"/>
          <a:ea typeface="+mn-ea"/>
          <a:cs typeface="+mn-cs"/>
        </a:defRPr>
      </a:lvl5pPr>
      <a:lvl6pPr marL="2073296">
        <a:defRPr>
          <a:latin typeface="+mn-lt"/>
          <a:ea typeface="+mn-ea"/>
          <a:cs typeface="+mn-cs"/>
        </a:defRPr>
      </a:lvl6pPr>
      <a:lvl7pPr marL="2487955">
        <a:defRPr>
          <a:latin typeface="+mn-lt"/>
          <a:ea typeface="+mn-ea"/>
          <a:cs typeface="+mn-cs"/>
        </a:defRPr>
      </a:lvl7pPr>
      <a:lvl8pPr marL="2902614">
        <a:defRPr>
          <a:latin typeface="+mn-lt"/>
          <a:ea typeface="+mn-ea"/>
          <a:cs typeface="+mn-cs"/>
        </a:defRPr>
      </a:lvl8pPr>
      <a:lvl9pPr marL="33172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660">
        <a:defRPr>
          <a:latin typeface="+mn-lt"/>
          <a:ea typeface="+mn-ea"/>
          <a:cs typeface="+mn-cs"/>
        </a:defRPr>
      </a:lvl2pPr>
      <a:lvl3pPr marL="829317">
        <a:defRPr>
          <a:latin typeface="+mn-lt"/>
          <a:ea typeface="+mn-ea"/>
          <a:cs typeface="+mn-cs"/>
        </a:defRPr>
      </a:lvl3pPr>
      <a:lvl4pPr marL="1243979">
        <a:defRPr>
          <a:latin typeface="+mn-lt"/>
          <a:ea typeface="+mn-ea"/>
          <a:cs typeface="+mn-cs"/>
        </a:defRPr>
      </a:lvl4pPr>
      <a:lvl5pPr marL="1658636">
        <a:defRPr>
          <a:latin typeface="+mn-lt"/>
          <a:ea typeface="+mn-ea"/>
          <a:cs typeface="+mn-cs"/>
        </a:defRPr>
      </a:lvl5pPr>
      <a:lvl6pPr marL="2073296">
        <a:defRPr>
          <a:latin typeface="+mn-lt"/>
          <a:ea typeface="+mn-ea"/>
          <a:cs typeface="+mn-cs"/>
        </a:defRPr>
      </a:lvl6pPr>
      <a:lvl7pPr marL="2487955">
        <a:defRPr>
          <a:latin typeface="+mn-lt"/>
          <a:ea typeface="+mn-ea"/>
          <a:cs typeface="+mn-cs"/>
        </a:defRPr>
      </a:lvl7pPr>
      <a:lvl8pPr marL="2902614">
        <a:defRPr>
          <a:latin typeface="+mn-lt"/>
          <a:ea typeface="+mn-ea"/>
          <a:cs typeface="+mn-cs"/>
        </a:defRPr>
      </a:lvl8pPr>
      <a:lvl9pPr marL="3317272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pos="360">
          <p15:clr>
            <a:srgbClr val="F26B43"/>
          </p15:clr>
        </p15:guide>
        <p15:guide id="3" pos="8113">
          <p15:clr>
            <a:srgbClr val="F26B43"/>
          </p15:clr>
        </p15:guide>
        <p15:guide id="4" orient="horz" pos="4218">
          <p15:clr>
            <a:srgbClr val="F26B43"/>
          </p15:clr>
        </p15:guide>
        <p15:guide id="5" orient="horz" pos="4390">
          <p15:clr>
            <a:srgbClr val="F26B43"/>
          </p15:clr>
        </p15:guide>
        <p15:guide id="6" pos="4235">
          <p15:clr>
            <a:srgbClr val="F26B43"/>
          </p15:clr>
        </p15:guide>
        <p15:guide id="7" pos="4303">
          <p15:clr>
            <a:srgbClr val="F26B43"/>
          </p15:clr>
        </p15:guide>
        <p15:guide id="8" pos="41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5687B06-2BFF-4112-B931-039E277256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810" y="1440"/>
          <a:ext cx="1811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384" imgH="384" progId="TCLayout.ActiveDocument.1">
                  <p:embed/>
                </p:oleObj>
              </mc:Choice>
              <mc:Fallback>
                <p:oleObj name="think-cell Slide" r:id="rId10" imgW="384" imgH="38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5687B06-2BFF-4112-B931-039E277256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10" y="1440"/>
                        <a:ext cx="1811" cy="1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k object 16"/>
          <p:cNvSpPr/>
          <p:nvPr/>
        </p:nvSpPr>
        <p:spPr>
          <a:xfrm>
            <a:off x="521273" y="859561"/>
            <a:ext cx="11148006" cy="0"/>
          </a:xfrm>
          <a:custGeom>
            <a:avLst/>
            <a:gdLst/>
            <a:ahLst/>
            <a:cxnLst/>
            <a:rect l="l" t="t" r="r" b="b"/>
            <a:pathLst>
              <a:path w="9777730">
                <a:moveTo>
                  <a:pt x="0" y="0"/>
                </a:moveTo>
                <a:lnTo>
                  <a:pt x="9777603" y="0"/>
                </a:lnTo>
              </a:path>
            </a:pathLst>
          </a:custGeom>
          <a:ln w="17995">
            <a:solidFill>
              <a:srgbClr val="2F2F81"/>
            </a:solidFill>
          </a:ln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7" name="bk object 17"/>
          <p:cNvSpPr/>
          <p:nvPr/>
        </p:nvSpPr>
        <p:spPr>
          <a:xfrm>
            <a:off x="0" y="6741350"/>
            <a:ext cx="12190552" cy="114587"/>
          </a:xfrm>
          <a:custGeom>
            <a:avLst/>
            <a:gdLst/>
            <a:ahLst/>
            <a:cxnLst/>
            <a:rect l="l" t="t" r="r" b="b"/>
            <a:pathLst>
              <a:path w="10692130" h="126365">
                <a:moveTo>
                  <a:pt x="0" y="125793"/>
                </a:moveTo>
                <a:lnTo>
                  <a:pt x="10692003" y="125793"/>
                </a:lnTo>
                <a:lnTo>
                  <a:pt x="10692003" y="0"/>
                </a:lnTo>
                <a:lnTo>
                  <a:pt x="0" y="0"/>
                </a:lnTo>
                <a:lnTo>
                  <a:pt x="0" y="125793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8" name="bk object 18"/>
          <p:cNvSpPr/>
          <p:nvPr/>
        </p:nvSpPr>
        <p:spPr>
          <a:xfrm>
            <a:off x="9677350" y="417421"/>
            <a:ext cx="306972" cy="289637"/>
          </a:xfrm>
          <a:custGeom>
            <a:avLst/>
            <a:gdLst/>
            <a:ahLst/>
            <a:cxnLst/>
            <a:rect l="l" t="t" r="r" b="b"/>
            <a:pathLst>
              <a:path w="269240" h="319405">
                <a:moveTo>
                  <a:pt x="253238" y="0"/>
                </a:moveTo>
                <a:lnTo>
                  <a:pt x="0" y="319290"/>
                </a:lnTo>
                <a:lnTo>
                  <a:pt x="269049" y="98679"/>
                </a:lnTo>
                <a:lnTo>
                  <a:pt x="253238" y="0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19" name="bk object 19"/>
          <p:cNvSpPr/>
          <p:nvPr/>
        </p:nvSpPr>
        <p:spPr>
          <a:xfrm>
            <a:off x="9685505" y="627443"/>
            <a:ext cx="479281" cy="82918"/>
          </a:xfrm>
          <a:custGeom>
            <a:avLst/>
            <a:gdLst/>
            <a:ahLst/>
            <a:cxnLst/>
            <a:rect l="l" t="t" r="r" b="b"/>
            <a:pathLst>
              <a:path w="420370" h="91440">
                <a:moveTo>
                  <a:pt x="132359" y="0"/>
                </a:moveTo>
                <a:lnTo>
                  <a:pt x="0" y="91249"/>
                </a:lnTo>
                <a:lnTo>
                  <a:pt x="420243" y="91351"/>
                </a:lnTo>
                <a:lnTo>
                  <a:pt x="132359" y="0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0" name="bk object 20"/>
          <p:cNvSpPr/>
          <p:nvPr/>
        </p:nvSpPr>
        <p:spPr>
          <a:xfrm>
            <a:off x="9974591" y="417590"/>
            <a:ext cx="204889" cy="290788"/>
          </a:xfrm>
          <a:custGeom>
            <a:avLst/>
            <a:gdLst/>
            <a:ahLst/>
            <a:cxnLst/>
            <a:rect l="l" t="t" r="r" b="b"/>
            <a:pathLst>
              <a:path w="179704" h="320675">
                <a:moveTo>
                  <a:pt x="0" y="0"/>
                </a:moveTo>
                <a:lnTo>
                  <a:pt x="66484" y="268820"/>
                </a:lnTo>
                <a:lnTo>
                  <a:pt x="179133" y="320382"/>
                </a:lnTo>
                <a:lnTo>
                  <a:pt x="0" y="0"/>
                </a:lnTo>
                <a:close/>
              </a:path>
            </a:pathLst>
          </a:custGeom>
          <a:solidFill>
            <a:srgbClr val="FBD205"/>
          </a:solid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1" name="bk object 21"/>
          <p:cNvSpPr/>
          <p:nvPr/>
        </p:nvSpPr>
        <p:spPr>
          <a:xfrm>
            <a:off x="10259028" y="505340"/>
            <a:ext cx="1410109" cy="2530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52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9325" y="1009813"/>
            <a:ext cx="11173357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2F2F81"/>
                </a:solidFill>
                <a:latin typeface="DIN OT"/>
                <a:cs typeface="DIN O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796" y="1653043"/>
            <a:ext cx="111784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4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01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521319" eaLnBrk="1" hangingPunct="1">
        <a:defRPr>
          <a:latin typeface="+mn-lt"/>
          <a:ea typeface="+mn-ea"/>
          <a:cs typeface="+mn-cs"/>
        </a:defRPr>
      </a:lvl2pPr>
      <a:lvl3pPr marL="1042637" eaLnBrk="1" hangingPunct="1">
        <a:defRPr>
          <a:latin typeface="+mn-lt"/>
          <a:ea typeface="+mn-ea"/>
          <a:cs typeface="+mn-cs"/>
        </a:defRPr>
      </a:lvl3pPr>
      <a:lvl4pPr marL="1563957" eaLnBrk="1" hangingPunct="1">
        <a:defRPr>
          <a:latin typeface="+mn-lt"/>
          <a:ea typeface="+mn-ea"/>
          <a:cs typeface="+mn-cs"/>
        </a:defRPr>
      </a:lvl4pPr>
      <a:lvl5pPr marL="2085275" eaLnBrk="1" hangingPunct="1">
        <a:defRPr>
          <a:latin typeface="+mn-lt"/>
          <a:ea typeface="+mn-ea"/>
          <a:cs typeface="+mn-cs"/>
        </a:defRPr>
      </a:lvl5pPr>
      <a:lvl6pPr marL="2606595" eaLnBrk="1" hangingPunct="1">
        <a:defRPr>
          <a:latin typeface="+mn-lt"/>
          <a:ea typeface="+mn-ea"/>
          <a:cs typeface="+mn-cs"/>
        </a:defRPr>
      </a:lvl6pPr>
      <a:lvl7pPr marL="3127915" eaLnBrk="1" hangingPunct="1">
        <a:defRPr>
          <a:latin typeface="+mn-lt"/>
          <a:ea typeface="+mn-ea"/>
          <a:cs typeface="+mn-cs"/>
        </a:defRPr>
      </a:lvl7pPr>
      <a:lvl8pPr marL="3649233" eaLnBrk="1" hangingPunct="1">
        <a:defRPr>
          <a:latin typeface="+mn-lt"/>
          <a:ea typeface="+mn-ea"/>
          <a:cs typeface="+mn-cs"/>
        </a:defRPr>
      </a:lvl8pPr>
      <a:lvl9pPr marL="417055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521319" eaLnBrk="1" hangingPunct="1">
        <a:defRPr>
          <a:latin typeface="+mn-lt"/>
          <a:ea typeface="+mn-ea"/>
          <a:cs typeface="+mn-cs"/>
        </a:defRPr>
      </a:lvl2pPr>
      <a:lvl3pPr marL="1042637" eaLnBrk="1" hangingPunct="1">
        <a:defRPr>
          <a:latin typeface="+mn-lt"/>
          <a:ea typeface="+mn-ea"/>
          <a:cs typeface="+mn-cs"/>
        </a:defRPr>
      </a:lvl3pPr>
      <a:lvl4pPr marL="1563957" eaLnBrk="1" hangingPunct="1">
        <a:defRPr>
          <a:latin typeface="+mn-lt"/>
          <a:ea typeface="+mn-ea"/>
          <a:cs typeface="+mn-cs"/>
        </a:defRPr>
      </a:lvl4pPr>
      <a:lvl5pPr marL="2085275" eaLnBrk="1" hangingPunct="1">
        <a:defRPr>
          <a:latin typeface="+mn-lt"/>
          <a:ea typeface="+mn-ea"/>
          <a:cs typeface="+mn-cs"/>
        </a:defRPr>
      </a:lvl5pPr>
      <a:lvl6pPr marL="2606595" eaLnBrk="1" hangingPunct="1">
        <a:defRPr>
          <a:latin typeface="+mn-lt"/>
          <a:ea typeface="+mn-ea"/>
          <a:cs typeface="+mn-cs"/>
        </a:defRPr>
      </a:lvl6pPr>
      <a:lvl7pPr marL="3127915" eaLnBrk="1" hangingPunct="1">
        <a:defRPr>
          <a:latin typeface="+mn-lt"/>
          <a:ea typeface="+mn-ea"/>
          <a:cs typeface="+mn-cs"/>
        </a:defRPr>
      </a:lvl7pPr>
      <a:lvl8pPr marL="3649233" eaLnBrk="1" hangingPunct="1">
        <a:defRPr>
          <a:latin typeface="+mn-lt"/>
          <a:ea typeface="+mn-ea"/>
          <a:cs typeface="+mn-cs"/>
        </a:defRPr>
      </a:lvl8pPr>
      <a:lvl9pPr marL="417055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9738FD-6BB0-47BB-9B9B-8E5CB928A1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960357" y="5783527"/>
            <a:ext cx="2542815" cy="251159"/>
          </a:xfrm>
        </p:spPr>
        <p:txBody>
          <a:bodyPr/>
          <a:lstStyle/>
          <a:p>
            <a:pPr defTabSz="414589">
              <a:defRPr/>
            </a:pPr>
            <a:fld id="{B6F15528-21DE-4FAA-801E-634DDDAF4B2B}" type="slidenum">
              <a:rPr lang="en-ZA" sz="1632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14589">
                <a:defRPr/>
              </a:pPr>
              <a:t>1</a:t>
            </a:fld>
            <a:endParaRPr lang="en-ZA" sz="1632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FAF59-9125-4BE2-AF68-BF6A476B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" y="0"/>
            <a:ext cx="1219176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C1B592-889F-4E02-B6C5-E6ECDE380AB9}"/>
              </a:ext>
            </a:extLst>
          </p:cNvPr>
          <p:cNvGrpSpPr/>
          <p:nvPr/>
        </p:nvGrpSpPr>
        <p:grpSpPr>
          <a:xfrm>
            <a:off x="10091445" y="243459"/>
            <a:ext cx="1709693" cy="340972"/>
            <a:chOff x="10671545" y="460328"/>
            <a:chExt cx="2196413" cy="376060"/>
          </a:xfrm>
        </p:grpSpPr>
        <p:sp>
          <p:nvSpPr>
            <p:cNvPr id="5" name="bk object 18">
              <a:extLst>
                <a:ext uri="{FF2B5EF4-FFF2-40B4-BE49-F238E27FC236}">
                  <a16:creationId xmlns:a16="http://schemas.microsoft.com/office/drawing/2014/main" id="{6088DFFB-FD01-4543-99F9-43B8D17E1CA7}"/>
                </a:ext>
              </a:extLst>
            </p:cNvPr>
            <p:cNvSpPr/>
            <p:nvPr/>
          </p:nvSpPr>
          <p:spPr>
            <a:xfrm>
              <a:off x="10671545" y="460328"/>
              <a:ext cx="338509" cy="319405"/>
            </a:xfrm>
            <a:custGeom>
              <a:avLst/>
              <a:gdLst/>
              <a:ahLst/>
              <a:cxnLst/>
              <a:rect l="l" t="t" r="r" b="b"/>
              <a:pathLst>
                <a:path w="269240" h="319405">
                  <a:moveTo>
                    <a:pt x="253238" y="0"/>
                  </a:moveTo>
                  <a:lnTo>
                    <a:pt x="0" y="319290"/>
                  </a:lnTo>
                  <a:lnTo>
                    <a:pt x="269049" y="98679"/>
                  </a:lnTo>
                  <a:lnTo>
                    <a:pt x="253238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pPr defTabSz="414499">
                <a:defRPr/>
              </a:pPr>
              <a:endParaRPr sz="253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6" name="bk object 19">
              <a:extLst>
                <a:ext uri="{FF2B5EF4-FFF2-40B4-BE49-F238E27FC236}">
                  <a16:creationId xmlns:a16="http://schemas.microsoft.com/office/drawing/2014/main" id="{2D37EE3C-A135-4A06-9863-AAE01D591DB4}"/>
                </a:ext>
              </a:extLst>
            </p:cNvPr>
            <p:cNvSpPr/>
            <p:nvPr/>
          </p:nvSpPr>
          <p:spPr>
            <a:xfrm>
              <a:off x="10680539" y="691930"/>
              <a:ext cx="528520" cy="91440"/>
            </a:xfrm>
            <a:custGeom>
              <a:avLst/>
              <a:gdLst/>
              <a:ahLst/>
              <a:cxnLst/>
              <a:rect l="l" t="t" r="r" b="b"/>
              <a:pathLst>
                <a:path w="420370" h="91440">
                  <a:moveTo>
                    <a:pt x="132359" y="0"/>
                  </a:moveTo>
                  <a:lnTo>
                    <a:pt x="0" y="91249"/>
                  </a:lnTo>
                  <a:lnTo>
                    <a:pt x="420243" y="91351"/>
                  </a:lnTo>
                  <a:lnTo>
                    <a:pt x="132359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pPr defTabSz="414499">
                <a:defRPr/>
              </a:pPr>
              <a:endParaRPr sz="253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" name="bk object 20">
              <a:extLst>
                <a:ext uri="{FF2B5EF4-FFF2-40B4-BE49-F238E27FC236}">
                  <a16:creationId xmlns:a16="http://schemas.microsoft.com/office/drawing/2014/main" id="{7F754609-F3A2-40E2-B2A7-B34418F85B16}"/>
                </a:ext>
              </a:extLst>
            </p:cNvPr>
            <p:cNvSpPr/>
            <p:nvPr/>
          </p:nvSpPr>
          <p:spPr>
            <a:xfrm>
              <a:off x="10999322" y="460514"/>
              <a:ext cx="225938" cy="320675"/>
            </a:xfrm>
            <a:custGeom>
              <a:avLst/>
              <a:gdLst/>
              <a:ahLst/>
              <a:cxnLst/>
              <a:rect l="l" t="t" r="r" b="b"/>
              <a:pathLst>
                <a:path w="179704" h="320675">
                  <a:moveTo>
                    <a:pt x="0" y="0"/>
                  </a:moveTo>
                  <a:lnTo>
                    <a:pt x="66484" y="268820"/>
                  </a:lnTo>
                  <a:lnTo>
                    <a:pt x="179133" y="320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205"/>
            </a:solidFill>
          </p:spPr>
          <p:txBody>
            <a:bodyPr wrap="square" lIns="0" tIns="0" rIns="0" bIns="0" rtlCol="0"/>
            <a:lstStyle/>
            <a:p>
              <a:pPr defTabSz="414499">
                <a:defRPr/>
              </a:pPr>
              <a:endParaRPr sz="253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8" name="bk object 21">
              <a:extLst>
                <a:ext uri="{FF2B5EF4-FFF2-40B4-BE49-F238E27FC236}">
                  <a16:creationId xmlns:a16="http://schemas.microsoft.com/office/drawing/2014/main" id="{3A1D506B-E398-4B24-A53F-258B6D90B618}"/>
                </a:ext>
              </a:extLst>
            </p:cNvPr>
            <p:cNvSpPr/>
            <p:nvPr/>
          </p:nvSpPr>
          <p:spPr>
            <a:xfrm>
              <a:off x="11312981" y="557278"/>
              <a:ext cx="1554977" cy="279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414499">
                <a:defRPr/>
              </a:pPr>
              <a:endParaRPr sz="2539" dirty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4F1483E-074E-434D-AFEA-5170194FC069}"/>
              </a:ext>
            </a:extLst>
          </p:cNvPr>
          <p:cNvSpPr txBox="1"/>
          <p:nvPr/>
        </p:nvSpPr>
        <p:spPr>
          <a:xfrm>
            <a:off x="346544" y="1563348"/>
            <a:ext cx="6531002" cy="127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4589"/>
            <a:r>
              <a:rPr lang="en-US" sz="4897" b="1" kern="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  <a:sym typeface="Arial"/>
              </a:rPr>
              <a:t>Affordable Housing</a:t>
            </a:r>
          </a:p>
          <a:p>
            <a:pPr lvl="1" defTabSz="414589"/>
            <a:r>
              <a:rPr lang="en-US" sz="2800" b="1" kern="0" dirty="0">
                <a:solidFill>
                  <a:schemeClr val="bg1"/>
                </a:solidFill>
                <a:latin typeface="Calibri"/>
                <a:cs typeface="Arial"/>
                <a:sym typeface="Arial"/>
              </a:rPr>
              <a:t>February 2023</a:t>
            </a:r>
            <a:endParaRPr lang="en-ZA" sz="28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8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ABB24-940C-EE72-8F14-4FAD45761BFA}"/>
              </a:ext>
            </a:extLst>
          </p:cNvPr>
          <p:cNvSpPr/>
          <p:nvPr/>
        </p:nvSpPr>
        <p:spPr>
          <a:xfrm>
            <a:off x="265814" y="223284"/>
            <a:ext cx="11610753" cy="112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7B020-E1DD-573E-B56A-7C91DB7A7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9" y="0"/>
            <a:ext cx="12309231" cy="692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2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02" y="344359"/>
            <a:ext cx="11152905" cy="39072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Housing landscape in Namibia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7320313"/>
              </p:ext>
            </p:extLst>
          </p:nvPr>
        </p:nvGraphicFramePr>
        <p:xfrm>
          <a:off x="-1128219" y="1403112"/>
          <a:ext cx="7257773" cy="489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50816"/>
              </p:ext>
            </p:extLst>
          </p:nvPr>
        </p:nvGraphicFramePr>
        <p:xfrm>
          <a:off x="5194857" y="1258977"/>
          <a:ext cx="651115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2230">
                  <a:extLst>
                    <a:ext uri="{9D8B030D-6E8A-4147-A177-3AD203B41FA5}">
                      <a16:colId xmlns:a16="http://schemas.microsoft.com/office/drawing/2014/main" val="256389630"/>
                    </a:ext>
                  </a:extLst>
                </a:gridCol>
                <a:gridCol w="1302230">
                  <a:extLst>
                    <a:ext uri="{9D8B030D-6E8A-4147-A177-3AD203B41FA5}">
                      <a16:colId xmlns:a16="http://schemas.microsoft.com/office/drawing/2014/main" val="882949825"/>
                    </a:ext>
                  </a:extLst>
                </a:gridCol>
                <a:gridCol w="1302230">
                  <a:extLst>
                    <a:ext uri="{9D8B030D-6E8A-4147-A177-3AD203B41FA5}">
                      <a16:colId xmlns:a16="http://schemas.microsoft.com/office/drawing/2014/main" val="4161698594"/>
                    </a:ext>
                  </a:extLst>
                </a:gridCol>
                <a:gridCol w="1302230">
                  <a:extLst>
                    <a:ext uri="{9D8B030D-6E8A-4147-A177-3AD203B41FA5}">
                      <a16:colId xmlns:a16="http://schemas.microsoft.com/office/drawing/2014/main" val="2103639200"/>
                    </a:ext>
                  </a:extLst>
                </a:gridCol>
                <a:gridCol w="1302230">
                  <a:extLst>
                    <a:ext uri="{9D8B030D-6E8A-4147-A177-3AD203B41FA5}">
                      <a16:colId xmlns:a16="http://schemas.microsoft.com/office/drawing/2014/main" val="2619387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375m2 erf, 3 bedroom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Cost of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Cost of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~</a:t>
                      </a:r>
                      <a:r>
                        <a:rPr lang="en-US" sz="1600" baseline="0" dirty="0">
                          <a:latin typeface="Arial Narrow" panose="020B0606020202030204" pitchFamily="34" charset="0"/>
                        </a:rPr>
                        <a:t> Loan Installment</a:t>
                      </a:r>
                      <a:endParaRPr lang="en-US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230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Windhoek</a:t>
                      </a:r>
                    </a:p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(most expensive)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N$228,000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N$616,886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N$884,886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N$9,437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78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Keetmanshoop</a:t>
                      </a:r>
                    </a:p>
                    <a:p>
                      <a:r>
                        <a:rPr lang="en-US" sz="1600" dirty="0">
                          <a:latin typeface="Arial Narrow" panose="020B0606020202030204" pitchFamily="34" charset="0"/>
                        </a:rPr>
                        <a:t>(cheapest)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N$20,300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 Narrow" panose="020B0606020202030204" pitchFamily="34" charset="0"/>
                        </a:rPr>
                        <a:t>N$407,940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N$428,240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N$4,567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5575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00870" y="3925247"/>
            <a:ext cx="65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arrow" panose="020B0606020202030204" pitchFamily="34" charset="0"/>
              </a:rPr>
              <a:t>Lack of affordability to purchase spills over into Rental Markets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0870" y="4375143"/>
            <a:ext cx="602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latin typeface="Arial Narrow" panose="020B0606020202030204" pitchFamily="34" charset="0"/>
              </a:rPr>
              <a:t>“Although the structure of the Namibian residential rental market is inherently characterized by the single-family market, the multi-family rental units are increasingly gaining traction due to the worsening affordability levels.”  </a:t>
            </a:r>
            <a:r>
              <a:rPr lang="en-US" sz="1400" b="1" dirty="0">
                <a:latin typeface="Arial Narrow" panose="020B0606020202030204" pitchFamily="34" charset="0"/>
              </a:rPr>
              <a:t>FNB Sep’21 Rental Index overview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62051" y="6470859"/>
            <a:ext cx="390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Source: Africa housing finance yearbook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0" y="880862"/>
            <a:ext cx="18685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Housing landscape in the market is defined by 2 major detractors.  High house prices and lack of credit affordability.  High house prices informed by slow &amp; costly land delivery as well as negligible affordable formal housing.  Coupling this with a lack of credit affordability due to low household disposable income, rising interest rate environment and a trend of urbanization, further exacerbates the challenges to provide dignified housing to all Namibians. </a:t>
            </a:r>
          </a:p>
        </p:txBody>
      </p:sp>
    </p:spTree>
    <p:extLst>
      <p:ext uri="{BB962C8B-B14F-4D97-AF65-F5344CB8AC3E}">
        <p14:creationId xmlns:p14="http://schemas.microsoft.com/office/powerpoint/2010/main" val="360122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44" y="344358"/>
            <a:ext cx="11152905" cy="39072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Housing affordability in Africa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A0EB0A-F274-4808-A2AF-D349F5BC3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3" t="19260" r="22917" b="11703"/>
          <a:stretch/>
        </p:blipFill>
        <p:spPr>
          <a:xfrm>
            <a:off x="270344" y="1017325"/>
            <a:ext cx="5535063" cy="52425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CBA0A0-8C42-4681-B5D3-564D03DC0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0" t="24296" r="22584" b="6667"/>
          <a:stretch/>
        </p:blipFill>
        <p:spPr>
          <a:xfrm>
            <a:off x="6473686" y="1017325"/>
            <a:ext cx="5570557" cy="519176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4901" y="4638261"/>
            <a:ext cx="1205947" cy="127220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55990" y="4638261"/>
            <a:ext cx="1205947" cy="1272209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2348" y="6259885"/>
            <a:ext cx="251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8725 USD = 148,950 NAD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0" y="880862"/>
            <a:ext cx="18685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Map 1 shows current landscape of perceived affordability for housing in Namibia as dictated by current landscape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Map 2 shows the opportunities available should Namibia shift to affordable housing ~ cost of 150k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032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97" y="304602"/>
            <a:ext cx="11152905" cy="39072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Financiers in the market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47FB5-6B5B-46D4-8C00-F4000FCF60D1}"/>
              </a:ext>
            </a:extLst>
          </p:cNvPr>
          <p:cNvSpPr txBox="1"/>
          <p:nvPr/>
        </p:nvSpPr>
        <p:spPr>
          <a:xfrm>
            <a:off x="394285" y="948690"/>
            <a:ext cx="577098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b="0" i="0" dirty="0">
                <a:effectLst/>
                <a:latin typeface="Arial Narrow" panose="020B0606020202030204" pitchFamily="34" charset="0"/>
              </a:rPr>
              <a:t>Increasing credit delinquency reduces credit risk appetite for financial institutions, amidst rising interest rate cycle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b="0" i="0" dirty="0">
                <a:effectLst/>
                <a:latin typeface="Arial Narrow" panose="020B0606020202030204" pitchFamily="34" charset="0"/>
              </a:rPr>
              <a:t>Housing finance providers include the five commercial banks, as well as a non-bank mortgage lender, First Capital Namibia and NHE.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b="0" i="0" dirty="0">
                <a:effectLst/>
                <a:latin typeface="Arial Narrow" panose="020B0606020202030204" pitchFamily="34" charset="0"/>
              </a:rPr>
              <a:t>Namibia’s mortgage market is focused on the </a:t>
            </a:r>
            <a:r>
              <a:rPr lang="en-GB" b="0" i="0" u="sng" dirty="0">
                <a:effectLst/>
                <a:latin typeface="Arial Narrow" panose="020B0606020202030204" pitchFamily="34" charset="0"/>
              </a:rPr>
              <a:t>middle and high income </a:t>
            </a:r>
            <a:r>
              <a:rPr lang="en-GB" b="0" i="0" dirty="0">
                <a:effectLst/>
                <a:latin typeface="Arial Narrow" panose="020B0606020202030204" pitchFamily="34" charset="0"/>
              </a:rPr>
              <a:t>segments of the market, and on towns.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b="0" i="0" dirty="0">
                <a:effectLst/>
                <a:latin typeface="Arial Narrow" panose="020B0606020202030204" pitchFamily="34" charset="0"/>
              </a:rPr>
              <a:t>Over the past 10 years, the focus has shifted towards the affordable housing segment, with bank lenders creating products that allow zero down payment, or a </a:t>
            </a:r>
            <a:r>
              <a:rPr lang="en-GB" b="0" i="0" u="sng" dirty="0">
                <a:effectLst/>
                <a:latin typeface="Arial Narrow" panose="020B0606020202030204" pitchFamily="34" charset="0"/>
              </a:rPr>
              <a:t>100 percent loan-to-value (LTV)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b="0" i="0" dirty="0">
                <a:effectLst/>
                <a:latin typeface="Arial Narrow" panose="020B0606020202030204" pitchFamily="34" charset="0"/>
              </a:rPr>
              <a:t>The deposit payable on a second property was reduced from 20 to 10 percent, and from 30 to 20 percent on a third property (there are still no deposit restrictions on first residential propertie</a:t>
            </a:r>
            <a:r>
              <a:rPr lang="en-GB" dirty="0">
                <a:latin typeface="Arial Narrow" panose="020B0606020202030204" pitchFamily="34" charset="0"/>
              </a:rPr>
              <a:t>s</a:t>
            </a:r>
            <a:endParaRPr lang="en-GB" b="0" i="0" dirty="0">
              <a:effectLst/>
              <a:latin typeface="Arial Narrow" panose="020B0606020202030204" pitchFamily="34" charset="0"/>
            </a:endParaRPr>
          </a:p>
          <a:p>
            <a:pPr lvl="1"/>
            <a:endParaRPr lang="en-GB" dirty="0">
              <a:latin typeface="Arial Narrow" panose="020B0606020202030204" pitchFamily="34" charset="0"/>
            </a:endParaRPr>
          </a:p>
          <a:p>
            <a:pPr lvl="1"/>
            <a:endParaRPr lang="en-KE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54465-3DD5-4C92-934E-48040F86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405" y="894942"/>
            <a:ext cx="3004322" cy="954644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82A2D8-0B2A-4A90-B53B-5A1F31A96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29" t="45302" r="85264" b="37167"/>
          <a:stretch/>
        </p:blipFill>
        <p:spPr bwMode="auto">
          <a:xfrm>
            <a:off x="10271946" y="894942"/>
            <a:ext cx="1475328" cy="156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A30EAD-1284-49EC-871F-F3CBC2A9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140" y="3648799"/>
            <a:ext cx="2076142" cy="131157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CC8694-3EAF-45F4-A9DE-056F13A45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575" r="83049" b="65137"/>
          <a:stretch/>
        </p:blipFill>
        <p:spPr bwMode="auto">
          <a:xfrm>
            <a:off x="6790911" y="4549205"/>
            <a:ext cx="2166854" cy="539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C515C-DAC4-43A0-A9A6-EF8220F18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338" y="2047104"/>
            <a:ext cx="2325707" cy="932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876" y="1932203"/>
            <a:ext cx="1026619" cy="1047297"/>
          </a:xfrm>
          <a:prstGeom prst="rect">
            <a:avLst/>
          </a:prstGeom>
        </p:spPr>
      </p:pic>
      <p:pic>
        <p:nvPicPr>
          <p:cNvPr id="14338" name="Picture 2" descr="Bank Windhoek – Logos Downloa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46" y="8546126"/>
            <a:ext cx="1019325" cy="1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ational Housing Enterprise (NHE) vacancies - My Namib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5" y="3224119"/>
            <a:ext cx="1080467" cy="1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3495" y="5508288"/>
            <a:ext cx="4320762" cy="8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97" y="304602"/>
            <a:ext cx="11152905" cy="39072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Letshego affordable housing product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9304" y="1431234"/>
            <a:ext cx="11305293" cy="3427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D47FB5-6B5B-46D4-8C00-F4000FCF60D1}"/>
              </a:ext>
            </a:extLst>
          </p:cNvPr>
          <p:cNvSpPr txBox="1"/>
          <p:nvPr/>
        </p:nvSpPr>
        <p:spPr>
          <a:xfrm>
            <a:off x="526597" y="1009625"/>
            <a:ext cx="577098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latin typeface="Arial Narrow" panose="020B0606020202030204" pitchFamily="34" charset="0"/>
              </a:rPr>
              <a:t>PRODUCT BENEFITS TO SUPPORT AFFORDABILITY</a:t>
            </a:r>
          </a:p>
          <a:p>
            <a:pPr algn="just"/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algn="just"/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No pre-approval fees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Free home owner’s insurance embedded on home loan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Competitive interest rate offerings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Discounted admin fees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sz="2400" dirty="0">
                <a:latin typeface="Arial Narrow" panose="020B0606020202030204" pitchFamily="34" charset="0"/>
              </a:rPr>
              <a:t>Tailor made financial solutions</a:t>
            </a:r>
            <a:endParaRPr lang="en-GB" sz="2400" b="0" i="0" dirty="0">
              <a:effectLst/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b="0" i="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2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97" y="304602"/>
            <a:ext cx="11152905" cy="390729"/>
          </a:xfrm>
        </p:spPr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Stakeholders for change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4638255"/>
              </p:ext>
            </p:extLst>
          </p:nvPr>
        </p:nvGraphicFramePr>
        <p:xfrm>
          <a:off x="-1360556" y="8521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1289" y="977161"/>
            <a:ext cx="543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 Narrow" panose="020B0606020202030204" pitchFamily="34" charset="0"/>
              </a:rPr>
              <a:t>What needs to change?</a:t>
            </a:r>
          </a:p>
        </p:txBody>
      </p:sp>
      <p:sp>
        <p:nvSpPr>
          <p:cNvPr id="7" name="Rectangle 6"/>
          <p:cNvSpPr/>
          <p:nvPr/>
        </p:nvSpPr>
        <p:spPr>
          <a:xfrm>
            <a:off x="6166599" y="1700404"/>
            <a:ext cx="55129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Property developers to redirect focus towards alternative-building material dwellings, cheaper alternatives to existing building methods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Policy to drive expedition of alternative title deeds on ‘partly’ serviced land to enable faster &amp; cheaper land delivery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Financiers to accommodate credit policy and product changes to accommodate low cost housing initiatives, alternative title deeds &amp; incremental housing financing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GB" dirty="0">
                <a:latin typeface="Arial Narrow" panose="020B0606020202030204" pitchFamily="34" charset="0"/>
              </a:rPr>
              <a:t>Consumer education drives to instill confidence in alternative building </a:t>
            </a:r>
            <a:r>
              <a:rPr lang="en-GB">
                <a:latin typeface="Arial Narrow" panose="020B0606020202030204" pitchFamily="34" charset="0"/>
              </a:rPr>
              <a:t>materials &amp; </a:t>
            </a:r>
            <a:r>
              <a:rPr lang="en-GB" dirty="0">
                <a:latin typeface="Arial Narrow" panose="020B0606020202030204" pitchFamily="34" charset="0"/>
              </a:rPr>
              <a:t>alternatives title deeds (non-serviced land)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0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231" y="4695388"/>
            <a:ext cx="7440051" cy="70839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9594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v1npDWSiW._GXvtW0E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1LEFEZRM.HfD2ujuOAt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4_Office Theme">
  <a:themeElements>
    <a:clrScheme name="Custom 2">
      <a:dk1>
        <a:srgbClr val="000000"/>
      </a:dk1>
      <a:lt1>
        <a:srgbClr val="FFFFFF"/>
      </a:lt1>
      <a:dk2>
        <a:srgbClr val="FBD205"/>
      </a:dk2>
      <a:lt2>
        <a:srgbClr val="000000"/>
      </a:lt2>
      <a:accent1>
        <a:srgbClr val="FBD205"/>
      </a:accent1>
      <a:accent2>
        <a:srgbClr val="71C5EA"/>
      </a:accent2>
      <a:accent3>
        <a:srgbClr val="FF8B17"/>
      </a:accent3>
      <a:accent4>
        <a:srgbClr val="A4D233"/>
      </a:accent4>
      <a:accent5>
        <a:srgbClr val="FF1F35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O Report FEB 19 2020 1252 pm" id="{8E503BB9-0E74-5C4D-A81B-96F1E27D5964}" vid="{9D6E148B-C7DB-5E4D-A266-C3A6A95AD2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514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Century Gothic</vt:lpstr>
      <vt:lpstr>DIN OT</vt:lpstr>
      <vt:lpstr>Segoe UI</vt:lpstr>
      <vt:lpstr>Wingdings</vt:lpstr>
      <vt:lpstr>4_Office Theme</vt:lpstr>
      <vt:lpstr>1_Office Theme</vt:lpstr>
      <vt:lpstr>think-cell Slide</vt:lpstr>
      <vt:lpstr>PowerPoint Presentation</vt:lpstr>
      <vt:lpstr>PowerPoint Presentation</vt:lpstr>
      <vt:lpstr>Housing landscape in Namibia</vt:lpstr>
      <vt:lpstr>Housing affordability in Africa</vt:lpstr>
      <vt:lpstr>Financiers in the market</vt:lpstr>
      <vt:lpstr>Letshego affordable housing product</vt:lpstr>
      <vt:lpstr>Stakeholders for change</vt:lpstr>
      <vt:lpstr>Thank you!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Edem Gbesemete</dc:creator>
  <cp:lastModifiedBy>Jaco Kruger</cp:lastModifiedBy>
  <cp:revision>119</cp:revision>
  <dcterms:created xsi:type="dcterms:W3CDTF">2022-10-13T14:18:40Z</dcterms:created>
  <dcterms:modified xsi:type="dcterms:W3CDTF">2023-02-21T09:08:42Z</dcterms:modified>
</cp:coreProperties>
</file>