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" initials="I" lastIdx="1" clrIdx="0">
    <p:extLst>
      <p:ext uri="{19B8F6BF-5375-455C-9EA6-DF929625EA0E}">
        <p15:presenceInfo xmlns:p15="http://schemas.microsoft.com/office/powerpoint/2012/main" userId="In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83271" autoAdjust="0"/>
  </p:normalViewPr>
  <p:slideViewPr>
    <p:cSldViewPr snapToGrid="0">
      <p:cViewPr varScale="1">
        <p:scale>
          <a:sx n="60" d="100"/>
          <a:sy n="60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B05B-286E-4C25-A1D0-69B6D0B377A9}" type="datetimeFigureOut">
              <a:rPr lang="en-ZA" smtClean="0"/>
              <a:t>2023/02/22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38BA7-A8B2-47DD-A1E6-549D763353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55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share with you in detail the data on the pull factors when we look at some of the findings of the Just city  survey in Namibia.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38BA7-A8B2-47DD-A1E6-549D763353DA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400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should also mention here that a similar study/survey was conducted in nine other countries, with the participating FES office in the Just City Project.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38BA7-A8B2-47DD-A1E6-549D763353DA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752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14 on page 20 of the report </a:t>
            </a:r>
          </a:p>
          <a:p>
            <a:r>
              <a:rPr lang="en-US" dirty="0"/>
              <a:t>Figure 24 on page 23 of the report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38BA7-A8B2-47DD-A1E6-549D763353DA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142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page 22, fig.19 The trend over the past five years shows that migration from rural to urban areas has been high just as much as urban to urban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38BA7-A8B2-47DD-A1E6-549D763353DA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089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21, The migration to urban areas is more likely coupled with expectations by the city/urban dwellers.</a:t>
            </a:r>
          </a:p>
          <a:p>
            <a:r>
              <a:rPr lang="en-US" dirty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38BA7-A8B2-47DD-A1E6-549D763353DA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039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38BA7-A8B2-47DD-A1E6-549D763353DA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13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38BA7-A8B2-47DD-A1E6-549D763353DA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745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1326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91628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1951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40229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8649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76858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40977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49124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0787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64614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93207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CA84-C389-424F-B6F4-A645AD9BBEC3}" type="datetimeFigureOut">
              <a:rPr lang="en-NA" smtClean="0"/>
              <a:t>02/22/2023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24E3-379B-4551-9384-F3CB479511D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58388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58567A8-C584-86EB-B752-94F673081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Just City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FES Namibia</a:t>
            </a:r>
            <a:endParaRPr lang="en-NA" b="1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CA65E9-5C34-1A9C-CAE9-0EE920AA8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ALAN Conference </a:t>
            </a:r>
          </a:p>
          <a:p>
            <a:r>
              <a:rPr lang="en-ZA" b="1" dirty="0">
                <a:solidFill>
                  <a:schemeClr val="bg1"/>
                </a:solidFill>
              </a:rPr>
              <a:t>20-23 February 2023</a:t>
            </a:r>
          </a:p>
          <a:p>
            <a:endParaRPr lang="en-ZA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Inge Neunda &amp; John Nakuta</a:t>
            </a:r>
          </a:p>
          <a:p>
            <a:endParaRPr lang="en-N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B78C7-83CA-3246-6F4F-F1CB54DC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539" y="189219"/>
            <a:ext cx="1758351" cy="16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5C4C-188D-3F74-10A9-A429B4695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310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Mainstreaming the Just city concept in our work</a:t>
            </a:r>
            <a:endParaRPr lang="en-NA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077D-6EE9-6450-0203-A8567663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060"/>
            <a:ext cx="12192000" cy="53354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In partnership with Namibia Informal Sector </a:t>
            </a:r>
            <a:r>
              <a:rPr lang="en-US" sz="3200" dirty="0" err="1">
                <a:solidFill>
                  <a:schemeClr val="bg1"/>
                </a:solidFill>
              </a:rPr>
              <a:t>Organsiation</a:t>
            </a:r>
            <a:r>
              <a:rPr lang="en-US" sz="3200" dirty="0">
                <a:solidFill>
                  <a:schemeClr val="bg1"/>
                </a:solidFill>
              </a:rPr>
              <a:t> (NISO)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Code of Conduct for the Informal Economy </a:t>
            </a:r>
            <a:r>
              <a:rPr lang="en-US" sz="3200" dirty="0">
                <a:solidFill>
                  <a:schemeClr val="bg1"/>
                </a:solidFill>
              </a:rPr>
              <a:t>–developed through a participatory process and sought to proactively lead the transition of the country’s informal economy into the mainstream economy.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Operational Guidelines of the Code of Conduct </a:t>
            </a:r>
            <a:r>
              <a:rPr lang="en-US" sz="3200" dirty="0">
                <a:solidFill>
                  <a:schemeClr val="bg1"/>
                </a:solidFill>
              </a:rPr>
              <a:t>were launched last year by the Minister of Trade and Industries, Hon. Lucia </a:t>
            </a:r>
            <a:r>
              <a:rPr lang="en-US" sz="3200" dirty="0" err="1">
                <a:solidFill>
                  <a:schemeClr val="bg1"/>
                </a:solidFill>
              </a:rPr>
              <a:t>Ipumbu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In Partnership with The Economic and Social Justice Trust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Namibia Journal on Social Justice</a:t>
            </a:r>
            <a:r>
              <a:rPr lang="en-US" sz="3200" b="1" dirty="0">
                <a:solidFill>
                  <a:schemeClr val="bg1"/>
                </a:solidFill>
              </a:rPr>
              <a:t> Volume 1</a:t>
            </a:r>
            <a:r>
              <a:rPr lang="en-US" sz="3200" dirty="0">
                <a:solidFill>
                  <a:schemeClr val="bg1"/>
                </a:solidFill>
              </a:rPr>
              <a:t>: Namibia’s Housing Crisis in Perspectives, </a:t>
            </a:r>
            <a:r>
              <a:rPr lang="en-US" sz="3200" b="1" dirty="0">
                <a:solidFill>
                  <a:schemeClr val="bg1"/>
                </a:solidFill>
              </a:rPr>
              <a:t>Volume 2:</a:t>
            </a:r>
            <a:r>
              <a:rPr lang="en-US" sz="3200" dirty="0">
                <a:solidFill>
                  <a:schemeClr val="bg1"/>
                </a:solidFill>
              </a:rPr>
              <a:t> Inequality and Social Justice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Another worth mentioning mainstreaming is the socio-economic debates by the youth on </a:t>
            </a:r>
            <a:r>
              <a:rPr lang="en-US" sz="3200">
                <a:solidFill>
                  <a:schemeClr val="bg1"/>
                </a:solidFill>
              </a:rPr>
              <a:t>urban development.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414124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28FD-2935-2A84-1B76-0A271057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0"/>
            <a:ext cx="11972260" cy="4562475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N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FFEBB-6B9E-6F7A-2854-69FB33C8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7200" b="1" dirty="0"/>
              <a:t>Thank you</a:t>
            </a:r>
            <a:endParaRPr lang="en-NA" sz="7200" b="1" dirty="0"/>
          </a:p>
        </p:txBody>
      </p:sp>
    </p:spTree>
    <p:extLst>
      <p:ext uri="{BB962C8B-B14F-4D97-AF65-F5344CB8AC3E}">
        <p14:creationId xmlns:p14="http://schemas.microsoft.com/office/powerpoint/2010/main" val="272094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86D09A-737A-0842-924C-606D332B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195943"/>
            <a:ext cx="11148527" cy="1203649"/>
          </a:xfrm>
        </p:spPr>
        <p:txBody>
          <a:bodyPr>
            <a:normAutofit/>
          </a:bodyPr>
          <a:lstStyle/>
          <a:p>
            <a:pPr algn="ctr"/>
            <a:r>
              <a:rPr lang="en-ZA" sz="5400" b="1" dirty="0">
                <a:solidFill>
                  <a:schemeClr val="bg1"/>
                </a:solidFill>
              </a:rPr>
              <a:t>Background to Just City Concept</a:t>
            </a:r>
          </a:p>
        </p:txBody>
      </p:sp>
      <p:sp useBgFill="1">
        <p:nvSpPr>
          <p:cNvPr id="6" name="Content Placeholder 5">
            <a:extLst>
              <a:ext uri="{FF2B5EF4-FFF2-40B4-BE49-F238E27FC236}">
                <a16:creationId xmlns:a16="http://schemas.microsoft.com/office/drawing/2014/main" id="{FA0597E0-FD46-8CD0-0875-C1BCCD473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67544"/>
            <a:ext cx="12192000" cy="52904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ZA" sz="3200" b="1" dirty="0">
                <a:solidFill>
                  <a:schemeClr val="bg1"/>
                </a:solidFill>
              </a:rPr>
              <a:t>Population Growth Estimation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Population Namibia is estimated at 2.5 million.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Will grow to almost 2.96 million in 2030 and 3.44 million in 2040.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In 2021, 53.01 percent of Namibia’s population lived in urban areas.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 In 2030, more than 60 percent of the population will live in urban areas.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700" i="1" dirty="0">
                <a:solidFill>
                  <a:schemeClr val="bg1"/>
                </a:solidFill>
              </a:rPr>
              <a:t>(Sources: World Bank Data, NSA Population projection report 2022-2041)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700" i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ZA" sz="3200" b="1" dirty="0">
                <a:solidFill>
                  <a:schemeClr val="bg1"/>
                </a:solidFill>
              </a:rPr>
              <a:t>Pull Factors to urban area</a:t>
            </a:r>
          </a:p>
          <a:p>
            <a:pPr lvl="1">
              <a:lnSpc>
                <a:spcPct val="100000"/>
              </a:lnSpc>
            </a:pPr>
            <a:r>
              <a:rPr lang="en-ZA" sz="3200" dirty="0">
                <a:solidFill>
                  <a:schemeClr val="bg1"/>
                </a:solidFill>
              </a:rPr>
              <a:t>Education</a:t>
            </a:r>
          </a:p>
          <a:p>
            <a:pPr lvl="1">
              <a:lnSpc>
                <a:spcPct val="100000"/>
              </a:lnSpc>
            </a:pPr>
            <a:r>
              <a:rPr lang="en-ZA" sz="3200" dirty="0">
                <a:solidFill>
                  <a:schemeClr val="bg1"/>
                </a:solidFill>
              </a:rPr>
              <a:t>Employment opportunities and better living conditions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ZA" sz="3200" dirty="0">
                <a:solidFill>
                  <a:schemeClr val="bg1"/>
                </a:solidFill>
              </a:rPr>
              <a:t> 		</a:t>
            </a:r>
          </a:p>
          <a:p>
            <a:pPr lvl="1"/>
            <a:endParaRPr lang="en-ZA" dirty="0"/>
          </a:p>
          <a:p>
            <a:pPr lvl="1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7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13301D-1958-4286-BAA4-C8EB033C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ZA" sz="5400" b="1" dirty="0">
                <a:solidFill>
                  <a:schemeClr val="bg1"/>
                </a:solidFill>
              </a:rPr>
              <a:t>What will happen to the existing </a:t>
            </a:r>
            <a:br>
              <a:rPr lang="en-ZA" sz="5400" b="1" dirty="0">
                <a:solidFill>
                  <a:schemeClr val="bg1"/>
                </a:solidFill>
              </a:rPr>
            </a:br>
            <a:r>
              <a:rPr lang="en-ZA" sz="5400" b="1" dirty="0">
                <a:solidFill>
                  <a:schemeClr val="bg1"/>
                </a:solidFill>
              </a:rPr>
              <a:t>Challenges in urban areas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D7344-4FC5-6426-F124-2524EB6E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3535"/>
            <a:ext cx="12192000" cy="4724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3200" dirty="0">
                <a:solidFill>
                  <a:schemeClr val="bg1"/>
                </a:solidFill>
              </a:rPr>
              <a:t>The Informal Settlements continue to grow</a:t>
            </a: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chemeClr val="bg1"/>
                </a:solidFill>
              </a:rPr>
              <a:t>Access to public service/goods become limited and risk becoming inaccessible</a:t>
            </a: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chemeClr val="bg1"/>
                </a:solidFill>
              </a:rPr>
              <a:t>The dignity of life / human rights are compromised. </a:t>
            </a: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chemeClr val="bg1"/>
                </a:solidFill>
              </a:rPr>
              <a:t>The cities /urban areas risk to continue to become UNJUST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120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337FD0-4CEC-8AC3-15B0-02A8FAA0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1649"/>
          </a:xfrm>
        </p:spPr>
        <p:txBody>
          <a:bodyPr>
            <a:normAutofit/>
          </a:bodyPr>
          <a:lstStyle/>
          <a:p>
            <a:pPr algn="ctr"/>
            <a:r>
              <a:rPr lang="en-ZA" sz="5400" b="1" dirty="0">
                <a:solidFill>
                  <a:schemeClr val="bg1"/>
                </a:solidFill>
              </a:rPr>
              <a:t>FES Just City Approaches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AED87-59CC-E0D5-76B1-DC9462DAE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1550"/>
            <a:ext cx="12192000" cy="5446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</a:rPr>
              <a:t>FES offices in Africa have joined the global network of partners in the debate on JUST Urban Development.</a:t>
            </a:r>
          </a:p>
          <a:p>
            <a:pPr marL="0" indent="0">
              <a:buNone/>
            </a:pPr>
            <a:endParaRPr lang="en-ZA" sz="3500" dirty="0"/>
          </a:p>
          <a:p>
            <a:pPr marL="0" indent="0">
              <a:buNone/>
            </a:pPr>
            <a:r>
              <a:rPr lang="en-ZA" sz="3500" b="1" dirty="0">
                <a:solidFill>
                  <a:srgbClr val="FF0000"/>
                </a:solidFill>
              </a:rPr>
              <a:t>Regionally: </a:t>
            </a:r>
            <a:r>
              <a:rPr lang="en-US" sz="3500" dirty="0">
                <a:solidFill>
                  <a:schemeClr val="bg1"/>
                </a:solidFill>
              </a:rPr>
              <a:t>Just City Namibia is embedded in the regional project of Just Cities in Africa. </a:t>
            </a:r>
          </a:p>
          <a:p>
            <a:pPr marL="0" indent="0">
              <a:buNone/>
            </a:pPr>
            <a:endParaRPr lang="en-ZA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ZA" sz="3500" b="1" dirty="0">
                <a:solidFill>
                  <a:schemeClr val="bg1"/>
                </a:solidFill>
              </a:rPr>
              <a:t>We Aim at </a:t>
            </a:r>
          </a:p>
          <a:p>
            <a:r>
              <a:rPr lang="en-US" sz="3500" dirty="0">
                <a:solidFill>
                  <a:schemeClr val="bg1"/>
                </a:solidFill>
              </a:rPr>
              <a:t>Stimulating urbanization debates that are analytically rooted and economically viable yet normative about the human rights approach.</a:t>
            </a:r>
          </a:p>
          <a:p>
            <a:pPr marL="0" indent="0">
              <a:buNone/>
            </a:pPr>
            <a:endParaRPr lang="en-US" sz="3500" dirty="0">
              <a:solidFill>
                <a:schemeClr val="bg1"/>
              </a:solidFill>
            </a:endParaRPr>
          </a:p>
          <a:p>
            <a:r>
              <a:rPr lang="en-US" sz="3500" dirty="0">
                <a:solidFill>
                  <a:schemeClr val="bg1"/>
                </a:solidFill>
              </a:rPr>
              <a:t> FES wants to promote and shape narratives of people-centered urban transformation.  </a:t>
            </a:r>
          </a:p>
          <a:p>
            <a:pPr marL="0" indent="0">
              <a:buNone/>
            </a:pPr>
            <a:endParaRPr lang="en-US" sz="35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036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474-E8EF-A2E6-E8B3-137CB7CC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ZA" sz="5400" b="1" dirty="0">
                <a:solidFill>
                  <a:schemeClr val="bg1"/>
                </a:solidFill>
              </a:rPr>
              <a:t>FES Just City Approaches</a:t>
            </a:r>
            <a:endParaRPr lang="en-NA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85C6-61D8-1390-84ED-9E2BFE3D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1088"/>
            <a:ext cx="12192000" cy="516829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</a:rPr>
              <a:t>Keeping a spotlight on informality and providing safe spaces for marginalized groups to develop their own approaches will contribute to making the urban invisible visible.</a:t>
            </a:r>
          </a:p>
          <a:p>
            <a:pPr algn="just">
              <a:lnSpc>
                <a:spcPct val="150000"/>
              </a:lnSpc>
            </a:pPr>
            <a:endParaRPr lang="en-US" sz="3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</a:rPr>
              <a:t> In view of the transformative role of public goods, we want to join forces with our partners and foster inclusive alliances to advocate for democratic decision-making processes.</a:t>
            </a:r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308877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1DD7-A68C-8A41-6EBD-00960AB7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17"/>
          </a:xfrm>
        </p:spPr>
        <p:txBody>
          <a:bodyPr>
            <a:normAutofit/>
          </a:bodyPr>
          <a:lstStyle/>
          <a:p>
            <a:pPr algn="ctr"/>
            <a:r>
              <a:rPr lang="en-ZA" sz="5400" b="1" dirty="0">
                <a:solidFill>
                  <a:schemeClr val="bg1"/>
                </a:solidFill>
              </a:rPr>
              <a:t>Just City Survey Namibia</a:t>
            </a:r>
            <a:endParaRPr lang="en-NA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D106-C210-C311-98C0-969F5EE5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5016"/>
            <a:ext cx="12192000" cy="55529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>
                <a:solidFill>
                  <a:schemeClr val="bg1"/>
                </a:solidFill>
              </a:rPr>
              <a:t>A representative Just City Survey in Namibia was conducted at the end of 2021 through Survey Warehouse. It sheds light on:</a:t>
            </a:r>
          </a:p>
          <a:p>
            <a:pPr marL="0" indent="0">
              <a:buNone/>
            </a:pPr>
            <a:endParaRPr lang="en-US" sz="12800" dirty="0"/>
          </a:p>
          <a:p>
            <a:pPr marL="800100" lvl="1" indent="-342900" algn="just">
              <a:lnSpc>
                <a:spcPct val="170000"/>
              </a:lnSpc>
              <a:spcBef>
                <a:spcPts val="1000"/>
              </a:spcBef>
              <a:buFont typeface="Symbol" panose="05050102010706020507" pitchFamily="18" charset="2"/>
              <a:buChar char=""/>
            </a:pPr>
            <a:r>
              <a:rPr lang="en-US" sz="8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Who </a:t>
            </a:r>
            <a:r>
              <a:rPr lang="en-US" sz="8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migrates to Cities? What are the socio-demographic patterns behind this migration? </a:t>
            </a:r>
            <a:endParaRPr lang="en-ZA" sz="8000" dirty="0">
              <a:solidFill>
                <a:schemeClr val="bg1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800100" lvl="1" indent="-342900"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en-US" sz="8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Why </a:t>
            </a:r>
            <a:r>
              <a:rPr lang="en-US" sz="8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do people come to the city, and what are their expectations regarding public goods and democratic participation</a:t>
            </a:r>
            <a:r>
              <a:rPr lang="en-GB" sz="8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?</a:t>
            </a:r>
            <a:endParaRPr lang="en-ZA" sz="8000" dirty="0">
              <a:solidFill>
                <a:schemeClr val="bg1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800100" lvl="1" indent="-342900"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en-GB" sz="8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What </a:t>
            </a:r>
            <a:r>
              <a:rPr lang="en-GB" sz="8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public goods are of the highest importance in the eyes of city dwellers?</a:t>
            </a:r>
            <a:endParaRPr lang="en-ZA" sz="8000" dirty="0">
              <a:solidFill>
                <a:schemeClr val="bg1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800100" lvl="1" indent="-342900" algn="just">
              <a:lnSpc>
                <a:spcPct val="17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8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How</a:t>
            </a:r>
            <a:r>
              <a:rPr lang="en-GB" sz="8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, if at all, does the city make its inhabitants into citizens who shape urbanization</a:t>
            </a:r>
            <a:r>
              <a:rPr lang="en-US" sz="8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themselves through democratic participation</a:t>
            </a:r>
            <a:r>
              <a:rPr lang="en-GB" sz="8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?</a:t>
            </a:r>
          </a:p>
          <a:p>
            <a:pPr marL="457200" lvl="1" indent="0" algn="just">
              <a:lnSpc>
                <a:spcPct val="170000"/>
              </a:lnSpc>
              <a:spcAft>
                <a:spcPts val="1000"/>
              </a:spcAft>
              <a:buNone/>
            </a:pPr>
            <a:r>
              <a:rPr lang="en-GB" sz="8000" dirty="0">
                <a:solidFill>
                  <a:schemeClr val="bg1"/>
                </a:solidFill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The Just City Survey results were launched last year, and we will continue to </a:t>
            </a:r>
            <a:r>
              <a:rPr lang="en-GB" sz="8000" dirty="0" err="1">
                <a:solidFill>
                  <a:schemeClr val="bg1"/>
                </a:solidFill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analyze</a:t>
            </a:r>
            <a:r>
              <a:rPr lang="en-GB" sz="8000" dirty="0">
                <a:solidFill>
                  <a:schemeClr val="bg1"/>
                </a:solidFill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the results and form the basis of our debates with partners.</a:t>
            </a:r>
            <a:endParaRPr lang="en-ZA" sz="8000" dirty="0">
              <a:solidFill>
                <a:schemeClr val="bg1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914400" lvl="2" indent="0">
              <a:buNone/>
            </a:pPr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379226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EB4E1A-193D-6C6F-6633-08AD3F29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Snapshot of the Just City Survey Results 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B7770-9ECF-E807-3EEC-48838C4A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8" y="1681163"/>
            <a:ext cx="5987078" cy="71116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3700" dirty="0">
                <a:solidFill>
                  <a:schemeClr val="bg1"/>
                </a:solidFill>
              </a:rPr>
              <a:t>Figure 14: Reasons for moving to current area or 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</a:rPr>
              <a:t>location outside region of origin</a:t>
            </a:r>
          </a:p>
          <a:p>
            <a:endParaRPr lang="en-Z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4E82464-ABE4-16AB-C055-9EACD51364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31" r="1879"/>
          <a:stretch/>
        </p:blipFill>
        <p:spPr>
          <a:xfrm>
            <a:off x="10498" y="2505075"/>
            <a:ext cx="5843065" cy="43529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6A7EA-54C8-DA5A-860F-EFBEC0D5B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4884"/>
            <a:ext cx="6019800" cy="910191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Figure 24: Reasons for </a:t>
            </a:r>
            <a:r>
              <a:rPr lang="en-US" sz="3600" dirty="0">
                <a:solidFill>
                  <a:srgbClr val="FF0000"/>
                </a:solidFill>
              </a:rPr>
              <a:t>planning</a:t>
            </a:r>
            <a:r>
              <a:rPr lang="en-US" sz="3600" dirty="0">
                <a:solidFill>
                  <a:schemeClr val="bg1"/>
                </a:solidFill>
              </a:rPr>
              <a:t> to move away from current area or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location within the next five years</a:t>
            </a:r>
          </a:p>
          <a:p>
            <a:endParaRPr lang="en-ZA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E1AC4B6-892B-EDA0-2EE9-0F228D2821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4328" r="4004" b="4518"/>
          <a:stretch/>
        </p:blipFill>
        <p:spPr>
          <a:xfrm>
            <a:off x="6138236" y="2505075"/>
            <a:ext cx="6043266" cy="4352925"/>
          </a:xfrm>
        </p:spPr>
      </p:pic>
    </p:spTree>
    <p:extLst>
      <p:ext uri="{BB962C8B-B14F-4D97-AF65-F5344CB8AC3E}">
        <p14:creationId xmlns:p14="http://schemas.microsoft.com/office/powerpoint/2010/main" val="306486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AB2B-8A02-EA0B-87BC-A25F0FE4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428" y="365125"/>
            <a:ext cx="1226642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Snapshot of the Just City Survey Results 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ACD8287-4479-A032-C55C-B1C48DEDD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747" y="2505075"/>
            <a:ext cx="10845210" cy="39878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A8A4C-1FA6-FC03-C986-39A8310B4CC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12192000" cy="8239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Figure 19: Most recent  move in the  past five years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259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819C-E3DB-F05D-CF4B-74F27804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Snapshot of the Just City Survey Results</a:t>
            </a:r>
            <a:br>
              <a:rPr lang="en-US" dirty="0">
                <a:solidFill>
                  <a:schemeClr val="bg1"/>
                </a:solidFill>
              </a:rPr>
            </a:br>
            <a:endParaRPr lang="en-NA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DA065-649A-76B5-F7F6-9E91ED8C7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94" y="1329070"/>
            <a:ext cx="5901882" cy="9781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Figure 16: The expectation of public service provision in urban areas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124C4A-9289-9D60-4683-DD9C3E48D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24734" y="2505074"/>
            <a:ext cx="5901882" cy="4352925"/>
          </a:xfrm>
        </p:spPr>
        <p:txBody>
          <a:bodyPr/>
          <a:lstStyle/>
          <a:p>
            <a:pPr marL="0" indent="0" algn="ctr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4B69E-F36F-F5CF-4CEE-CFF5AED62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8335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Figure 31: Service quality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84C8AF-799D-7B27-7159-C93550D121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7576" y="2505074"/>
            <a:ext cx="6194424" cy="43529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33134-76A3-A413-1B29-C1C11EE3C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5074"/>
            <a:ext cx="5773480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9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985</TotalTime>
  <Words>752</Words>
  <Application>Microsoft Office PowerPoint</Application>
  <PresentationFormat>Widescreen</PresentationFormat>
  <Paragraphs>82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Symbol</vt:lpstr>
      <vt:lpstr>Office Theme</vt:lpstr>
      <vt:lpstr>Just City FES Namibia</vt:lpstr>
      <vt:lpstr>Background to Just City Concept</vt:lpstr>
      <vt:lpstr>What will happen to the existing  Challenges in urban areas</vt:lpstr>
      <vt:lpstr>FES Just City Approaches</vt:lpstr>
      <vt:lpstr>FES Just City Approaches</vt:lpstr>
      <vt:lpstr>Just City Survey Namibia</vt:lpstr>
      <vt:lpstr>Snapshot of the Just City Survey Results </vt:lpstr>
      <vt:lpstr>Snapshot of the Just City Survey Results </vt:lpstr>
      <vt:lpstr>Snapshot of the Just City Survey Results </vt:lpstr>
      <vt:lpstr>Mainstreaming the Just city concept in our work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Relations</dc:title>
  <dc:creator>Regional Communication Coordinator</dc:creator>
  <cp:lastModifiedBy>Alex Christow</cp:lastModifiedBy>
  <cp:revision>53</cp:revision>
  <dcterms:created xsi:type="dcterms:W3CDTF">2021-08-10T06:36:46Z</dcterms:created>
  <dcterms:modified xsi:type="dcterms:W3CDTF">2023-02-22T06:36:05Z</dcterms:modified>
</cp:coreProperties>
</file>