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 id="2147483695" r:id="rId5"/>
    <p:sldMasterId id="2147483709" r:id="rId6"/>
    <p:sldMasterId id="2147483722" r:id="rId7"/>
  </p:sldMasterIdLst>
  <p:notesMasterIdLst>
    <p:notesMasterId r:id="rId42"/>
  </p:notesMasterIdLst>
  <p:sldIdLst>
    <p:sldId id="256" r:id="rId8"/>
    <p:sldId id="751" r:id="rId9"/>
    <p:sldId id="806" r:id="rId10"/>
    <p:sldId id="802" r:id="rId11"/>
    <p:sldId id="807" r:id="rId12"/>
    <p:sldId id="780" r:id="rId13"/>
    <p:sldId id="353" r:id="rId14"/>
    <p:sldId id="688" r:id="rId15"/>
    <p:sldId id="728" r:id="rId16"/>
    <p:sldId id="734" r:id="rId17"/>
    <p:sldId id="357" r:id="rId18"/>
    <p:sldId id="772" r:id="rId19"/>
    <p:sldId id="767" r:id="rId20"/>
    <p:sldId id="768" r:id="rId21"/>
    <p:sldId id="783" r:id="rId22"/>
    <p:sldId id="812" r:id="rId23"/>
    <p:sldId id="813" r:id="rId24"/>
    <p:sldId id="811" r:id="rId25"/>
    <p:sldId id="777" r:id="rId26"/>
    <p:sldId id="809" r:id="rId27"/>
    <p:sldId id="800" r:id="rId28"/>
    <p:sldId id="804" r:id="rId29"/>
    <p:sldId id="786" r:id="rId30"/>
    <p:sldId id="316" r:id="rId31"/>
    <p:sldId id="790" r:id="rId32"/>
    <p:sldId id="791" r:id="rId33"/>
    <p:sldId id="785" r:id="rId34"/>
    <p:sldId id="792" r:id="rId35"/>
    <p:sldId id="793" r:id="rId36"/>
    <p:sldId id="299" r:id="rId37"/>
    <p:sldId id="794" r:id="rId38"/>
    <p:sldId id="795" r:id="rId39"/>
    <p:sldId id="808" r:id="rId40"/>
    <p:sldId id="261" r:id="rId41"/>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4FEC2B-CE71-04C6-26F4-565DB2AB0167}" name="Laina Amutenya" initials="LA" userId="S::laina@firstcapitalnam.com::4e073d93-9394-4127-8882-86778f071c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3D8"/>
    <a:srgbClr val="EFE85F"/>
    <a:srgbClr val="0017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6357" autoAdjust="0"/>
  </p:normalViewPr>
  <p:slideViewPr>
    <p:cSldViewPr snapToGrid="0">
      <p:cViewPr varScale="1">
        <p:scale>
          <a:sx n="86" d="100"/>
          <a:sy n="86" d="100"/>
        </p:scale>
        <p:origin x="586"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5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b="1" dirty="0"/>
              <a:t>Towns’</a:t>
            </a:r>
            <a:r>
              <a:rPr lang="en-US" sz="2000" b="1" baseline="0" dirty="0"/>
              <a:t> Population</a:t>
            </a:r>
            <a:endParaRPr lang="en-US" sz="2000" b="1" dirty="0"/>
          </a:p>
        </c:rich>
      </c:tx>
      <c:layout>
        <c:manualLayout>
          <c:xMode val="edge"/>
          <c:yMode val="edge"/>
          <c:x val="0.44631832798081028"/>
          <c:y val="3.212851857171729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3960845862305705E-2"/>
          <c:y val="0.12883527179302792"/>
          <c:w val="0.89417912242461983"/>
          <c:h val="0.62640463887460796"/>
        </c:manualLayout>
      </c:layout>
      <c:barChart>
        <c:barDir val="col"/>
        <c:grouping val="clustered"/>
        <c:varyColors val="0"/>
        <c:ser>
          <c:idx val="0"/>
          <c:order val="0"/>
          <c:tx>
            <c:strRef>
              <c:f>'New Density'!$C$1</c:f>
              <c:strCache>
                <c:ptCount val="1"/>
                <c:pt idx="0">
                  <c:v>Latest Population</c:v>
                </c:pt>
              </c:strCache>
            </c:strRef>
          </c:tx>
          <c:spPr>
            <a:solidFill>
              <a:schemeClr val="tx1">
                <a:lumMod val="95000"/>
                <a:lumOff val="5000"/>
              </a:schemeClr>
            </a:solidFill>
            <a:ln>
              <a:noFill/>
            </a:ln>
            <a:effectLst/>
            <a:scene3d>
              <a:camera prst="orthographicFront"/>
              <a:lightRig rig="threePt" dir="t"/>
            </a:scene3d>
            <a:sp3d prstMaterial="translucentPowder">
              <a:bevelT w="203200" h="50800" prst="softRound"/>
            </a:sp3d>
          </c:spPr>
          <c:invertIfNegative val="0"/>
          <c:dLbls>
            <c:dLbl>
              <c:idx val="22"/>
              <c:layout>
                <c:manualLayout>
                  <c:x val="8.2304516081200727E-4"/>
                  <c:y val="-2.4855471774183402E-2"/>
                </c:manualLayout>
              </c:layout>
              <c:spPr>
                <a:noFill/>
                <a:ln>
                  <a:noFill/>
                </a:ln>
                <a:effectLst/>
              </c:spPr>
              <c:txPr>
                <a:bodyPr rot="-540000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7.6880972504977482E-2"/>
                      <c:h val="6.6679117841704369E-2"/>
                    </c:manualLayout>
                  </c15:layout>
                </c:ext>
                <c:ext xmlns:c16="http://schemas.microsoft.com/office/drawing/2014/chart" uri="{C3380CC4-5D6E-409C-BE32-E72D297353CC}">
                  <c16:uniqueId val="{00000000-19CF-48E8-A5FA-21B5AEF7AE07}"/>
                </c:ext>
              </c:extLst>
            </c:dLbl>
            <c:dLbl>
              <c:idx val="23"/>
              <c:layout>
                <c:manualLayout>
                  <c:x val="4.9382709648720441E-3"/>
                  <c:y val="-1.0652464871330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CF-48E8-A5FA-21B5AEF7AE07}"/>
                </c:ext>
              </c:extLst>
            </c:dLbl>
            <c:spPr>
              <a:noFill/>
              <a:ln>
                <a:noFill/>
              </a:ln>
              <a:effectLst/>
            </c:spPr>
            <c:txPr>
              <a:bodyPr rot="-540000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Density'!$B$2:$B$42</c:f>
              <c:strCache>
                <c:ptCount val="41"/>
                <c:pt idx="0">
                  <c:v>Windhoek</c:v>
                </c:pt>
                <c:pt idx="1">
                  <c:v>Rundu</c:v>
                </c:pt>
                <c:pt idx="2">
                  <c:v>Walvis Bay</c:v>
                </c:pt>
                <c:pt idx="3">
                  <c:v>Swakopmund</c:v>
                </c:pt>
                <c:pt idx="4">
                  <c:v>Oshakati</c:v>
                </c:pt>
                <c:pt idx="5">
                  <c:v>Ondangwa</c:v>
                </c:pt>
                <c:pt idx="6">
                  <c:v>Otjiwarongo</c:v>
                </c:pt>
                <c:pt idx="7">
                  <c:v>Rehoboth</c:v>
                </c:pt>
                <c:pt idx="8">
                  <c:v>Ongwediva</c:v>
                </c:pt>
                <c:pt idx="9">
                  <c:v>Opuwo</c:v>
                </c:pt>
                <c:pt idx="10">
                  <c:v>Katima Mulilo</c:v>
                </c:pt>
                <c:pt idx="11">
                  <c:v>Okahandja</c:v>
                </c:pt>
                <c:pt idx="12">
                  <c:v>Gobabis</c:v>
                </c:pt>
                <c:pt idx="13">
                  <c:v>Tsumeb</c:v>
                </c:pt>
                <c:pt idx="14">
                  <c:v>Keetmanshoop</c:v>
                </c:pt>
                <c:pt idx="15">
                  <c:v>Helao Nafidi</c:v>
                </c:pt>
                <c:pt idx="16">
                  <c:v>Mariental</c:v>
                </c:pt>
                <c:pt idx="17">
                  <c:v>Outapi</c:v>
                </c:pt>
                <c:pt idx="18">
                  <c:v>Luderitz</c:v>
                </c:pt>
                <c:pt idx="19">
                  <c:v>Outjo</c:v>
                </c:pt>
                <c:pt idx="20">
                  <c:v>Eenhana</c:v>
                </c:pt>
                <c:pt idx="21">
                  <c:v>Omaruru</c:v>
                </c:pt>
                <c:pt idx="22">
                  <c:v>Khorixas</c:v>
                </c:pt>
                <c:pt idx="23">
                  <c:v>Grootfontein</c:v>
                </c:pt>
                <c:pt idx="24">
                  <c:v>Otavi</c:v>
                </c:pt>
                <c:pt idx="25">
                  <c:v>Karibib</c:v>
                </c:pt>
                <c:pt idx="26">
                  <c:v>Henties Bay</c:v>
                </c:pt>
                <c:pt idx="27">
                  <c:v>Arandis</c:v>
                </c:pt>
                <c:pt idx="28">
                  <c:v>Karasburg</c:v>
                </c:pt>
                <c:pt idx="29">
                  <c:v>Okakarara</c:v>
                </c:pt>
                <c:pt idx="30">
                  <c:v>Usakos</c:v>
                </c:pt>
                <c:pt idx="31">
                  <c:v>Omuthiya</c:v>
                </c:pt>
                <c:pt idx="32">
                  <c:v>Aranos</c:v>
                </c:pt>
                <c:pt idx="33">
                  <c:v>Oranjemund</c:v>
                </c:pt>
                <c:pt idx="34">
                  <c:v>Ruacana</c:v>
                </c:pt>
                <c:pt idx="35">
                  <c:v>RoshPinah</c:v>
                </c:pt>
                <c:pt idx="36">
                  <c:v>Oshikuku</c:v>
                </c:pt>
                <c:pt idx="37">
                  <c:v>Maltahohe</c:v>
                </c:pt>
                <c:pt idx="38">
                  <c:v>Otjinene</c:v>
                </c:pt>
                <c:pt idx="39">
                  <c:v>Okahao</c:v>
                </c:pt>
                <c:pt idx="40">
                  <c:v>Nkurenkuru</c:v>
                </c:pt>
              </c:strCache>
            </c:strRef>
          </c:cat>
          <c:val>
            <c:numRef>
              <c:f>'New Density'!$C$2:$C$42</c:f>
              <c:numCache>
                <c:formatCode>_-* #\ ##0_-;\-* #\ ##0_-;_-* "-"??_-;_-@_-</c:formatCode>
                <c:ptCount val="41"/>
                <c:pt idx="0">
                  <c:v>450849.51086406817</c:v>
                </c:pt>
                <c:pt idx="1">
                  <c:v>107326.67299656714</c:v>
                </c:pt>
                <c:pt idx="2">
                  <c:v>87592.540639529208</c:v>
                </c:pt>
                <c:pt idx="3">
                  <c:v>82391.610959850965</c:v>
                </c:pt>
                <c:pt idx="4">
                  <c:v>47233.925043241579</c:v>
                </c:pt>
                <c:pt idx="5">
                  <c:v>46601.137181914099</c:v>
                </c:pt>
                <c:pt idx="6">
                  <c:v>40234.687516514299</c:v>
                </c:pt>
                <c:pt idx="7">
                  <c:v>38762.580129422517</c:v>
                </c:pt>
                <c:pt idx="8">
                  <c:v>37322.616837262831</c:v>
                </c:pt>
                <c:pt idx="9">
                  <c:v>36559</c:v>
                </c:pt>
                <c:pt idx="10">
                  <c:v>36305.7578424971</c:v>
                </c:pt>
                <c:pt idx="11">
                  <c:v>36180.125247038166</c:v>
                </c:pt>
                <c:pt idx="12">
                  <c:v>26172.974226057187</c:v>
                </c:pt>
                <c:pt idx="13">
                  <c:v>24915.407493185237</c:v>
                </c:pt>
                <c:pt idx="14">
                  <c:v>23939.22215938057</c:v>
                </c:pt>
                <c:pt idx="15">
                  <c:v>19375</c:v>
                </c:pt>
                <c:pt idx="16">
                  <c:v>15817.744189647847</c:v>
                </c:pt>
                <c:pt idx="17">
                  <c:v>15099.490968823382</c:v>
                </c:pt>
                <c:pt idx="18">
                  <c:v>11804.768368585432</c:v>
                </c:pt>
                <c:pt idx="19">
                  <c:v>11797.908985166776</c:v>
                </c:pt>
                <c:pt idx="20">
                  <c:v>10672.853822670584</c:v>
                </c:pt>
                <c:pt idx="21">
                  <c:v>8303.7008729175377</c:v>
                </c:pt>
                <c:pt idx="22">
                  <c:v>7919</c:v>
                </c:pt>
                <c:pt idx="23">
                  <c:v>7601.4605297734124</c:v>
                </c:pt>
                <c:pt idx="24">
                  <c:v>7182.8035648914602</c:v>
                </c:pt>
                <c:pt idx="25">
                  <c:v>7032.0770497945377</c:v>
                </c:pt>
                <c:pt idx="26">
                  <c:v>6722.6353172837107</c:v>
                </c:pt>
                <c:pt idx="27">
                  <c:v>6682.8875091967666</c:v>
                </c:pt>
                <c:pt idx="28">
                  <c:v>4766.0290995889627</c:v>
                </c:pt>
                <c:pt idx="29">
                  <c:v>4693.95240050129</c:v>
                </c:pt>
                <c:pt idx="30">
                  <c:v>4367.6570068412138</c:v>
                </c:pt>
                <c:pt idx="31">
                  <c:v>3794</c:v>
                </c:pt>
                <c:pt idx="32">
                  <c:v>3683</c:v>
                </c:pt>
                <c:pt idx="33">
                  <c:v>3428.6731125981755</c:v>
                </c:pt>
                <c:pt idx="34">
                  <c:v>2985</c:v>
                </c:pt>
                <c:pt idx="35">
                  <c:v>2835</c:v>
                </c:pt>
                <c:pt idx="36">
                  <c:v>2761</c:v>
                </c:pt>
                <c:pt idx="37">
                  <c:v>2379</c:v>
                </c:pt>
                <c:pt idx="38">
                  <c:v>2102</c:v>
                </c:pt>
                <c:pt idx="39">
                  <c:v>1833</c:v>
                </c:pt>
                <c:pt idx="40">
                  <c:v>618</c:v>
                </c:pt>
              </c:numCache>
            </c:numRef>
          </c:val>
          <c:extLst>
            <c:ext xmlns:c16="http://schemas.microsoft.com/office/drawing/2014/chart" uri="{C3380CC4-5D6E-409C-BE32-E72D297353CC}">
              <c16:uniqueId val="{00000002-19CF-48E8-A5FA-21B5AEF7AE07}"/>
            </c:ext>
          </c:extLst>
        </c:ser>
        <c:dLbls>
          <c:showLegendKey val="0"/>
          <c:showVal val="0"/>
          <c:showCatName val="0"/>
          <c:showSerName val="0"/>
          <c:showPercent val="0"/>
          <c:showBubbleSize val="0"/>
        </c:dLbls>
        <c:gapWidth val="219"/>
        <c:overlap val="-27"/>
        <c:axId val="675555240"/>
        <c:axId val="675553600"/>
      </c:barChart>
      <c:catAx>
        <c:axId val="675555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5553600"/>
        <c:crosses val="autoZero"/>
        <c:auto val="1"/>
        <c:lblAlgn val="ctr"/>
        <c:lblOffset val="100"/>
        <c:noMultiLvlLbl val="0"/>
      </c:catAx>
      <c:valAx>
        <c:axId val="675553600"/>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5555240"/>
        <c:crosses val="autoZero"/>
        <c:crossBetween val="between"/>
      </c:valAx>
      <c:spPr>
        <a:solidFill>
          <a:schemeClr val="tx2">
            <a:lumMod val="40000"/>
            <a:lumOff val="60000"/>
          </a:schemeClr>
        </a:solidFill>
        <a:ln>
          <a:noFill/>
        </a:ln>
        <a:effectLst/>
      </c:spPr>
    </c:plotArea>
    <c:plotVisOnly val="1"/>
    <c:dispBlanksAs val="gap"/>
    <c:showDLblsOverMax val="0"/>
  </c:chart>
  <c:spPr>
    <a:solidFill>
      <a:schemeClr val="bg1"/>
    </a:solidFill>
    <a:ln w="9525" cap="flat" cmpd="sng" algn="ctr">
      <a:solidFill>
        <a:schemeClr val="bg2">
          <a:lumMod val="50000"/>
        </a:schemeClr>
      </a:solid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b="1"/>
              <a:t>Towns Area Size (Sqkm) </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13"/>
              <c:layout>
                <c:manualLayout>
                  <c:x val="-6.1649833107658699E-17"/>
                  <c:y val="3.2407407407407406E-2"/>
                </c:manualLayout>
              </c:layout>
              <c:spPr>
                <a:noFill/>
                <a:ln>
                  <a:noFill/>
                </a:ln>
                <a:effectLst/>
              </c:spPr>
              <c:txPr>
                <a:bodyPr rot="-540000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0-588A-4F2B-83A6-2B74F73C74FF}"/>
                </c:ext>
              </c:extLst>
            </c:dLbl>
            <c:spPr>
              <a:noFill/>
              <a:ln>
                <a:noFill/>
              </a:ln>
              <a:effectLst/>
            </c:spPr>
            <c:txPr>
              <a:bodyPr rot="-540000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NEw!$I$2:$I$40</c:f>
              <c:strCache>
                <c:ptCount val="38"/>
                <c:pt idx="0">
                  <c:v>Windhoek</c:v>
                </c:pt>
                <c:pt idx="1">
                  <c:v>Otjiwarongo</c:v>
                </c:pt>
                <c:pt idx="2">
                  <c:v>Walvis Bay</c:v>
                </c:pt>
                <c:pt idx="3">
                  <c:v>Rehoboth</c:v>
                </c:pt>
                <c:pt idx="4">
                  <c:v>Tsumeb</c:v>
                </c:pt>
                <c:pt idx="5">
                  <c:v>Keetmanshoop</c:v>
                </c:pt>
                <c:pt idx="6">
                  <c:v>Outjo</c:v>
                </c:pt>
                <c:pt idx="7">
                  <c:v>Omaruru</c:v>
                </c:pt>
                <c:pt idx="8">
                  <c:v>Swakopmund</c:v>
                </c:pt>
                <c:pt idx="9">
                  <c:v>Okahandja</c:v>
                </c:pt>
                <c:pt idx="10">
                  <c:v>Rundu</c:v>
                </c:pt>
                <c:pt idx="11">
                  <c:v>Omuthiya</c:v>
                </c:pt>
                <c:pt idx="12">
                  <c:v>Henties Bay</c:v>
                </c:pt>
                <c:pt idx="13">
                  <c:v>Khorixas</c:v>
                </c:pt>
                <c:pt idx="14">
                  <c:v>Karibib</c:v>
                </c:pt>
                <c:pt idx="15">
                  <c:v>Gobabis</c:v>
                </c:pt>
                <c:pt idx="16">
                  <c:v>Luderitz</c:v>
                </c:pt>
                <c:pt idx="17">
                  <c:v>Grootfontein</c:v>
                </c:pt>
                <c:pt idx="18">
                  <c:v>Ongwediva</c:v>
                </c:pt>
                <c:pt idx="19">
                  <c:v>Helao Nafidi</c:v>
                </c:pt>
                <c:pt idx="20">
                  <c:v>Opuwo</c:v>
                </c:pt>
                <c:pt idx="21">
                  <c:v>Karasburg</c:v>
                </c:pt>
                <c:pt idx="22">
                  <c:v>Usakos</c:v>
                </c:pt>
                <c:pt idx="23">
                  <c:v>Oshakati</c:v>
                </c:pt>
                <c:pt idx="24">
                  <c:v>Mariental</c:v>
                </c:pt>
                <c:pt idx="25">
                  <c:v>Ondangwa</c:v>
                </c:pt>
                <c:pt idx="26">
                  <c:v>Eenhana</c:v>
                </c:pt>
                <c:pt idx="27">
                  <c:v>Katima Mulilo</c:v>
                </c:pt>
                <c:pt idx="28">
                  <c:v>Otjinene</c:v>
                </c:pt>
                <c:pt idx="29">
                  <c:v>Ruacana</c:v>
                </c:pt>
                <c:pt idx="30">
                  <c:v>Nkurenkuru</c:v>
                </c:pt>
                <c:pt idx="31">
                  <c:v>Otavi</c:v>
                </c:pt>
                <c:pt idx="32">
                  <c:v>Okakarara</c:v>
                </c:pt>
                <c:pt idx="33">
                  <c:v>Okahao</c:v>
                </c:pt>
                <c:pt idx="34">
                  <c:v>Oranjemund</c:v>
                </c:pt>
                <c:pt idx="35">
                  <c:v>Arandis</c:v>
                </c:pt>
                <c:pt idx="36">
                  <c:v>Outapi</c:v>
                </c:pt>
                <c:pt idx="37">
                  <c:v>Oshikuku</c:v>
                </c:pt>
              </c:strCache>
            </c:strRef>
          </c:cat>
          <c:val>
            <c:numRef>
              <c:f>NEw!$J$2:$J$40</c:f>
              <c:numCache>
                <c:formatCode>_-* #\ ##0_-;\-* #\ ##0_-;_-* "-"??_-;_-@_-</c:formatCode>
                <c:ptCount val="39"/>
                <c:pt idx="0">
                  <c:v>5133</c:v>
                </c:pt>
                <c:pt idx="1">
                  <c:v>1460</c:v>
                </c:pt>
                <c:pt idx="2" formatCode="_-* #\ ##0.0_-;\-* #\ ##0.0_-;_-* &quot;-&quot;??_-;_-@_-">
                  <c:v>1111.56</c:v>
                </c:pt>
                <c:pt idx="3">
                  <c:v>639</c:v>
                </c:pt>
                <c:pt idx="4" formatCode="_-* #\ ##0.0_-;\-* #\ ##0.0_-;_-* &quot;-&quot;??_-;_-@_-">
                  <c:v>530.18899999999996</c:v>
                </c:pt>
                <c:pt idx="5" formatCode="_-* #\ ##0.0_-;\-* #\ ##0.0_-;_-* &quot;-&quot;??_-;_-@_-">
                  <c:v>524.29999999999995</c:v>
                </c:pt>
                <c:pt idx="6">
                  <c:v>234</c:v>
                </c:pt>
                <c:pt idx="7" formatCode="_-* #\ ##0.0_-;\-* #\ ##0.0_-;_-* &quot;-&quot;??_-;_-@_-">
                  <c:v>203.328</c:v>
                </c:pt>
                <c:pt idx="8" formatCode="_-* #\ ##0.0_-;\-* #\ ##0.0_-;_-* &quot;-&quot;??_-;_-@_-">
                  <c:v>193.22</c:v>
                </c:pt>
                <c:pt idx="9" formatCode="_-* #\ ##0.0_-;\-* #\ ##0.0_-;_-* &quot;-&quot;??_-;_-@_-">
                  <c:v>164.2</c:v>
                </c:pt>
                <c:pt idx="10">
                  <c:v>154.99</c:v>
                </c:pt>
                <c:pt idx="11">
                  <c:v>126</c:v>
                </c:pt>
                <c:pt idx="12" formatCode="_-* #\ ##0.0_-;\-* #\ ##0.0_-;_-* &quot;-&quot;??_-;_-@_-">
                  <c:v>123.4</c:v>
                </c:pt>
                <c:pt idx="13" formatCode="_-* #\ ##0.0_-;\-* #\ ##0.0_-;_-* &quot;-&quot;??_-;_-@_-">
                  <c:v>121.8</c:v>
                </c:pt>
                <c:pt idx="14" formatCode="_-* #\ ##0.0_-;\-* #\ ##0.0_-;_-* &quot;-&quot;??_-;_-@_-">
                  <c:v>114.58</c:v>
                </c:pt>
                <c:pt idx="15">
                  <c:v>113</c:v>
                </c:pt>
                <c:pt idx="16" formatCode="_-* #\ ##0.0_-;\-* #\ ##0.0_-;_-* &quot;-&quot;??_-;_-@_-">
                  <c:v>112.9</c:v>
                </c:pt>
                <c:pt idx="17" formatCode="_-* #\ ##0.0_-;\-* #\ ##0.0_-;_-* &quot;-&quot;??_-;_-@_-">
                  <c:v>96.4</c:v>
                </c:pt>
                <c:pt idx="18" formatCode="_-* #\ ##0.0_-;\-* #\ ##0.0_-;_-* &quot;-&quot;??_-;_-@_-">
                  <c:v>89.296999999999997</c:v>
                </c:pt>
                <c:pt idx="19" formatCode="_-* #\ ##0.0_-;\-* #\ ##0.0_-;_-* &quot;-&quot;??_-;_-@_-">
                  <c:v>72.209999999999994</c:v>
                </c:pt>
                <c:pt idx="20" formatCode="_-* #\ ##0.0_-;\-* #\ ##0.0_-;_-* &quot;-&quot;??_-;_-@_-">
                  <c:v>68.293999999999997</c:v>
                </c:pt>
                <c:pt idx="21" formatCode="_-* #\ ##0.0_-;\-* #\ ##0.0_-;_-* &quot;-&quot;??_-;_-@_-">
                  <c:v>64.8</c:v>
                </c:pt>
                <c:pt idx="22" formatCode="_-* #\ ##0.0_-;\-* #\ ##0.0_-;_-* &quot;-&quot;??_-;_-@_-">
                  <c:v>61.22</c:v>
                </c:pt>
                <c:pt idx="23">
                  <c:v>57</c:v>
                </c:pt>
                <c:pt idx="24" formatCode="_-* #\ ##0.0_-;\-* #\ ##0.0_-;_-* &quot;-&quot;??_-;_-@_-">
                  <c:v>53.7</c:v>
                </c:pt>
                <c:pt idx="25" formatCode="_-* #\ ##0.0_-;\-* #\ ##0.0_-;_-* &quot;-&quot;??_-;_-@_-">
                  <c:v>53.22</c:v>
                </c:pt>
                <c:pt idx="26" formatCode="_-* #\ ##0.0_-;\-* #\ ##0.0_-;_-* &quot;-&quot;??_-;_-@_-">
                  <c:v>52.05</c:v>
                </c:pt>
                <c:pt idx="27" formatCode="_-* #\ ##0.0_-;\-* #\ ##0.0_-;_-* &quot;-&quot;??_-;_-@_-">
                  <c:v>50.42</c:v>
                </c:pt>
                <c:pt idx="28" formatCode="_-* #\ ##0.0_-;\-* #\ ##0.0_-;_-* &quot;-&quot;??_-;_-@_-">
                  <c:v>50.2</c:v>
                </c:pt>
                <c:pt idx="29" formatCode="_-* #\ ##0.0_-;\-* #\ ##0.0_-;_-* &quot;-&quot;??_-;_-@_-">
                  <c:v>49.21</c:v>
                </c:pt>
                <c:pt idx="30" formatCode="_-* #\ ##0.0_-;\-* #\ ##0.0_-;_-* &quot;-&quot;??_-;_-@_-">
                  <c:v>49.122</c:v>
                </c:pt>
                <c:pt idx="31" formatCode="_-* #\ ##0.0_-;\-* #\ ##0.0_-;_-* &quot;-&quot;??_-;_-@_-">
                  <c:v>48.2</c:v>
                </c:pt>
                <c:pt idx="32" formatCode="_-* #\ ##0.0_-;\-* #\ ##0.0_-;_-* &quot;-&quot;??_-;_-@_-">
                  <c:v>48.1</c:v>
                </c:pt>
                <c:pt idx="33" formatCode="_-* #\ ##0.0_-;\-* #\ ##0.0_-;_-* &quot;-&quot;??_-;_-@_-">
                  <c:v>44.265000000000001</c:v>
                </c:pt>
                <c:pt idx="34" formatCode="_-* #\ ##0.0_-;\-* #\ ##0.0_-;_-* &quot;-&quot;??_-;_-@_-">
                  <c:v>31.2</c:v>
                </c:pt>
                <c:pt idx="35" formatCode="_-* #\ ##0.0_-;\-* #\ ##0.0_-;_-* &quot;-&quot;??_-;_-@_-">
                  <c:v>30.615500000000001</c:v>
                </c:pt>
                <c:pt idx="36" formatCode="_-* #\ ##0.0_-;\-* #\ ##0.0_-;_-* &quot;-&quot;??_-;_-@_-">
                  <c:v>29.08</c:v>
                </c:pt>
                <c:pt idx="37" formatCode="_-* #\ ##0.0_-;\-* #\ ##0.0_-;_-* &quot;-&quot;??_-;_-@_-">
                  <c:v>7.9249999999999998</c:v>
                </c:pt>
              </c:numCache>
            </c:numRef>
          </c:val>
          <c:extLst>
            <c:ext xmlns:c16="http://schemas.microsoft.com/office/drawing/2014/chart" uri="{C3380CC4-5D6E-409C-BE32-E72D297353CC}">
              <c16:uniqueId val="{00000001-588A-4F2B-83A6-2B74F73C74FF}"/>
            </c:ext>
          </c:extLst>
        </c:ser>
        <c:dLbls>
          <c:showLegendKey val="0"/>
          <c:showVal val="0"/>
          <c:showCatName val="0"/>
          <c:showSerName val="0"/>
          <c:showPercent val="0"/>
          <c:showBubbleSize val="0"/>
        </c:dLbls>
        <c:gapWidth val="219"/>
        <c:overlap val="-27"/>
        <c:axId val="595654848"/>
        <c:axId val="595650584"/>
      </c:barChart>
      <c:catAx>
        <c:axId val="59565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5650584"/>
        <c:crosses val="autoZero"/>
        <c:auto val="1"/>
        <c:lblAlgn val="ctr"/>
        <c:lblOffset val="100"/>
        <c:noMultiLvlLbl val="0"/>
      </c:catAx>
      <c:valAx>
        <c:axId val="595650584"/>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5654848"/>
        <c:crosses val="autoZero"/>
        <c:crossBetween val="between"/>
      </c:valAx>
      <c:spPr>
        <a:solidFill>
          <a:schemeClr val="tx2">
            <a:lumMod val="40000"/>
            <a:lumOff val="60000"/>
          </a:schemeClr>
        </a:solidFill>
        <a:ln>
          <a:noFill/>
        </a:ln>
        <a:effectLst/>
      </c:spPr>
    </c:plotArea>
    <c:plotVisOnly val="1"/>
    <c:dispBlanksAs val="gap"/>
    <c:showDLblsOverMax val="0"/>
  </c:chart>
  <c:spPr>
    <a:solidFill>
      <a:schemeClr val="bg1"/>
    </a:solidFill>
    <a:ln w="9525" cap="flat" cmpd="sng" algn="ctr">
      <a:solidFill>
        <a:schemeClr val="bg2">
          <a:lumMod val="75000"/>
        </a:schemeClr>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b="1"/>
              <a:t>Population Density (Pop/Area size) per Town</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3845946650005583E-2"/>
          <c:y val="0.14845699055130024"/>
          <c:w val="0.91856024353548094"/>
          <c:h val="0.55135752199944199"/>
        </c:manualLayout>
      </c:layout>
      <c:barChart>
        <c:barDir val="col"/>
        <c:grouping val="clustered"/>
        <c:varyColors val="0"/>
        <c:ser>
          <c:idx val="0"/>
          <c:order val="0"/>
          <c:spPr>
            <a:solidFill>
              <a:schemeClr val="accent1"/>
            </a:solidFill>
            <a:ln>
              <a:noFill/>
            </a:ln>
            <a:effectLst/>
          </c:spPr>
          <c:invertIfNegative val="0"/>
          <c:dLbls>
            <c:dLbl>
              <c:idx val="13"/>
              <c:layout>
                <c:manualLayout>
                  <c:x val="0"/>
                  <c:y val="8.2304500079550223E-3"/>
                </c:manualLayout>
              </c:layout>
              <c:spPr>
                <a:noFill/>
                <a:ln>
                  <a:noFill/>
                </a:ln>
                <a:effectLst/>
              </c:spPr>
              <c:txPr>
                <a:bodyPr rot="-5400000" spcFirstLastPara="1" vertOverflow="clip" horzOverflow="clip" vert="horz" wrap="square" lIns="36576" tIns="18288" rIns="36576" bIns="18288"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0-CD7D-434A-AC53-9F79D299EE5B}"/>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NEw!$R$3:$R$40</c:f>
              <c:strCache>
                <c:ptCount val="38"/>
                <c:pt idx="0">
                  <c:v>Nkurenkuru</c:v>
                </c:pt>
                <c:pt idx="1">
                  <c:v>Otjiwarongo</c:v>
                </c:pt>
                <c:pt idx="2">
                  <c:v>Omuthiya</c:v>
                </c:pt>
                <c:pt idx="3">
                  <c:v>Omaruru</c:v>
                </c:pt>
                <c:pt idx="4">
                  <c:v>Okahao</c:v>
                </c:pt>
                <c:pt idx="5">
                  <c:v>Otjinene</c:v>
                </c:pt>
                <c:pt idx="6">
                  <c:v>Keetmanshoop</c:v>
                </c:pt>
                <c:pt idx="7">
                  <c:v>Tsumeb</c:v>
                </c:pt>
                <c:pt idx="8">
                  <c:v>Outjo</c:v>
                </c:pt>
                <c:pt idx="9">
                  <c:v>Henties Bay</c:v>
                </c:pt>
                <c:pt idx="10">
                  <c:v>Ruacana</c:v>
                </c:pt>
                <c:pt idx="11">
                  <c:v>Rehoboth</c:v>
                </c:pt>
                <c:pt idx="12">
                  <c:v>Karibib</c:v>
                </c:pt>
                <c:pt idx="13">
                  <c:v>Khorixas</c:v>
                </c:pt>
                <c:pt idx="14">
                  <c:v>Usakos</c:v>
                </c:pt>
                <c:pt idx="15">
                  <c:v>Karasburg</c:v>
                </c:pt>
                <c:pt idx="16">
                  <c:v>Walvis Bay</c:v>
                </c:pt>
                <c:pt idx="17">
                  <c:v>Grootfontein</c:v>
                </c:pt>
                <c:pt idx="18">
                  <c:v>Windhoek</c:v>
                </c:pt>
                <c:pt idx="19">
                  <c:v>Okakarara</c:v>
                </c:pt>
                <c:pt idx="20">
                  <c:v>Luderitz</c:v>
                </c:pt>
                <c:pt idx="21">
                  <c:v>Oranjemund</c:v>
                </c:pt>
                <c:pt idx="22">
                  <c:v>Otavi</c:v>
                </c:pt>
                <c:pt idx="23">
                  <c:v>Eenhana</c:v>
                </c:pt>
                <c:pt idx="24">
                  <c:v>Arandis</c:v>
                </c:pt>
                <c:pt idx="25">
                  <c:v>Okahandja</c:v>
                </c:pt>
                <c:pt idx="26">
                  <c:v>Gobabis</c:v>
                </c:pt>
                <c:pt idx="27">
                  <c:v>Helao Nafidi</c:v>
                </c:pt>
                <c:pt idx="28">
                  <c:v>Mariental</c:v>
                </c:pt>
                <c:pt idx="29">
                  <c:v>Oshikuku</c:v>
                </c:pt>
                <c:pt idx="30">
                  <c:v>Ongwediva</c:v>
                </c:pt>
                <c:pt idx="31">
                  <c:v>Swakopmund</c:v>
                </c:pt>
                <c:pt idx="32">
                  <c:v>Outapi</c:v>
                </c:pt>
                <c:pt idx="33">
                  <c:v>Opuwo</c:v>
                </c:pt>
                <c:pt idx="34">
                  <c:v>Rundu</c:v>
                </c:pt>
                <c:pt idx="35">
                  <c:v>Katima Mulilo</c:v>
                </c:pt>
                <c:pt idx="36">
                  <c:v>Oshakati</c:v>
                </c:pt>
                <c:pt idx="37">
                  <c:v>Ondangwa</c:v>
                </c:pt>
              </c:strCache>
            </c:strRef>
          </c:cat>
          <c:val>
            <c:numRef>
              <c:f>NEw!$S$3:$S$40</c:f>
              <c:numCache>
                <c:formatCode>0.0</c:formatCode>
                <c:ptCount val="38"/>
                <c:pt idx="0">
                  <c:v>12.580920972273116</c:v>
                </c:pt>
                <c:pt idx="1">
                  <c:v>27.558005148297465</c:v>
                </c:pt>
                <c:pt idx="2">
                  <c:v>30.111111111111111</c:v>
                </c:pt>
                <c:pt idx="3">
                  <c:v>40.838944330921159</c:v>
                </c:pt>
                <c:pt idx="4">
                  <c:v>41.409691629955944</c:v>
                </c:pt>
                <c:pt idx="5">
                  <c:v>41.872509960159363</c:v>
                </c:pt>
                <c:pt idx="6">
                  <c:v>45.659397595614287</c:v>
                </c:pt>
                <c:pt idx="7">
                  <c:v>46.993444777589197</c:v>
                </c:pt>
                <c:pt idx="8">
                  <c:v>50.418414466524681</c:v>
                </c:pt>
                <c:pt idx="9">
                  <c:v>54.478406136820993</c:v>
                </c:pt>
                <c:pt idx="10">
                  <c:v>60.658402763665919</c:v>
                </c:pt>
                <c:pt idx="11">
                  <c:v>60.661314756529762</c:v>
                </c:pt>
                <c:pt idx="12">
                  <c:v>61.372639638632727</c:v>
                </c:pt>
                <c:pt idx="13">
                  <c:v>65.016420361247953</c:v>
                </c:pt>
                <c:pt idx="14">
                  <c:v>71.343629644580432</c:v>
                </c:pt>
                <c:pt idx="15">
                  <c:v>73.549831783780292</c:v>
                </c:pt>
                <c:pt idx="16">
                  <c:v>78.801450789457348</c:v>
                </c:pt>
                <c:pt idx="17">
                  <c:v>78.853324997649509</c:v>
                </c:pt>
                <c:pt idx="18">
                  <c:v>87.833530267693007</c:v>
                </c:pt>
                <c:pt idx="19">
                  <c:v>97.587367993789812</c:v>
                </c:pt>
                <c:pt idx="20">
                  <c:v>104.55950725053526</c:v>
                </c:pt>
                <c:pt idx="21">
                  <c:v>109.89336899353127</c:v>
                </c:pt>
                <c:pt idx="22">
                  <c:v>149.02082084837053</c:v>
                </c:pt>
                <c:pt idx="23">
                  <c:v>205.0500254115386</c:v>
                </c:pt>
                <c:pt idx="24">
                  <c:v>218.28444772082005</c:v>
                </c:pt>
                <c:pt idx="25">
                  <c:v>220.34181027428849</c:v>
                </c:pt>
                <c:pt idx="26">
                  <c:v>231.61924093855919</c:v>
                </c:pt>
                <c:pt idx="27">
                  <c:v>268.31463786179199</c:v>
                </c:pt>
                <c:pt idx="28">
                  <c:v>294.55761991895429</c:v>
                </c:pt>
                <c:pt idx="29">
                  <c:v>348.39116719242901</c:v>
                </c:pt>
                <c:pt idx="30">
                  <c:v>417.96047837287739</c:v>
                </c:pt>
                <c:pt idx="31">
                  <c:v>426.41347148251197</c:v>
                </c:pt>
                <c:pt idx="32">
                  <c:v>519.23971694715897</c:v>
                </c:pt>
                <c:pt idx="33">
                  <c:v>535.31789029782999</c:v>
                </c:pt>
                <c:pt idx="34">
                  <c:v>692.4748241600563</c:v>
                </c:pt>
                <c:pt idx="35">
                  <c:v>720.06659743151727</c:v>
                </c:pt>
                <c:pt idx="36">
                  <c:v>828.66535163581716</c:v>
                </c:pt>
                <c:pt idx="37">
                  <c:v>875.632040246413</c:v>
                </c:pt>
              </c:numCache>
            </c:numRef>
          </c:val>
          <c:extLst>
            <c:ext xmlns:c16="http://schemas.microsoft.com/office/drawing/2014/chart" uri="{C3380CC4-5D6E-409C-BE32-E72D297353CC}">
              <c16:uniqueId val="{00000001-CD7D-434A-AC53-9F79D299EE5B}"/>
            </c:ext>
          </c:extLst>
        </c:ser>
        <c:dLbls>
          <c:showLegendKey val="0"/>
          <c:showVal val="0"/>
          <c:showCatName val="0"/>
          <c:showSerName val="0"/>
          <c:showPercent val="0"/>
          <c:showBubbleSize val="0"/>
        </c:dLbls>
        <c:gapWidth val="219"/>
        <c:overlap val="-27"/>
        <c:axId val="590297784"/>
        <c:axId val="590294176"/>
      </c:barChart>
      <c:catAx>
        <c:axId val="590297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0294176"/>
        <c:crosses val="autoZero"/>
        <c:auto val="1"/>
        <c:lblAlgn val="ctr"/>
        <c:lblOffset val="100"/>
        <c:noMultiLvlLbl val="0"/>
      </c:catAx>
      <c:valAx>
        <c:axId val="59029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0297784"/>
        <c:crosses val="autoZero"/>
        <c:crossBetween val="between"/>
      </c:valAx>
      <c:spPr>
        <a:solidFill>
          <a:schemeClr val="bg2">
            <a:lumMod val="75000"/>
          </a:schemeClr>
        </a:solidFill>
        <a:ln>
          <a:noFill/>
        </a:ln>
        <a:effectLst/>
      </c:spPr>
    </c:plotArea>
    <c:plotVisOnly val="1"/>
    <c:dispBlanksAs val="gap"/>
    <c:showDLblsOverMax val="0"/>
  </c:chart>
  <c:spPr>
    <a:solidFill>
      <a:schemeClr val="bg1"/>
    </a:solidFill>
    <a:ln w="9525" cap="flat" cmpd="sng" algn="ctr">
      <a:solidFill>
        <a:schemeClr val="bg2">
          <a:lumMod val="50000"/>
        </a:schemeClr>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1-4D39-4B04-B652-C6013DED7176}"/>
              </c:ext>
            </c:extLst>
          </c:dPt>
          <c:dPt>
            <c:idx val="1"/>
            <c:bubble3D val="0"/>
            <c:spPr>
              <a:gradFill rotWithShape="1">
                <a:gsLst>
                  <a:gs pos="0">
                    <a:schemeClr val="accent2">
                      <a:shade val="63000"/>
                      <a:satMod val="165000"/>
                    </a:schemeClr>
                  </a:gs>
                  <a:gs pos="30000">
                    <a:schemeClr val="accent2">
                      <a:shade val="58000"/>
                      <a:satMod val="165000"/>
                    </a:schemeClr>
                  </a:gs>
                  <a:gs pos="75000">
                    <a:schemeClr val="accent2">
                      <a:shade val="30000"/>
                      <a:satMod val="175000"/>
                    </a:schemeClr>
                  </a:gs>
                  <a:gs pos="100000">
                    <a:schemeClr val="accent2">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3-4D39-4B04-B652-C6013DED7176}"/>
              </c:ext>
            </c:extLst>
          </c:dPt>
          <c:dPt>
            <c:idx val="2"/>
            <c:bubble3D val="0"/>
            <c:spPr>
              <a:gradFill rotWithShape="1">
                <a:gsLst>
                  <a:gs pos="0">
                    <a:schemeClr val="accent3">
                      <a:shade val="63000"/>
                      <a:satMod val="165000"/>
                    </a:schemeClr>
                  </a:gs>
                  <a:gs pos="30000">
                    <a:schemeClr val="accent3">
                      <a:shade val="58000"/>
                      <a:satMod val="165000"/>
                    </a:schemeClr>
                  </a:gs>
                  <a:gs pos="75000">
                    <a:schemeClr val="accent3">
                      <a:shade val="30000"/>
                      <a:satMod val="175000"/>
                    </a:schemeClr>
                  </a:gs>
                  <a:gs pos="100000">
                    <a:schemeClr val="accent3">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5-4D39-4B04-B652-C6013DED7176}"/>
              </c:ext>
            </c:extLst>
          </c:dPt>
          <c:dPt>
            <c:idx val="3"/>
            <c:bubble3D val="0"/>
            <c:spPr>
              <a:gradFill rotWithShape="1">
                <a:gsLst>
                  <a:gs pos="0">
                    <a:schemeClr val="accent4">
                      <a:shade val="63000"/>
                      <a:satMod val="165000"/>
                    </a:schemeClr>
                  </a:gs>
                  <a:gs pos="30000">
                    <a:schemeClr val="accent4">
                      <a:shade val="58000"/>
                      <a:satMod val="165000"/>
                    </a:schemeClr>
                  </a:gs>
                  <a:gs pos="75000">
                    <a:schemeClr val="accent4">
                      <a:shade val="30000"/>
                      <a:satMod val="175000"/>
                    </a:schemeClr>
                  </a:gs>
                  <a:gs pos="100000">
                    <a:schemeClr val="accent4">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7-4D39-4B04-B652-C6013DED7176}"/>
              </c:ext>
            </c:extLst>
          </c:dPt>
          <c:dPt>
            <c:idx val="4"/>
            <c:bubble3D val="0"/>
            <c:spPr>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9-4D39-4B04-B652-C6013DED7176}"/>
              </c:ext>
            </c:extLst>
          </c:dPt>
          <c:dPt>
            <c:idx val="5"/>
            <c:bubble3D val="0"/>
            <c:spPr>
              <a:gradFill rotWithShape="1">
                <a:gsLst>
                  <a:gs pos="0">
                    <a:schemeClr val="accent6">
                      <a:shade val="63000"/>
                      <a:satMod val="165000"/>
                    </a:schemeClr>
                  </a:gs>
                  <a:gs pos="30000">
                    <a:schemeClr val="accent6">
                      <a:shade val="58000"/>
                      <a:satMod val="165000"/>
                    </a:schemeClr>
                  </a:gs>
                  <a:gs pos="75000">
                    <a:schemeClr val="accent6">
                      <a:shade val="30000"/>
                      <a:satMod val="175000"/>
                    </a:schemeClr>
                  </a:gs>
                  <a:gs pos="100000">
                    <a:schemeClr val="accent6">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B-4D39-4B04-B652-C6013DED7176}"/>
              </c:ext>
            </c:extLst>
          </c:dPt>
          <c:dPt>
            <c:idx val="6"/>
            <c:bubble3D val="0"/>
            <c:spPr>
              <a:gradFill rotWithShape="1">
                <a:gsLst>
                  <a:gs pos="0">
                    <a:schemeClr val="accent1">
                      <a:lumMod val="60000"/>
                      <a:shade val="63000"/>
                      <a:satMod val="165000"/>
                    </a:schemeClr>
                  </a:gs>
                  <a:gs pos="30000">
                    <a:schemeClr val="accent1">
                      <a:lumMod val="60000"/>
                      <a:shade val="58000"/>
                      <a:satMod val="165000"/>
                    </a:schemeClr>
                  </a:gs>
                  <a:gs pos="75000">
                    <a:schemeClr val="accent1">
                      <a:lumMod val="60000"/>
                      <a:shade val="30000"/>
                      <a:satMod val="175000"/>
                    </a:schemeClr>
                  </a:gs>
                  <a:gs pos="100000">
                    <a:schemeClr val="accent1">
                      <a:lumMod val="6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D-4D39-4B04-B652-C6013DED7176}"/>
              </c:ext>
            </c:extLst>
          </c:dPt>
          <c:dPt>
            <c:idx val="7"/>
            <c:bubble3D val="0"/>
            <c:spPr>
              <a:gradFill rotWithShape="1">
                <a:gsLst>
                  <a:gs pos="0">
                    <a:schemeClr val="accent2">
                      <a:lumMod val="60000"/>
                      <a:shade val="63000"/>
                      <a:satMod val="165000"/>
                    </a:schemeClr>
                  </a:gs>
                  <a:gs pos="30000">
                    <a:schemeClr val="accent2">
                      <a:lumMod val="60000"/>
                      <a:shade val="58000"/>
                      <a:satMod val="165000"/>
                    </a:schemeClr>
                  </a:gs>
                  <a:gs pos="75000">
                    <a:schemeClr val="accent2">
                      <a:lumMod val="60000"/>
                      <a:shade val="30000"/>
                      <a:satMod val="175000"/>
                    </a:schemeClr>
                  </a:gs>
                  <a:gs pos="100000">
                    <a:schemeClr val="accent2">
                      <a:lumMod val="6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F-4D39-4B04-B652-C6013DED7176}"/>
              </c:ext>
            </c:extLst>
          </c:dPt>
          <c:dPt>
            <c:idx val="8"/>
            <c:bubble3D val="0"/>
            <c:spPr>
              <a:gradFill rotWithShape="1">
                <a:gsLst>
                  <a:gs pos="0">
                    <a:schemeClr val="accent3">
                      <a:lumMod val="60000"/>
                      <a:shade val="63000"/>
                      <a:satMod val="165000"/>
                    </a:schemeClr>
                  </a:gs>
                  <a:gs pos="30000">
                    <a:schemeClr val="accent3">
                      <a:lumMod val="60000"/>
                      <a:shade val="58000"/>
                      <a:satMod val="165000"/>
                    </a:schemeClr>
                  </a:gs>
                  <a:gs pos="75000">
                    <a:schemeClr val="accent3">
                      <a:lumMod val="60000"/>
                      <a:shade val="30000"/>
                      <a:satMod val="175000"/>
                    </a:schemeClr>
                  </a:gs>
                  <a:gs pos="100000">
                    <a:schemeClr val="accent3">
                      <a:lumMod val="6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11-4D39-4B04-B652-C6013DED7176}"/>
              </c:ext>
            </c:extLst>
          </c:dPt>
          <c:dPt>
            <c:idx val="9"/>
            <c:bubble3D val="0"/>
            <c:spPr>
              <a:gradFill rotWithShape="1">
                <a:gsLst>
                  <a:gs pos="0">
                    <a:schemeClr val="accent4">
                      <a:lumMod val="60000"/>
                      <a:shade val="63000"/>
                      <a:satMod val="165000"/>
                    </a:schemeClr>
                  </a:gs>
                  <a:gs pos="30000">
                    <a:schemeClr val="accent4">
                      <a:lumMod val="60000"/>
                      <a:shade val="58000"/>
                      <a:satMod val="165000"/>
                    </a:schemeClr>
                  </a:gs>
                  <a:gs pos="75000">
                    <a:schemeClr val="accent4">
                      <a:lumMod val="60000"/>
                      <a:shade val="30000"/>
                      <a:satMod val="175000"/>
                    </a:schemeClr>
                  </a:gs>
                  <a:gs pos="100000">
                    <a:schemeClr val="accent4">
                      <a:lumMod val="6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13-4D39-4B04-B652-C6013DED7176}"/>
              </c:ext>
            </c:extLst>
          </c:dPt>
          <c:dPt>
            <c:idx val="10"/>
            <c:bubble3D val="0"/>
            <c:spPr>
              <a:gradFill rotWithShape="1">
                <a:gsLst>
                  <a:gs pos="0">
                    <a:schemeClr val="accent5">
                      <a:lumMod val="60000"/>
                      <a:shade val="63000"/>
                      <a:satMod val="165000"/>
                    </a:schemeClr>
                  </a:gs>
                  <a:gs pos="30000">
                    <a:schemeClr val="accent5">
                      <a:lumMod val="60000"/>
                      <a:shade val="58000"/>
                      <a:satMod val="165000"/>
                    </a:schemeClr>
                  </a:gs>
                  <a:gs pos="75000">
                    <a:schemeClr val="accent5">
                      <a:lumMod val="60000"/>
                      <a:shade val="30000"/>
                      <a:satMod val="175000"/>
                    </a:schemeClr>
                  </a:gs>
                  <a:gs pos="100000">
                    <a:schemeClr val="accent5">
                      <a:lumMod val="6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15-4D39-4B04-B652-C6013DED7176}"/>
              </c:ext>
            </c:extLst>
          </c:dPt>
          <c:dPt>
            <c:idx val="11"/>
            <c:bubble3D val="0"/>
            <c:spPr>
              <a:solidFill>
                <a:schemeClr val="accent1">
                  <a:lumMod val="7500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17-4D39-4B04-B652-C6013DED7176}"/>
              </c:ext>
            </c:extLst>
          </c:dPt>
          <c:dPt>
            <c:idx val="12"/>
            <c:bubble3D val="0"/>
            <c:spPr>
              <a:solidFill>
                <a:schemeClr val="bg2">
                  <a:lumMod val="5000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19-4D39-4B04-B652-C6013DED7176}"/>
              </c:ext>
            </c:extLst>
          </c:dPt>
          <c:dLbls>
            <c:dLbl>
              <c:idx val="0"/>
              <c:layout>
                <c:manualLayout>
                  <c:x val="-1.5151515151515152E-3"/>
                  <c:y val="1.70940170940170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39-4B04-B652-C6013DED7176}"/>
                </c:ext>
              </c:extLst>
            </c:dLbl>
            <c:dLbl>
              <c:idx val="1"/>
              <c:layout>
                <c:manualLayout>
                  <c:x val="-9.0909090909090905E-3"/>
                  <c:y val="1.2820512820512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39-4B04-B652-C6013DED7176}"/>
                </c:ext>
              </c:extLst>
            </c:dLbl>
            <c:dLbl>
              <c:idx val="2"/>
              <c:layout>
                <c:manualLayout>
                  <c:x val="-3.0303030303030303E-3"/>
                  <c:y val="8.547008547008547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D39-4B04-B652-C6013DED7176}"/>
                </c:ext>
              </c:extLst>
            </c:dLbl>
            <c:dLbl>
              <c:idx val="3"/>
              <c:layout>
                <c:manualLayout>
                  <c:x val="-9.0909090909090905E-3"/>
                  <c:y val="-3.9173336640061513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D39-4B04-B652-C6013DED7176}"/>
                </c:ext>
              </c:extLst>
            </c:dLbl>
            <c:dLbl>
              <c:idx val="4"/>
              <c:layout>
                <c:manualLayout>
                  <c:x val="0"/>
                  <c:y val="-2.99145299145299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D39-4B04-B652-C6013DED7176}"/>
                </c:ext>
              </c:extLst>
            </c:dLbl>
            <c:dLbl>
              <c:idx val="5"/>
              <c:layout>
                <c:manualLayout>
                  <c:x val="6.7759076990376199E-2"/>
                  <c:y val="-1.91798773435277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D39-4B04-B652-C6013DED7176}"/>
                </c:ext>
              </c:extLst>
            </c:dLbl>
            <c:dLbl>
              <c:idx val="6"/>
              <c:layout>
                <c:manualLayout>
                  <c:x val="-2.6388888888888889E-2"/>
                  <c:y val="3.81532559210675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D39-4B04-B652-C6013DED7176}"/>
                </c:ext>
              </c:extLst>
            </c:dLbl>
            <c:dLbl>
              <c:idx val="7"/>
              <c:layout>
                <c:manualLayout>
                  <c:x val="-0.11507103018372704"/>
                  <c:y val="3.01040731644417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D39-4B04-B652-C6013DED7176}"/>
                </c:ext>
              </c:extLst>
            </c:dLbl>
            <c:dLbl>
              <c:idx val="8"/>
              <c:layout>
                <c:manualLayout>
                  <c:x val="1.8975663706830289E-2"/>
                  <c:y val="-2.697652220931047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89715985071955"/>
                      <c:h val="8.9158162759430309E-2"/>
                    </c:manualLayout>
                  </c15:layout>
                </c:ext>
                <c:ext xmlns:c16="http://schemas.microsoft.com/office/drawing/2014/chart" uri="{C3380CC4-5D6E-409C-BE32-E72D297353CC}">
                  <c16:uniqueId val="{00000011-4D39-4B04-B652-C6013DED7176}"/>
                </c:ext>
              </c:extLst>
            </c:dLbl>
            <c:dLbl>
              <c:idx val="9"/>
              <c:layout>
                <c:manualLayout>
                  <c:x val="-4.7222222222222221E-2"/>
                  <c:y val="-1.20483966066528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4D39-4B04-B652-C6013DED7176}"/>
                </c:ext>
              </c:extLst>
            </c:dLbl>
            <c:dLbl>
              <c:idx val="11"/>
              <c:layout>
                <c:manualLayout>
                  <c:x val="-5.2083333333333712E-3"/>
                  <c:y val="8.475302468119038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4D39-4B04-B652-C6013DED7176}"/>
                </c:ext>
              </c:extLst>
            </c:dLbl>
            <c:dLbl>
              <c:idx val="12"/>
              <c:layout>
                <c:manualLayout>
                  <c:x val="6.0606060606060051E-3"/>
                  <c:y val="1.49572649572649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4D39-4B04-B652-C6013DED7176}"/>
                </c:ext>
              </c:extLst>
            </c:dLbl>
            <c:spPr>
              <a:noFill/>
              <a:ln>
                <a:noFill/>
              </a:ln>
              <a:effectLst/>
            </c:spPr>
            <c:txPr>
              <a:bodyPr rot="0" spcFirstLastPara="1" vertOverflow="ellipsis" vert="horz" wrap="square" anchor="ctr" anchorCtr="1"/>
              <a:lstStyle/>
              <a:p>
                <a:pPr>
                  <a:defRPr sz="18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'Geographic analysis'!$E$71:$Q$71</c:f>
              <c:strCache>
                <c:ptCount val="13"/>
                <c:pt idx="0">
                  <c:v> Erongo </c:v>
                </c:pt>
                <c:pt idx="1">
                  <c:v> Hardap </c:v>
                </c:pt>
                <c:pt idx="2">
                  <c:v> Karas </c:v>
                </c:pt>
                <c:pt idx="3">
                  <c:v> Kavango </c:v>
                </c:pt>
                <c:pt idx="4">
                  <c:v>Khomas</c:v>
                </c:pt>
                <c:pt idx="5">
                  <c:v>Kunene</c:v>
                </c:pt>
                <c:pt idx="6">
                  <c:v>Ohangwena</c:v>
                </c:pt>
                <c:pt idx="7">
                  <c:v>Omaheke</c:v>
                </c:pt>
                <c:pt idx="8">
                  <c:v>Omusati</c:v>
                </c:pt>
                <c:pt idx="9">
                  <c:v>Oshana</c:v>
                </c:pt>
                <c:pt idx="10">
                  <c:v>Oshikoto</c:v>
                </c:pt>
                <c:pt idx="11">
                  <c:v>Otjozondjupa</c:v>
                </c:pt>
                <c:pt idx="12">
                  <c:v>Zambezi</c:v>
                </c:pt>
              </c:strCache>
            </c:strRef>
          </c:cat>
          <c:val>
            <c:numRef>
              <c:f>'Geographic analysis'!$E$72:$Q$72</c:f>
              <c:numCache>
                <c:formatCode>0</c:formatCode>
                <c:ptCount val="13"/>
                <c:pt idx="0">
                  <c:v>169</c:v>
                </c:pt>
                <c:pt idx="1">
                  <c:v>95</c:v>
                </c:pt>
                <c:pt idx="2">
                  <c:v>92</c:v>
                </c:pt>
                <c:pt idx="3">
                  <c:v>74</c:v>
                </c:pt>
                <c:pt idx="4">
                  <c:v>427</c:v>
                </c:pt>
                <c:pt idx="5">
                  <c:v>15</c:v>
                </c:pt>
                <c:pt idx="6">
                  <c:v>26</c:v>
                </c:pt>
                <c:pt idx="7">
                  <c:v>45</c:v>
                </c:pt>
                <c:pt idx="8">
                  <c:v>67</c:v>
                </c:pt>
                <c:pt idx="9">
                  <c:v>156</c:v>
                </c:pt>
                <c:pt idx="10">
                  <c:v>39</c:v>
                </c:pt>
                <c:pt idx="11">
                  <c:v>517</c:v>
                </c:pt>
                <c:pt idx="12">
                  <c:v>59</c:v>
                </c:pt>
              </c:numCache>
            </c:numRef>
          </c:val>
          <c:extLst>
            <c:ext xmlns:c16="http://schemas.microsoft.com/office/drawing/2014/chart" uri="{C3380CC4-5D6E-409C-BE32-E72D297353CC}">
              <c16:uniqueId val="{0000001A-4D39-4B04-B652-C6013DED7176}"/>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6.2500000000000003E-3"/>
          <c:y val="0.94788574349831978"/>
          <c:w val="0.9"/>
          <c:h val="3.97239864084265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Sheet1!$B$4:$B$5</c:f>
              <c:strCache>
                <c:ptCount val="2"/>
                <c:pt idx="0">
                  <c:v>Occupations</c:v>
                </c:pt>
                <c:pt idx="1">
                  <c:v>Position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Sheet1!$B$6:$B$19</c:f>
            </c:numRef>
          </c:val>
          <c:extLst>
            <c:ext xmlns:c16="http://schemas.microsoft.com/office/drawing/2014/chart" uri="{C3380CC4-5D6E-409C-BE32-E72D297353CC}">
              <c16:uniqueId val="{00000000-0293-4789-A640-698AD5EB845B}"/>
            </c:ext>
          </c:extLst>
        </c:ser>
        <c:ser>
          <c:idx val="1"/>
          <c:order val="1"/>
          <c:tx>
            <c:strRef>
              <c:f>Sheet1!$C$4:$C$5</c:f>
              <c:strCache>
                <c:ptCount val="2"/>
                <c:pt idx="0">
                  <c:v>Occupations</c:v>
                </c:pt>
                <c:pt idx="1">
                  <c:v>Position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Sheet1!$C$6:$C$19</c:f>
            </c:numRef>
          </c:val>
          <c:extLst>
            <c:ext xmlns:c16="http://schemas.microsoft.com/office/drawing/2014/chart" uri="{C3380CC4-5D6E-409C-BE32-E72D297353CC}">
              <c16:uniqueId val="{00000001-0293-4789-A640-698AD5EB845B}"/>
            </c:ext>
          </c:extLst>
        </c:ser>
        <c:ser>
          <c:idx val="2"/>
          <c:order val="2"/>
          <c:tx>
            <c:strRef>
              <c:f>Sheet1!$D$4:$D$5</c:f>
              <c:strCache>
                <c:ptCount val="2"/>
                <c:pt idx="0">
                  <c:v>Occupations</c:v>
                </c:pt>
                <c:pt idx="1">
                  <c:v>Position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Sheet1!$D$6:$D$19</c:f>
            </c:numRef>
          </c:val>
          <c:extLst>
            <c:ext xmlns:c16="http://schemas.microsoft.com/office/drawing/2014/chart" uri="{C3380CC4-5D6E-409C-BE32-E72D297353CC}">
              <c16:uniqueId val="{00000002-0293-4789-A640-698AD5EB845B}"/>
            </c:ext>
          </c:extLst>
        </c:ser>
        <c:ser>
          <c:idx val="3"/>
          <c:order val="3"/>
          <c:tx>
            <c:strRef>
              <c:f>Sheet1!$E$4:$E$5</c:f>
              <c:strCache>
                <c:ptCount val="2"/>
                <c:pt idx="0">
                  <c:v>Occupations</c:v>
                </c:pt>
                <c:pt idx="1">
                  <c:v>Position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Sheet1!$E$6:$E$19</c:f>
            </c:numRef>
          </c:val>
          <c:extLst>
            <c:ext xmlns:c16="http://schemas.microsoft.com/office/drawing/2014/chart" uri="{C3380CC4-5D6E-409C-BE32-E72D297353CC}">
              <c16:uniqueId val="{00000003-0293-4789-A640-698AD5EB845B}"/>
            </c:ext>
          </c:extLst>
        </c:ser>
        <c:ser>
          <c:idx val="4"/>
          <c:order val="4"/>
          <c:tx>
            <c:strRef>
              <c:f>Sheet1!$F$4:$F$5</c:f>
              <c:strCache>
                <c:ptCount val="2"/>
                <c:pt idx="0">
                  <c:v>Occupations</c:v>
                </c:pt>
                <c:pt idx="1">
                  <c:v>Position</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Sheet1!$F$6:$F$19</c:f>
            </c:numRef>
          </c:val>
          <c:extLst>
            <c:ext xmlns:c16="http://schemas.microsoft.com/office/drawing/2014/chart" uri="{C3380CC4-5D6E-409C-BE32-E72D297353CC}">
              <c16:uniqueId val="{00000004-0293-4789-A640-698AD5EB845B}"/>
            </c:ext>
          </c:extLst>
        </c:ser>
        <c:ser>
          <c:idx val="5"/>
          <c:order val="5"/>
          <c:tx>
            <c:strRef>
              <c:f>Sheet1!$G$4:$G$5</c:f>
              <c:strCache>
                <c:ptCount val="2"/>
                <c:pt idx="0">
                  <c:v>Occupations</c:v>
                </c:pt>
                <c:pt idx="1">
                  <c:v>Position</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Sheet1!$G$6:$G$19</c:f>
            </c:numRef>
          </c:val>
          <c:extLst>
            <c:ext xmlns:c16="http://schemas.microsoft.com/office/drawing/2014/chart" uri="{C3380CC4-5D6E-409C-BE32-E72D297353CC}">
              <c16:uniqueId val="{00000005-0293-4789-A640-698AD5EB845B}"/>
            </c:ext>
          </c:extLst>
        </c:ser>
        <c:ser>
          <c:idx val="6"/>
          <c:order val="6"/>
          <c:tx>
            <c:strRef>
              <c:f>Sheet1!$H$4:$H$5</c:f>
              <c:strCache>
                <c:ptCount val="2"/>
                <c:pt idx="0">
                  <c:v>Occupations</c:v>
                </c:pt>
                <c:pt idx="1">
                  <c:v>Position</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Sheet1!$H$6:$H$19</c:f>
            </c:numRef>
          </c:val>
          <c:extLst>
            <c:ext xmlns:c16="http://schemas.microsoft.com/office/drawing/2014/chart" uri="{C3380CC4-5D6E-409C-BE32-E72D297353CC}">
              <c16:uniqueId val="{00000006-0293-4789-A640-698AD5EB845B}"/>
            </c:ext>
          </c:extLst>
        </c:ser>
        <c:ser>
          <c:idx val="7"/>
          <c:order val="7"/>
          <c:tx>
            <c:strRef>
              <c:f>Sheet1!$I$4:$I$5</c:f>
              <c:strCache>
                <c:ptCount val="2"/>
                <c:pt idx="0">
                  <c:v>Occupations</c:v>
                </c:pt>
                <c:pt idx="1">
                  <c:v>Position</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Sheet1!$I$6:$I$19</c:f>
            </c:numRef>
          </c:val>
          <c:extLst>
            <c:ext xmlns:c16="http://schemas.microsoft.com/office/drawing/2014/chart" uri="{C3380CC4-5D6E-409C-BE32-E72D297353CC}">
              <c16:uniqueId val="{00000007-0293-4789-A640-698AD5EB845B}"/>
            </c:ext>
          </c:extLst>
        </c:ser>
        <c:ser>
          <c:idx val="8"/>
          <c:order val="8"/>
          <c:tx>
            <c:strRef>
              <c:f>Sheet1!$J$4:$J$5</c:f>
              <c:strCache>
                <c:ptCount val="2"/>
                <c:pt idx="0">
                  <c:v>Occupations</c:v>
                </c:pt>
                <c:pt idx="1">
                  <c:v>Position</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Sheet1!$J$6:$J$19</c:f>
            </c:numRef>
          </c:val>
          <c:extLst>
            <c:ext xmlns:c16="http://schemas.microsoft.com/office/drawing/2014/chart" uri="{C3380CC4-5D6E-409C-BE32-E72D297353CC}">
              <c16:uniqueId val="{00000008-0293-4789-A640-698AD5EB845B}"/>
            </c:ext>
          </c:extLst>
        </c:ser>
        <c:ser>
          <c:idx val="9"/>
          <c:order val="9"/>
          <c:tx>
            <c:strRef>
              <c:f>Sheet1!$K$4:$K$5</c:f>
              <c:strCache>
                <c:ptCount val="2"/>
                <c:pt idx="0">
                  <c:v>Occupations</c:v>
                </c:pt>
                <c:pt idx="1">
                  <c:v>Position</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Sheet1!$K$6:$K$19</c:f>
            </c:numRef>
          </c:val>
          <c:extLst>
            <c:ext xmlns:c16="http://schemas.microsoft.com/office/drawing/2014/chart" uri="{C3380CC4-5D6E-409C-BE32-E72D297353CC}">
              <c16:uniqueId val="{00000009-0293-4789-A640-698AD5EB845B}"/>
            </c:ext>
          </c:extLst>
        </c:ser>
        <c:ser>
          <c:idx val="10"/>
          <c:order val="10"/>
          <c:tx>
            <c:strRef>
              <c:f>Sheet1!$L$4:$L$5</c:f>
              <c:strCache>
                <c:ptCount val="2"/>
                <c:pt idx="0">
                  <c:v>Occupations</c:v>
                </c:pt>
                <c:pt idx="1">
                  <c:v>Position</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Sheet1!$L$6:$L$19</c:f>
            </c:numRef>
          </c:val>
          <c:extLst>
            <c:ext xmlns:c16="http://schemas.microsoft.com/office/drawing/2014/chart" uri="{C3380CC4-5D6E-409C-BE32-E72D297353CC}">
              <c16:uniqueId val="{0000000A-0293-4789-A640-698AD5EB845B}"/>
            </c:ext>
          </c:extLst>
        </c:ser>
        <c:ser>
          <c:idx val="11"/>
          <c:order val="11"/>
          <c:tx>
            <c:strRef>
              <c:f>Sheet1!$M$4:$M$5</c:f>
              <c:strCache>
                <c:ptCount val="2"/>
                <c:pt idx="0">
                  <c:v>Occupations</c:v>
                </c:pt>
                <c:pt idx="1">
                  <c:v>Position</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Sheet1!$M$6:$M$19</c:f>
            </c:numRef>
          </c:val>
          <c:extLst>
            <c:ext xmlns:c16="http://schemas.microsoft.com/office/drawing/2014/chart" uri="{C3380CC4-5D6E-409C-BE32-E72D297353CC}">
              <c16:uniqueId val="{0000000B-0293-4789-A640-698AD5EB845B}"/>
            </c:ext>
          </c:extLst>
        </c:ser>
        <c:ser>
          <c:idx val="12"/>
          <c:order val="12"/>
          <c:tx>
            <c:strRef>
              <c:f>Sheet1!$N$4:$N$5</c:f>
              <c:strCache>
                <c:ptCount val="2"/>
                <c:pt idx="0">
                  <c:v>Occupations</c:v>
                </c:pt>
                <c:pt idx="1">
                  <c:v>Position</c:v>
                </c:pt>
              </c:strCache>
            </c:strRef>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Sheet1!$N$6:$N$19</c:f>
            </c:numRef>
          </c:val>
          <c:extLst>
            <c:ext xmlns:c16="http://schemas.microsoft.com/office/drawing/2014/chart" uri="{C3380CC4-5D6E-409C-BE32-E72D297353CC}">
              <c16:uniqueId val="{0000000C-0293-4789-A640-698AD5EB845B}"/>
            </c:ext>
          </c:extLst>
        </c:ser>
        <c:ser>
          <c:idx val="13"/>
          <c:order val="13"/>
          <c:tx>
            <c:strRef>
              <c:f>Sheet1!$O$4:$O$5</c:f>
              <c:strCache>
                <c:ptCount val="2"/>
                <c:pt idx="0">
                  <c:v>Occupations</c:v>
                </c:pt>
                <c:pt idx="1">
                  <c:v>Position</c:v>
                </c:pt>
              </c:strCache>
            </c:strRef>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Sheet1!$O$6:$O$19</c:f>
            </c:numRef>
          </c:val>
          <c:extLst>
            <c:ext xmlns:c16="http://schemas.microsoft.com/office/drawing/2014/chart" uri="{C3380CC4-5D6E-409C-BE32-E72D297353CC}">
              <c16:uniqueId val="{0000000D-0293-4789-A640-698AD5EB845B}"/>
            </c:ext>
          </c:extLst>
        </c:ser>
        <c:ser>
          <c:idx val="14"/>
          <c:order val="14"/>
          <c:tx>
            <c:strRef>
              <c:f>Sheet1!$P$4:$P$5</c:f>
              <c:strCache>
                <c:ptCount val="2"/>
                <c:pt idx="0">
                  <c:v>Occupations</c:v>
                </c:pt>
                <c:pt idx="1">
                  <c:v>Position</c:v>
                </c:pt>
              </c:strCache>
            </c:strRef>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Sheet1!$P$6:$P$19</c:f>
            </c:numRef>
          </c:val>
          <c:extLst>
            <c:ext xmlns:c16="http://schemas.microsoft.com/office/drawing/2014/chart" uri="{C3380CC4-5D6E-409C-BE32-E72D297353CC}">
              <c16:uniqueId val="{0000000E-0293-4789-A640-698AD5EB845B}"/>
            </c:ext>
          </c:extLst>
        </c:ser>
        <c:ser>
          <c:idx val="15"/>
          <c:order val="15"/>
          <c:tx>
            <c:strRef>
              <c:f>Sheet1!$Q$4:$Q$5</c:f>
              <c:strCache>
                <c:ptCount val="2"/>
                <c:pt idx="0">
                  <c:v>Occupations</c:v>
                </c:pt>
                <c:pt idx="1">
                  <c:v>Position</c:v>
                </c:pt>
              </c:strCache>
            </c:strRef>
          </c:tx>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Sheet1!$Q$6:$Q$19</c:f>
            </c:numRef>
          </c:val>
          <c:extLst>
            <c:ext xmlns:c16="http://schemas.microsoft.com/office/drawing/2014/chart" uri="{C3380CC4-5D6E-409C-BE32-E72D297353CC}">
              <c16:uniqueId val="{0000000F-0293-4789-A640-698AD5EB845B}"/>
            </c:ext>
          </c:extLst>
        </c:ser>
        <c:ser>
          <c:idx val="16"/>
          <c:order val="16"/>
          <c:tx>
            <c:strRef>
              <c:f>Sheet1!$R$4:$R$5</c:f>
              <c:strCache>
                <c:ptCount val="2"/>
                <c:pt idx="0">
                  <c:v>Occupations</c:v>
                </c:pt>
                <c:pt idx="1">
                  <c:v>Position</c:v>
                </c:pt>
              </c:strCache>
            </c:strRef>
          </c:tx>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Sheet1!$R$6:$R$19</c:f>
            </c:numRef>
          </c:val>
          <c:extLst>
            <c:ext xmlns:c16="http://schemas.microsoft.com/office/drawing/2014/chart" uri="{C3380CC4-5D6E-409C-BE32-E72D297353CC}">
              <c16:uniqueId val="{00000010-0293-4789-A640-698AD5EB845B}"/>
            </c:ext>
          </c:extLst>
        </c:ser>
        <c:ser>
          <c:idx val="17"/>
          <c:order val="17"/>
          <c:tx>
            <c:strRef>
              <c:f>Sheet1!$S$4:$S$5</c:f>
              <c:strCache>
                <c:ptCount val="2"/>
                <c:pt idx="0">
                  <c:v>Occupations</c:v>
                </c:pt>
                <c:pt idx="1">
                  <c:v>Position</c:v>
                </c:pt>
              </c:strCache>
            </c:strRef>
          </c:tx>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Sheet1!$S$6:$S$19</c:f>
            </c:numRef>
          </c:val>
          <c:extLst>
            <c:ext xmlns:c16="http://schemas.microsoft.com/office/drawing/2014/chart" uri="{C3380CC4-5D6E-409C-BE32-E72D297353CC}">
              <c16:uniqueId val="{00000011-0293-4789-A640-698AD5EB845B}"/>
            </c:ext>
          </c:extLst>
        </c:ser>
        <c:ser>
          <c:idx val="18"/>
          <c:order val="18"/>
          <c:tx>
            <c:strRef>
              <c:f>Sheet1!$T$4:$T$5</c:f>
              <c:strCache>
                <c:ptCount val="2"/>
                <c:pt idx="0">
                  <c:v>Occupations</c:v>
                </c:pt>
                <c:pt idx="1">
                  <c:v>Number</c:v>
                </c:pt>
              </c:strCache>
            </c:strRef>
          </c:tx>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Sheet1!$A$6:$A$19</c:f>
              <c:strCache>
                <c:ptCount val="14"/>
                <c:pt idx="0">
                  <c:v>Cleaners, Drivers &amp; Labourers</c:v>
                </c:pt>
                <c:pt idx="1">
                  <c:v>Nurses, Health Practitioners &amp; Doctors</c:v>
                </c:pt>
                <c:pt idx="2">
                  <c:v>Social Workers</c:v>
                </c:pt>
                <c:pt idx="3">
                  <c:v>Senior Officials </c:v>
                </c:pt>
                <c:pt idx="4">
                  <c:v>Education Officials &amp; Teachers</c:v>
                </c:pt>
                <c:pt idx="5">
                  <c:v>Human Resources Officers</c:v>
                </c:pt>
                <c:pt idx="6">
                  <c:v>Accountants</c:v>
                </c:pt>
                <c:pt idx="7">
                  <c:v>Artisians, Technicians and Engineers</c:v>
                </c:pt>
                <c:pt idx="8">
                  <c:v>Law Enforcement (Defence, Police &amp; Correctional Services)</c:v>
                </c:pt>
                <c:pt idx="9">
                  <c:v>Staticians, Economist, Taxation Officers &amp; Auditors</c:v>
                </c:pt>
                <c:pt idx="10">
                  <c:v>Directors and Deputy Directors</c:v>
                </c:pt>
                <c:pt idx="11">
                  <c:v>Developmental Officers</c:v>
                </c:pt>
                <c:pt idx="12">
                  <c:v>Administrative Officers</c:v>
                </c:pt>
                <c:pt idx="13">
                  <c:v>Others</c:v>
                </c:pt>
              </c:strCache>
            </c:strRef>
          </c:cat>
          <c:val>
            <c:numRef>
              <c:f>Sheet1!$T$6:$T$19</c:f>
              <c:numCache>
                <c:formatCode>General</c:formatCode>
                <c:ptCount val="14"/>
                <c:pt idx="0">
                  <c:v>141</c:v>
                </c:pt>
                <c:pt idx="1">
                  <c:v>165</c:v>
                </c:pt>
                <c:pt idx="2">
                  <c:v>14</c:v>
                </c:pt>
                <c:pt idx="3">
                  <c:v>224</c:v>
                </c:pt>
                <c:pt idx="4">
                  <c:v>581</c:v>
                </c:pt>
                <c:pt idx="5">
                  <c:v>43</c:v>
                </c:pt>
                <c:pt idx="6">
                  <c:v>65</c:v>
                </c:pt>
                <c:pt idx="7">
                  <c:v>96</c:v>
                </c:pt>
                <c:pt idx="8">
                  <c:v>1063</c:v>
                </c:pt>
                <c:pt idx="9">
                  <c:v>65</c:v>
                </c:pt>
                <c:pt idx="10">
                  <c:v>17</c:v>
                </c:pt>
                <c:pt idx="11">
                  <c:v>27</c:v>
                </c:pt>
                <c:pt idx="12">
                  <c:v>354</c:v>
                </c:pt>
                <c:pt idx="13">
                  <c:v>35</c:v>
                </c:pt>
              </c:numCache>
            </c:numRef>
          </c:val>
          <c:extLst>
            <c:ext xmlns:c16="http://schemas.microsoft.com/office/drawing/2014/chart" uri="{C3380CC4-5D6E-409C-BE32-E72D297353CC}">
              <c16:uniqueId val="{00000012-0293-4789-A640-698AD5EB845B}"/>
            </c:ext>
          </c:extLst>
        </c:ser>
        <c:dLbls>
          <c:dLblPos val="outEnd"/>
          <c:showLegendKey val="0"/>
          <c:showVal val="1"/>
          <c:showCatName val="0"/>
          <c:showSerName val="0"/>
          <c:showPercent val="0"/>
          <c:showBubbleSize val="0"/>
        </c:dLbls>
        <c:gapWidth val="100"/>
        <c:overlap val="-24"/>
        <c:axId val="718569552"/>
        <c:axId val="718573160"/>
      </c:barChart>
      <c:catAx>
        <c:axId val="7185695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18573160"/>
        <c:crosses val="autoZero"/>
        <c:auto val="1"/>
        <c:lblAlgn val="ctr"/>
        <c:lblOffset val="100"/>
        <c:noMultiLvlLbl val="0"/>
      </c:catAx>
      <c:valAx>
        <c:axId val="7185731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185695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43.svg"/><Relationship Id="rId1"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3.sv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215CF-330F-4F4D-AF39-9BD37FCED9A4}" type="doc">
      <dgm:prSet loTypeId="urn:microsoft.com/office/officeart/2005/8/layout/radial2" loCatId="relationship" qsTypeId="urn:microsoft.com/office/officeart/2005/8/quickstyle/simple4" qsCatId="simple" csTypeId="urn:microsoft.com/office/officeart/2005/8/colors/accent6_2" csCatId="accent6" phldr="1"/>
      <dgm:spPr/>
      <dgm:t>
        <a:bodyPr/>
        <a:lstStyle/>
        <a:p>
          <a:endParaRPr lang="en-GB"/>
        </a:p>
      </dgm:t>
    </dgm:pt>
    <dgm:pt modelId="{B18C4C7D-C26F-41B6-BE27-1E00D96FF9E9}">
      <dgm:prSet phldrT="[Text]" custT="1"/>
      <dgm:spPr/>
      <dgm:t>
        <a:bodyPr/>
        <a:lstStyle/>
        <a:p>
          <a:r>
            <a:rPr lang="en-GB" sz="2000" b="1" dirty="0"/>
            <a:t>Local Authority</a:t>
          </a:r>
        </a:p>
        <a:p>
          <a:r>
            <a:rPr lang="en-GB" sz="2000" b="1" dirty="0"/>
            <a:t>(Serviced land)   </a:t>
          </a:r>
        </a:p>
      </dgm:t>
    </dgm:pt>
    <dgm:pt modelId="{211004CB-677E-4DD5-966E-A358529FB7AE}" type="parTrans" cxnId="{1861B553-49CA-4FD3-BEB8-69788B11FE13}">
      <dgm:prSet/>
      <dgm:spPr/>
      <dgm:t>
        <a:bodyPr/>
        <a:lstStyle/>
        <a:p>
          <a:endParaRPr lang="en-GB"/>
        </a:p>
      </dgm:t>
    </dgm:pt>
    <dgm:pt modelId="{7241487B-259E-48FF-8911-F91D4920FA83}" type="sibTrans" cxnId="{1861B553-49CA-4FD3-BEB8-69788B11FE13}">
      <dgm:prSet/>
      <dgm:spPr/>
      <dgm:t>
        <a:bodyPr/>
        <a:lstStyle/>
        <a:p>
          <a:endParaRPr lang="en-GB"/>
        </a:p>
      </dgm:t>
    </dgm:pt>
    <dgm:pt modelId="{5BF796FD-B7BC-42DB-BCAA-4F43D0B7E872}">
      <dgm:prSet phldrT="[Text]" custT="1"/>
      <dgm:spPr/>
      <dgm:t>
        <a:bodyPr/>
        <a:lstStyle/>
        <a:p>
          <a:r>
            <a:rPr lang="en-GB" sz="2800" b="1" dirty="0"/>
            <a:t>GIPF</a:t>
          </a:r>
          <a:r>
            <a:rPr lang="en-GB" sz="1800" dirty="0"/>
            <a:t> </a:t>
          </a:r>
        </a:p>
      </dgm:t>
    </dgm:pt>
    <dgm:pt modelId="{2E86A063-FF1A-4716-BF9F-F7C68695DCBC}" type="parTrans" cxnId="{0062FB5A-0E53-4DF9-ABC2-62293736CE86}">
      <dgm:prSet/>
      <dgm:spPr/>
      <dgm:t>
        <a:bodyPr/>
        <a:lstStyle/>
        <a:p>
          <a:endParaRPr lang="en-GB"/>
        </a:p>
      </dgm:t>
    </dgm:pt>
    <dgm:pt modelId="{686D4F4B-0A47-44D7-A517-53E18DB36037}" type="sibTrans" cxnId="{0062FB5A-0E53-4DF9-ABC2-62293736CE86}">
      <dgm:prSet/>
      <dgm:spPr/>
      <dgm:t>
        <a:bodyPr/>
        <a:lstStyle/>
        <a:p>
          <a:endParaRPr lang="en-GB"/>
        </a:p>
      </dgm:t>
    </dgm:pt>
    <dgm:pt modelId="{1162FCE4-FC21-437F-80E5-FD48277FB96D}">
      <dgm:prSet phldrT="[Text]" custT="1"/>
      <dgm:spPr/>
      <dgm:t>
        <a:bodyPr/>
        <a:lstStyle/>
        <a:p>
          <a:r>
            <a:rPr lang="en-GB" sz="2000" b="1" dirty="0"/>
            <a:t>FCHF </a:t>
          </a:r>
        </a:p>
        <a:p>
          <a:r>
            <a:rPr lang="en-GB" sz="2000" b="1" dirty="0"/>
            <a:t>(Clients &amp; Home Loan Financing) </a:t>
          </a:r>
        </a:p>
      </dgm:t>
    </dgm:pt>
    <dgm:pt modelId="{6322830A-DED6-4115-985D-2C02730C975E}" type="parTrans" cxnId="{644277A1-ADF5-4F8B-87B0-A37C14A98C3F}">
      <dgm:prSet/>
      <dgm:spPr/>
      <dgm:t>
        <a:bodyPr/>
        <a:lstStyle/>
        <a:p>
          <a:endParaRPr lang="en-GB"/>
        </a:p>
      </dgm:t>
    </dgm:pt>
    <dgm:pt modelId="{7AD3C5AA-4723-48AD-853B-43A6A3750A73}" type="sibTrans" cxnId="{644277A1-ADF5-4F8B-87B0-A37C14A98C3F}">
      <dgm:prSet/>
      <dgm:spPr/>
      <dgm:t>
        <a:bodyPr/>
        <a:lstStyle/>
        <a:p>
          <a:endParaRPr lang="en-GB"/>
        </a:p>
      </dgm:t>
    </dgm:pt>
    <dgm:pt modelId="{CD9312A4-6E63-41A6-B6ED-D338B3FB2F62}" type="pres">
      <dgm:prSet presAssocID="{9FF215CF-330F-4F4D-AF39-9BD37FCED9A4}" presName="composite" presStyleCnt="0">
        <dgm:presLayoutVars>
          <dgm:chMax val="5"/>
          <dgm:dir/>
          <dgm:animLvl val="ctr"/>
          <dgm:resizeHandles val="exact"/>
        </dgm:presLayoutVars>
      </dgm:prSet>
      <dgm:spPr/>
    </dgm:pt>
    <dgm:pt modelId="{5A9A8B88-FB0B-4B59-9DA5-D53D2CA1A0F5}" type="pres">
      <dgm:prSet presAssocID="{9FF215CF-330F-4F4D-AF39-9BD37FCED9A4}" presName="cycle" presStyleCnt="0"/>
      <dgm:spPr/>
    </dgm:pt>
    <dgm:pt modelId="{4A09B5CC-93EE-43D7-B6A2-D8EBB1CF13AB}" type="pres">
      <dgm:prSet presAssocID="{9FF215CF-330F-4F4D-AF39-9BD37FCED9A4}" presName="centerShape" presStyleCnt="0"/>
      <dgm:spPr/>
    </dgm:pt>
    <dgm:pt modelId="{99DE2C66-8BB0-45A4-B242-D35E2A207FDE}" type="pres">
      <dgm:prSet presAssocID="{9FF215CF-330F-4F4D-AF39-9BD37FCED9A4}" presName="connSite" presStyleLbl="node1" presStyleIdx="0" presStyleCnt="4"/>
      <dgm:spPr/>
    </dgm:pt>
    <dgm:pt modelId="{F6E16977-8D76-470B-AE70-FC856B953ED2}" type="pres">
      <dgm:prSet presAssocID="{9FF215CF-330F-4F4D-AF39-9BD37FCED9A4}" presName="visible" presStyleLbl="node1" presStyleIdx="0" presStyleCnt="4" custLinFactNeighborX="-490" custLinFactNeighborY="5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use with solid fill"/>
        </a:ext>
      </dgm:extLst>
    </dgm:pt>
    <dgm:pt modelId="{E4A3D673-A600-40DA-A30D-620820AA165A}" type="pres">
      <dgm:prSet presAssocID="{211004CB-677E-4DD5-966E-A358529FB7AE}" presName="Name25" presStyleLbl="parChTrans1D1" presStyleIdx="0" presStyleCnt="3"/>
      <dgm:spPr/>
    </dgm:pt>
    <dgm:pt modelId="{CBD1F9F8-FB70-4096-A5B7-2574138D1EA8}" type="pres">
      <dgm:prSet presAssocID="{B18C4C7D-C26F-41B6-BE27-1E00D96FF9E9}" presName="node" presStyleCnt="0"/>
      <dgm:spPr/>
    </dgm:pt>
    <dgm:pt modelId="{EE797F32-A77B-4C64-B2F4-E1957FEC134D}" type="pres">
      <dgm:prSet presAssocID="{B18C4C7D-C26F-41B6-BE27-1E00D96FF9E9}" presName="parentNode" presStyleLbl="node1" presStyleIdx="1" presStyleCnt="4" custScaleX="139359" custLinFactNeighborX="98684" custLinFactNeighborY="-53">
        <dgm:presLayoutVars>
          <dgm:chMax val="1"/>
          <dgm:bulletEnabled val="1"/>
        </dgm:presLayoutVars>
      </dgm:prSet>
      <dgm:spPr/>
    </dgm:pt>
    <dgm:pt modelId="{9C51481E-1B14-4DA9-AADE-4DDBDEC099F7}" type="pres">
      <dgm:prSet presAssocID="{B18C4C7D-C26F-41B6-BE27-1E00D96FF9E9}" presName="childNode" presStyleLbl="revTx" presStyleIdx="0" presStyleCnt="0">
        <dgm:presLayoutVars>
          <dgm:bulletEnabled val="1"/>
        </dgm:presLayoutVars>
      </dgm:prSet>
      <dgm:spPr/>
    </dgm:pt>
    <dgm:pt modelId="{5B654CB0-192B-4DF4-AE6C-884D791E0933}" type="pres">
      <dgm:prSet presAssocID="{2E86A063-FF1A-4716-BF9F-F7C68695DCBC}" presName="Name25" presStyleLbl="parChTrans1D1" presStyleIdx="1" presStyleCnt="3"/>
      <dgm:spPr/>
    </dgm:pt>
    <dgm:pt modelId="{61F6949B-DB33-48CF-95CB-2366317A51AB}" type="pres">
      <dgm:prSet presAssocID="{5BF796FD-B7BC-42DB-BCAA-4F43D0B7E872}" presName="node" presStyleCnt="0"/>
      <dgm:spPr/>
    </dgm:pt>
    <dgm:pt modelId="{02D5F840-2733-4E39-9A7C-92E02461B711}" type="pres">
      <dgm:prSet presAssocID="{5BF796FD-B7BC-42DB-BCAA-4F43D0B7E872}" presName="parentNode" presStyleLbl="node1" presStyleIdx="2" presStyleCnt="4" custScaleX="127301" custLinFactNeighborX="41056" custLinFactNeighborY="3220">
        <dgm:presLayoutVars>
          <dgm:chMax val="1"/>
          <dgm:bulletEnabled val="1"/>
        </dgm:presLayoutVars>
      </dgm:prSet>
      <dgm:spPr/>
    </dgm:pt>
    <dgm:pt modelId="{88002F1F-F9D2-410E-9F58-D52BF7753928}" type="pres">
      <dgm:prSet presAssocID="{5BF796FD-B7BC-42DB-BCAA-4F43D0B7E872}" presName="childNode" presStyleLbl="revTx" presStyleIdx="0" presStyleCnt="0">
        <dgm:presLayoutVars>
          <dgm:bulletEnabled val="1"/>
        </dgm:presLayoutVars>
      </dgm:prSet>
      <dgm:spPr/>
    </dgm:pt>
    <dgm:pt modelId="{38E12C5F-126C-403D-8057-61A592D83AB6}" type="pres">
      <dgm:prSet presAssocID="{6322830A-DED6-4115-985D-2C02730C975E}" presName="Name25" presStyleLbl="parChTrans1D1" presStyleIdx="2" presStyleCnt="3"/>
      <dgm:spPr/>
    </dgm:pt>
    <dgm:pt modelId="{1F1A057A-13B7-44EA-9B40-E1ADB22128E6}" type="pres">
      <dgm:prSet presAssocID="{1162FCE4-FC21-437F-80E5-FD48277FB96D}" presName="node" presStyleCnt="0"/>
      <dgm:spPr/>
    </dgm:pt>
    <dgm:pt modelId="{AD1C3056-49A2-4D9A-9D7C-4DB979E65A4A}" type="pres">
      <dgm:prSet presAssocID="{1162FCE4-FC21-437F-80E5-FD48277FB96D}" presName="parentNode" presStyleLbl="node1" presStyleIdx="3" presStyleCnt="4" custScaleX="148352" custScaleY="82396" custLinFactNeighborX="31396" custLinFactNeighborY="-6440">
        <dgm:presLayoutVars>
          <dgm:chMax val="1"/>
          <dgm:bulletEnabled val="1"/>
        </dgm:presLayoutVars>
      </dgm:prSet>
      <dgm:spPr/>
    </dgm:pt>
    <dgm:pt modelId="{4195A81D-972D-46EC-B002-923AB88371F0}" type="pres">
      <dgm:prSet presAssocID="{1162FCE4-FC21-437F-80E5-FD48277FB96D}" presName="childNode" presStyleLbl="revTx" presStyleIdx="0" presStyleCnt="0">
        <dgm:presLayoutVars>
          <dgm:bulletEnabled val="1"/>
        </dgm:presLayoutVars>
      </dgm:prSet>
      <dgm:spPr/>
    </dgm:pt>
  </dgm:ptLst>
  <dgm:cxnLst>
    <dgm:cxn modelId="{9BD0DD05-9DF7-47B7-9CFA-304AB02278E1}" type="presOf" srcId="{1162FCE4-FC21-437F-80E5-FD48277FB96D}" destId="{AD1C3056-49A2-4D9A-9D7C-4DB979E65A4A}" srcOrd="0" destOrd="0" presId="urn:microsoft.com/office/officeart/2005/8/layout/radial2"/>
    <dgm:cxn modelId="{7856F30D-ADC7-470A-A4BA-3F0D0052696B}" type="presOf" srcId="{211004CB-677E-4DD5-966E-A358529FB7AE}" destId="{E4A3D673-A600-40DA-A30D-620820AA165A}" srcOrd="0" destOrd="0" presId="urn:microsoft.com/office/officeart/2005/8/layout/radial2"/>
    <dgm:cxn modelId="{F9263535-1C3A-4C8D-B9B4-5A48B0EB4B87}" type="presOf" srcId="{6322830A-DED6-4115-985D-2C02730C975E}" destId="{38E12C5F-126C-403D-8057-61A592D83AB6}" srcOrd="0" destOrd="0" presId="urn:microsoft.com/office/officeart/2005/8/layout/radial2"/>
    <dgm:cxn modelId="{44848467-9020-42BA-B93E-91B5D4781695}" type="presOf" srcId="{5BF796FD-B7BC-42DB-BCAA-4F43D0B7E872}" destId="{02D5F840-2733-4E39-9A7C-92E02461B711}" srcOrd="0" destOrd="0" presId="urn:microsoft.com/office/officeart/2005/8/layout/radial2"/>
    <dgm:cxn modelId="{1861B553-49CA-4FD3-BEB8-69788B11FE13}" srcId="{9FF215CF-330F-4F4D-AF39-9BD37FCED9A4}" destId="{B18C4C7D-C26F-41B6-BE27-1E00D96FF9E9}" srcOrd="0" destOrd="0" parTransId="{211004CB-677E-4DD5-966E-A358529FB7AE}" sibTransId="{7241487B-259E-48FF-8911-F91D4920FA83}"/>
    <dgm:cxn modelId="{0062FB5A-0E53-4DF9-ABC2-62293736CE86}" srcId="{9FF215CF-330F-4F4D-AF39-9BD37FCED9A4}" destId="{5BF796FD-B7BC-42DB-BCAA-4F43D0B7E872}" srcOrd="1" destOrd="0" parTransId="{2E86A063-FF1A-4716-BF9F-F7C68695DCBC}" sibTransId="{686D4F4B-0A47-44D7-A517-53E18DB36037}"/>
    <dgm:cxn modelId="{54B7F887-8C42-4F6E-ABFC-8800AA03DE05}" type="presOf" srcId="{2E86A063-FF1A-4716-BF9F-F7C68695DCBC}" destId="{5B654CB0-192B-4DF4-AE6C-884D791E0933}" srcOrd="0" destOrd="0" presId="urn:microsoft.com/office/officeart/2005/8/layout/radial2"/>
    <dgm:cxn modelId="{6D0CA493-C090-4B36-AE42-BC64CB23CF14}" type="presOf" srcId="{9FF215CF-330F-4F4D-AF39-9BD37FCED9A4}" destId="{CD9312A4-6E63-41A6-B6ED-D338B3FB2F62}" srcOrd="0" destOrd="0" presId="urn:microsoft.com/office/officeart/2005/8/layout/radial2"/>
    <dgm:cxn modelId="{644277A1-ADF5-4F8B-87B0-A37C14A98C3F}" srcId="{9FF215CF-330F-4F4D-AF39-9BD37FCED9A4}" destId="{1162FCE4-FC21-437F-80E5-FD48277FB96D}" srcOrd="2" destOrd="0" parTransId="{6322830A-DED6-4115-985D-2C02730C975E}" sibTransId="{7AD3C5AA-4723-48AD-853B-43A6A3750A73}"/>
    <dgm:cxn modelId="{79C0E1C8-5985-412C-86B5-3BD6E334984F}" type="presOf" srcId="{B18C4C7D-C26F-41B6-BE27-1E00D96FF9E9}" destId="{EE797F32-A77B-4C64-B2F4-E1957FEC134D}" srcOrd="0" destOrd="0" presId="urn:microsoft.com/office/officeart/2005/8/layout/radial2"/>
    <dgm:cxn modelId="{EF9E5008-C0C0-480E-BA18-DDB520D5CCA6}" type="presParOf" srcId="{CD9312A4-6E63-41A6-B6ED-D338B3FB2F62}" destId="{5A9A8B88-FB0B-4B59-9DA5-D53D2CA1A0F5}" srcOrd="0" destOrd="0" presId="urn:microsoft.com/office/officeart/2005/8/layout/radial2"/>
    <dgm:cxn modelId="{CA8D0FCC-F7C5-40B3-AF1B-C5D2EAC9AE9F}" type="presParOf" srcId="{5A9A8B88-FB0B-4B59-9DA5-D53D2CA1A0F5}" destId="{4A09B5CC-93EE-43D7-B6A2-D8EBB1CF13AB}" srcOrd="0" destOrd="0" presId="urn:microsoft.com/office/officeart/2005/8/layout/radial2"/>
    <dgm:cxn modelId="{B0AACE62-C64E-493D-8807-A32ADA408C4C}" type="presParOf" srcId="{4A09B5CC-93EE-43D7-B6A2-D8EBB1CF13AB}" destId="{99DE2C66-8BB0-45A4-B242-D35E2A207FDE}" srcOrd="0" destOrd="0" presId="urn:microsoft.com/office/officeart/2005/8/layout/radial2"/>
    <dgm:cxn modelId="{47881F12-6B43-4EEB-9D45-1514013F7BF3}" type="presParOf" srcId="{4A09B5CC-93EE-43D7-B6A2-D8EBB1CF13AB}" destId="{F6E16977-8D76-470B-AE70-FC856B953ED2}" srcOrd="1" destOrd="0" presId="urn:microsoft.com/office/officeart/2005/8/layout/radial2"/>
    <dgm:cxn modelId="{1A4294BB-38E9-4E98-A7AE-091A84CD1941}" type="presParOf" srcId="{5A9A8B88-FB0B-4B59-9DA5-D53D2CA1A0F5}" destId="{E4A3D673-A600-40DA-A30D-620820AA165A}" srcOrd="1" destOrd="0" presId="urn:microsoft.com/office/officeart/2005/8/layout/radial2"/>
    <dgm:cxn modelId="{7E0BC3C2-A253-41CB-A87E-DE215DFABF9A}" type="presParOf" srcId="{5A9A8B88-FB0B-4B59-9DA5-D53D2CA1A0F5}" destId="{CBD1F9F8-FB70-4096-A5B7-2574138D1EA8}" srcOrd="2" destOrd="0" presId="urn:microsoft.com/office/officeart/2005/8/layout/radial2"/>
    <dgm:cxn modelId="{D0576195-EF04-4AF7-A79A-EF2D9CC531BA}" type="presParOf" srcId="{CBD1F9F8-FB70-4096-A5B7-2574138D1EA8}" destId="{EE797F32-A77B-4C64-B2F4-E1957FEC134D}" srcOrd="0" destOrd="0" presId="urn:microsoft.com/office/officeart/2005/8/layout/radial2"/>
    <dgm:cxn modelId="{AA66417F-0386-4FCA-9D08-8DF277425620}" type="presParOf" srcId="{CBD1F9F8-FB70-4096-A5B7-2574138D1EA8}" destId="{9C51481E-1B14-4DA9-AADE-4DDBDEC099F7}" srcOrd="1" destOrd="0" presId="urn:microsoft.com/office/officeart/2005/8/layout/radial2"/>
    <dgm:cxn modelId="{99BA5D54-B3FD-4541-8FE1-BFBE74F2216B}" type="presParOf" srcId="{5A9A8B88-FB0B-4B59-9DA5-D53D2CA1A0F5}" destId="{5B654CB0-192B-4DF4-AE6C-884D791E0933}" srcOrd="3" destOrd="0" presId="urn:microsoft.com/office/officeart/2005/8/layout/radial2"/>
    <dgm:cxn modelId="{AEA93AA1-98F0-463E-999C-8B83B6BD0EAF}" type="presParOf" srcId="{5A9A8B88-FB0B-4B59-9DA5-D53D2CA1A0F5}" destId="{61F6949B-DB33-48CF-95CB-2366317A51AB}" srcOrd="4" destOrd="0" presId="urn:microsoft.com/office/officeart/2005/8/layout/radial2"/>
    <dgm:cxn modelId="{6B01C284-F625-4956-A8D8-57A14EE34032}" type="presParOf" srcId="{61F6949B-DB33-48CF-95CB-2366317A51AB}" destId="{02D5F840-2733-4E39-9A7C-92E02461B711}" srcOrd="0" destOrd="0" presId="urn:microsoft.com/office/officeart/2005/8/layout/radial2"/>
    <dgm:cxn modelId="{92AC32D0-E612-449A-945E-BE877740E346}" type="presParOf" srcId="{61F6949B-DB33-48CF-95CB-2366317A51AB}" destId="{88002F1F-F9D2-410E-9F58-D52BF7753928}" srcOrd="1" destOrd="0" presId="urn:microsoft.com/office/officeart/2005/8/layout/radial2"/>
    <dgm:cxn modelId="{E7EDFAAE-109E-4114-9BE4-6F2B89327A96}" type="presParOf" srcId="{5A9A8B88-FB0B-4B59-9DA5-D53D2CA1A0F5}" destId="{38E12C5F-126C-403D-8057-61A592D83AB6}" srcOrd="5" destOrd="0" presId="urn:microsoft.com/office/officeart/2005/8/layout/radial2"/>
    <dgm:cxn modelId="{AA0C2DB8-D2DB-47E1-9DE1-7EA5E59A7EE5}" type="presParOf" srcId="{5A9A8B88-FB0B-4B59-9DA5-D53D2CA1A0F5}" destId="{1F1A057A-13B7-44EA-9B40-E1ADB22128E6}" srcOrd="6" destOrd="0" presId="urn:microsoft.com/office/officeart/2005/8/layout/radial2"/>
    <dgm:cxn modelId="{11C494AE-7200-45BD-9201-4F9FE65E9C1A}" type="presParOf" srcId="{1F1A057A-13B7-44EA-9B40-E1ADB22128E6}" destId="{AD1C3056-49A2-4D9A-9D7C-4DB979E65A4A}" srcOrd="0" destOrd="0" presId="urn:microsoft.com/office/officeart/2005/8/layout/radial2"/>
    <dgm:cxn modelId="{06DEDDC3-BF97-49EF-89DA-9EF04F991D8E}" type="presParOf" srcId="{1F1A057A-13B7-44EA-9B40-E1ADB22128E6}" destId="{4195A81D-972D-46EC-B002-923AB88371F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69322-61ED-44B7-9D6D-6AD724B67DBD}" type="doc">
      <dgm:prSet loTypeId="urn:microsoft.com/office/officeart/2005/8/layout/default" loCatId="list" qsTypeId="urn:microsoft.com/office/officeart/2005/8/quickstyle/3d4" qsCatId="3D" csTypeId="urn:microsoft.com/office/officeart/2005/8/colors/accent1_5" csCatId="accent1" phldr="1"/>
      <dgm:spPr/>
      <dgm:t>
        <a:bodyPr/>
        <a:lstStyle/>
        <a:p>
          <a:endParaRPr lang="en-ZA"/>
        </a:p>
      </dgm:t>
    </dgm:pt>
    <dgm:pt modelId="{087DE58D-337A-4136-976A-05FD02E4C904}">
      <dgm:prSet phldrT="[Text]" custT="1"/>
      <dgm:spPr/>
      <dgm:t>
        <a:bodyPr/>
        <a:lstStyle/>
        <a:p>
          <a:r>
            <a:rPr lang="en-US" sz="3200" b="1" dirty="0"/>
            <a:t>Active GIPF member</a:t>
          </a:r>
          <a:endParaRPr lang="en-ZA" sz="3200" b="1" dirty="0"/>
        </a:p>
      </dgm:t>
    </dgm:pt>
    <dgm:pt modelId="{AE5EFFB5-C516-4D07-89A2-F9845C31D5EE}" type="parTrans" cxnId="{54F9D139-8300-4E79-93C5-0A3223681A29}">
      <dgm:prSet/>
      <dgm:spPr/>
      <dgm:t>
        <a:bodyPr/>
        <a:lstStyle/>
        <a:p>
          <a:endParaRPr lang="en-ZA"/>
        </a:p>
      </dgm:t>
    </dgm:pt>
    <dgm:pt modelId="{E77EA1CA-3CB2-43D5-8AED-23BF83F50020}" type="sibTrans" cxnId="{54F9D139-8300-4E79-93C5-0A3223681A29}">
      <dgm:prSet/>
      <dgm:spPr/>
      <dgm:t>
        <a:bodyPr/>
        <a:lstStyle/>
        <a:p>
          <a:endParaRPr lang="en-ZA"/>
        </a:p>
      </dgm:t>
    </dgm:pt>
    <dgm:pt modelId="{4ED19B15-96D6-4E16-A98C-F5F9AEAE5848}">
      <dgm:prSet phldrT="[Text]" custT="1"/>
      <dgm:spPr/>
      <dgm:t>
        <a:bodyPr/>
        <a:lstStyle/>
        <a:p>
          <a:r>
            <a:rPr lang="en-US" sz="3200" b="1" dirty="0"/>
            <a:t>National identity documents</a:t>
          </a:r>
          <a:endParaRPr lang="en-ZA" sz="3200" b="1" dirty="0"/>
        </a:p>
      </dgm:t>
    </dgm:pt>
    <dgm:pt modelId="{729CC67C-4875-488C-B35E-030C81462172}" type="parTrans" cxnId="{56062E4E-F445-49B6-996C-9388B7F8AC2C}">
      <dgm:prSet/>
      <dgm:spPr/>
      <dgm:t>
        <a:bodyPr/>
        <a:lstStyle/>
        <a:p>
          <a:endParaRPr lang="en-ZA"/>
        </a:p>
      </dgm:t>
    </dgm:pt>
    <dgm:pt modelId="{8109FDA4-8F59-43B1-9E36-0C939AD6D886}" type="sibTrans" cxnId="{56062E4E-F445-49B6-996C-9388B7F8AC2C}">
      <dgm:prSet/>
      <dgm:spPr/>
      <dgm:t>
        <a:bodyPr/>
        <a:lstStyle/>
        <a:p>
          <a:endParaRPr lang="en-ZA"/>
        </a:p>
      </dgm:t>
    </dgm:pt>
    <dgm:pt modelId="{AB954133-316A-4A20-A8B8-8BD04A554836}">
      <dgm:prSet phldrT="[Text]" custT="1"/>
      <dgm:spPr/>
      <dgm:t>
        <a:bodyPr/>
        <a:lstStyle/>
        <a:p>
          <a:r>
            <a:rPr lang="en-US" sz="3200" b="1" dirty="0"/>
            <a:t>Latest pay slip</a:t>
          </a:r>
          <a:endParaRPr lang="en-ZA" sz="3200" b="1" dirty="0"/>
        </a:p>
      </dgm:t>
    </dgm:pt>
    <dgm:pt modelId="{F5B3AF27-75EB-4743-863D-E30D46559AF8}" type="parTrans" cxnId="{BD0386A8-30CC-405E-9425-F26858E0F83F}">
      <dgm:prSet/>
      <dgm:spPr/>
      <dgm:t>
        <a:bodyPr/>
        <a:lstStyle/>
        <a:p>
          <a:endParaRPr lang="en-ZA"/>
        </a:p>
      </dgm:t>
    </dgm:pt>
    <dgm:pt modelId="{0626B2FD-CD36-4504-B833-F5488A2C8779}" type="sibTrans" cxnId="{BD0386A8-30CC-405E-9425-F26858E0F83F}">
      <dgm:prSet/>
      <dgm:spPr/>
      <dgm:t>
        <a:bodyPr/>
        <a:lstStyle/>
        <a:p>
          <a:endParaRPr lang="en-ZA"/>
        </a:p>
      </dgm:t>
    </dgm:pt>
    <dgm:pt modelId="{5B866A6B-535B-4A94-8696-5B345210A834}">
      <dgm:prSet phldrT="[Text]" custT="1"/>
      <dgm:spPr/>
      <dgm:t>
        <a:bodyPr/>
        <a:lstStyle/>
        <a:p>
          <a:r>
            <a:rPr lang="en-US" sz="3200" b="1" dirty="0"/>
            <a:t>Subsidy booklet </a:t>
          </a:r>
          <a:endParaRPr lang="en-ZA" sz="3200" b="1" dirty="0"/>
        </a:p>
      </dgm:t>
    </dgm:pt>
    <dgm:pt modelId="{0F9E6F96-DC96-4BC6-9822-DAC9335404A4}" type="parTrans" cxnId="{FE005F33-6518-4A5A-BAED-865A2A875D1D}">
      <dgm:prSet/>
      <dgm:spPr/>
      <dgm:t>
        <a:bodyPr/>
        <a:lstStyle/>
        <a:p>
          <a:endParaRPr lang="en-ZA"/>
        </a:p>
      </dgm:t>
    </dgm:pt>
    <dgm:pt modelId="{E19F8F60-FF70-44D9-9C51-DAE379BB3B93}" type="sibTrans" cxnId="{FE005F33-6518-4A5A-BAED-865A2A875D1D}">
      <dgm:prSet/>
      <dgm:spPr/>
      <dgm:t>
        <a:bodyPr/>
        <a:lstStyle/>
        <a:p>
          <a:endParaRPr lang="en-ZA"/>
        </a:p>
      </dgm:t>
    </dgm:pt>
    <dgm:pt modelId="{B76AB5E0-7EBA-49A1-A9AA-D95019A9C65B}">
      <dgm:prSet phldrT="[Text]" custT="1"/>
      <dgm:spPr/>
      <dgm:t>
        <a:bodyPr/>
        <a:lstStyle/>
        <a:p>
          <a:r>
            <a:rPr lang="en-US" sz="3200" b="1" dirty="0"/>
            <a:t>3 months banking statements</a:t>
          </a:r>
          <a:endParaRPr lang="en-ZA" sz="3200" b="1" dirty="0"/>
        </a:p>
      </dgm:t>
    </dgm:pt>
    <dgm:pt modelId="{8B4F2440-122C-457F-9B1B-282BFCD7CE4E}" type="parTrans" cxnId="{D2B146D5-212C-4523-B59A-776367803363}">
      <dgm:prSet/>
      <dgm:spPr/>
      <dgm:t>
        <a:bodyPr/>
        <a:lstStyle/>
        <a:p>
          <a:endParaRPr lang="en-ZA"/>
        </a:p>
      </dgm:t>
    </dgm:pt>
    <dgm:pt modelId="{14DC6BDE-7B42-4139-AFCA-5093CBA33B94}" type="sibTrans" cxnId="{D2B146D5-212C-4523-B59A-776367803363}">
      <dgm:prSet/>
      <dgm:spPr/>
      <dgm:t>
        <a:bodyPr/>
        <a:lstStyle/>
        <a:p>
          <a:endParaRPr lang="en-ZA"/>
        </a:p>
      </dgm:t>
    </dgm:pt>
    <dgm:pt modelId="{5AB3A418-8654-4A8C-A4D8-6003A13D535C}">
      <dgm:prSet custT="1"/>
      <dgm:spPr/>
      <dgm:t>
        <a:bodyPr/>
        <a:lstStyle/>
        <a:p>
          <a:r>
            <a:rPr lang="en-US" sz="3200" b="1" dirty="0"/>
            <a:t>Tax certificate</a:t>
          </a:r>
          <a:endParaRPr lang="en-ZA" sz="3200" b="1" dirty="0"/>
        </a:p>
      </dgm:t>
    </dgm:pt>
    <dgm:pt modelId="{A65AEE87-A5BB-4FF6-9E0A-F826BEDA3B56}" type="parTrans" cxnId="{7FD5EC4D-DDF2-4EA8-B9CE-EC314B007DC6}">
      <dgm:prSet/>
      <dgm:spPr/>
      <dgm:t>
        <a:bodyPr/>
        <a:lstStyle/>
        <a:p>
          <a:endParaRPr lang="en-ZA"/>
        </a:p>
      </dgm:t>
    </dgm:pt>
    <dgm:pt modelId="{51F0CFD1-769C-4632-A863-8182363D791A}" type="sibTrans" cxnId="{7FD5EC4D-DDF2-4EA8-B9CE-EC314B007DC6}">
      <dgm:prSet/>
      <dgm:spPr/>
      <dgm:t>
        <a:bodyPr/>
        <a:lstStyle/>
        <a:p>
          <a:endParaRPr lang="en-ZA"/>
        </a:p>
      </dgm:t>
    </dgm:pt>
    <dgm:pt modelId="{D27CA335-89D6-4A23-BA0F-5EB41783293B}" type="pres">
      <dgm:prSet presAssocID="{BD669322-61ED-44B7-9D6D-6AD724B67DBD}" presName="diagram" presStyleCnt="0">
        <dgm:presLayoutVars>
          <dgm:dir/>
          <dgm:resizeHandles val="exact"/>
        </dgm:presLayoutVars>
      </dgm:prSet>
      <dgm:spPr/>
    </dgm:pt>
    <dgm:pt modelId="{D79D25EE-D90A-4992-A061-A013B4B6E85C}" type="pres">
      <dgm:prSet presAssocID="{087DE58D-337A-4136-976A-05FD02E4C904}" presName="node" presStyleLbl="node1" presStyleIdx="0" presStyleCnt="6">
        <dgm:presLayoutVars>
          <dgm:bulletEnabled val="1"/>
        </dgm:presLayoutVars>
      </dgm:prSet>
      <dgm:spPr/>
    </dgm:pt>
    <dgm:pt modelId="{A3ACF29D-99D7-4BCD-A41B-E04E937AAA27}" type="pres">
      <dgm:prSet presAssocID="{E77EA1CA-3CB2-43D5-8AED-23BF83F50020}" presName="sibTrans" presStyleCnt="0"/>
      <dgm:spPr/>
    </dgm:pt>
    <dgm:pt modelId="{FC02902E-45F3-4810-A1E2-C369F58D10DB}" type="pres">
      <dgm:prSet presAssocID="{4ED19B15-96D6-4E16-A98C-F5F9AEAE5848}" presName="node" presStyleLbl="node1" presStyleIdx="1" presStyleCnt="6">
        <dgm:presLayoutVars>
          <dgm:bulletEnabled val="1"/>
        </dgm:presLayoutVars>
      </dgm:prSet>
      <dgm:spPr/>
    </dgm:pt>
    <dgm:pt modelId="{A6B11C9D-0735-4189-B76A-34095661E820}" type="pres">
      <dgm:prSet presAssocID="{8109FDA4-8F59-43B1-9E36-0C939AD6D886}" presName="sibTrans" presStyleCnt="0"/>
      <dgm:spPr/>
    </dgm:pt>
    <dgm:pt modelId="{BD97FCD8-C6F8-4703-ACB9-DE67D65B0318}" type="pres">
      <dgm:prSet presAssocID="{AB954133-316A-4A20-A8B8-8BD04A554836}" presName="node" presStyleLbl="node1" presStyleIdx="2" presStyleCnt="6">
        <dgm:presLayoutVars>
          <dgm:bulletEnabled val="1"/>
        </dgm:presLayoutVars>
      </dgm:prSet>
      <dgm:spPr/>
    </dgm:pt>
    <dgm:pt modelId="{6B1DAA1C-9EE8-4BB5-A8FD-B5C69000972F}" type="pres">
      <dgm:prSet presAssocID="{0626B2FD-CD36-4504-B833-F5488A2C8779}" presName="sibTrans" presStyleCnt="0"/>
      <dgm:spPr/>
    </dgm:pt>
    <dgm:pt modelId="{70918B49-4C57-4BD1-BE79-2D8132581CA8}" type="pres">
      <dgm:prSet presAssocID="{5B866A6B-535B-4A94-8696-5B345210A834}" presName="node" presStyleLbl="node1" presStyleIdx="3" presStyleCnt="6">
        <dgm:presLayoutVars>
          <dgm:bulletEnabled val="1"/>
        </dgm:presLayoutVars>
      </dgm:prSet>
      <dgm:spPr/>
    </dgm:pt>
    <dgm:pt modelId="{9F043CB7-B10C-4E44-BFA9-5A985FB724FD}" type="pres">
      <dgm:prSet presAssocID="{E19F8F60-FF70-44D9-9C51-DAE379BB3B93}" presName="sibTrans" presStyleCnt="0"/>
      <dgm:spPr/>
    </dgm:pt>
    <dgm:pt modelId="{12EDC6D1-03CE-4154-9A9A-49B22DBE4805}" type="pres">
      <dgm:prSet presAssocID="{B76AB5E0-7EBA-49A1-A9AA-D95019A9C65B}" presName="node" presStyleLbl="node1" presStyleIdx="4" presStyleCnt="6">
        <dgm:presLayoutVars>
          <dgm:bulletEnabled val="1"/>
        </dgm:presLayoutVars>
      </dgm:prSet>
      <dgm:spPr/>
    </dgm:pt>
    <dgm:pt modelId="{DFE5DD77-B3C2-414B-AFAA-5A06FDEE1A14}" type="pres">
      <dgm:prSet presAssocID="{14DC6BDE-7B42-4139-AFCA-5093CBA33B94}" presName="sibTrans" presStyleCnt="0"/>
      <dgm:spPr/>
    </dgm:pt>
    <dgm:pt modelId="{9B25E9BD-10BB-497B-8727-D0D8B95CD173}" type="pres">
      <dgm:prSet presAssocID="{5AB3A418-8654-4A8C-A4D8-6003A13D535C}" presName="node" presStyleLbl="node1" presStyleIdx="5" presStyleCnt="6">
        <dgm:presLayoutVars>
          <dgm:bulletEnabled val="1"/>
        </dgm:presLayoutVars>
      </dgm:prSet>
      <dgm:spPr/>
    </dgm:pt>
  </dgm:ptLst>
  <dgm:cxnLst>
    <dgm:cxn modelId="{FE005F33-6518-4A5A-BAED-865A2A875D1D}" srcId="{BD669322-61ED-44B7-9D6D-6AD724B67DBD}" destId="{5B866A6B-535B-4A94-8696-5B345210A834}" srcOrd="3" destOrd="0" parTransId="{0F9E6F96-DC96-4BC6-9822-DAC9335404A4}" sibTransId="{E19F8F60-FF70-44D9-9C51-DAE379BB3B93}"/>
    <dgm:cxn modelId="{54F9D139-8300-4E79-93C5-0A3223681A29}" srcId="{BD669322-61ED-44B7-9D6D-6AD724B67DBD}" destId="{087DE58D-337A-4136-976A-05FD02E4C904}" srcOrd="0" destOrd="0" parTransId="{AE5EFFB5-C516-4D07-89A2-F9845C31D5EE}" sibTransId="{E77EA1CA-3CB2-43D5-8AED-23BF83F50020}"/>
    <dgm:cxn modelId="{8A0B4F67-2014-4539-B14C-B3F0BE1E0B1A}" type="presOf" srcId="{5AB3A418-8654-4A8C-A4D8-6003A13D535C}" destId="{9B25E9BD-10BB-497B-8727-D0D8B95CD173}" srcOrd="0" destOrd="0" presId="urn:microsoft.com/office/officeart/2005/8/layout/default"/>
    <dgm:cxn modelId="{7FD5EC4D-DDF2-4EA8-B9CE-EC314B007DC6}" srcId="{BD669322-61ED-44B7-9D6D-6AD724B67DBD}" destId="{5AB3A418-8654-4A8C-A4D8-6003A13D535C}" srcOrd="5" destOrd="0" parTransId="{A65AEE87-A5BB-4FF6-9E0A-F826BEDA3B56}" sibTransId="{51F0CFD1-769C-4632-A863-8182363D791A}"/>
    <dgm:cxn modelId="{56062E4E-F445-49B6-996C-9388B7F8AC2C}" srcId="{BD669322-61ED-44B7-9D6D-6AD724B67DBD}" destId="{4ED19B15-96D6-4E16-A98C-F5F9AEAE5848}" srcOrd="1" destOrd="0" parTransId="{729CC67C-4875-488C-B35E-030C81462172}" sibTransId="{8109FDA4-8F59-43B1-9E36-0C939AD6D886}"/>
    <dgm:cxn modelId="{C1674E98-7708-444F-8429-8104A8562083}" type="presOf" srcId="{BD669322-61ED-44B7-9D6D-6AD724B67DBD}" destId="{D27CA335-89D6-4A23-BA0F-5EB41783293B}" srcOrd="0" destOrd="0" presId="urn:microsoft.com/office/officeart/2005/8/layout/default"/>
    <dgm:cxn modelId="{BD0386A8-30CC-405E-9425-F26858E0F83F}" srcId="{BD669322-61ED-44B7-9D6D-6AD724B67DBD}" destId="{AB954133-316A-4A20-A8B8-8BD04A554836}" srcOrd="2" destOrd="0" parTransId="{F5B3AF27-75EB-4743-863D-E30D46559AF8}" sibTransId="{0626B2FD-CD36-4504-B833-F5488A2C8779}"/>
    <dgm:cxn modelId="{B6350ECD-FBA0-4C08-8546-6AD9E0BDDD90}" type="presOf" srcId="{AB954133-316A-4A20-A8B8-8BD04A554836}" destId="{BD97FCD8-C6F8-4703-ACB9-DE67D65B0318}" srcOrd="0" destOrd="0" presId="urn:microsoft.com/office/officeart/2005/8/layout/default"/>
    <dgm:cxn modelId="{D2B146D5-212C-4523-B59A-776367803363}" srcId="{BD669322-61ED-44B7-9D6D-6AD724B67DBD}" destId="{B76AB5E0-7EBA-49A1-A9AA-D95019A9C65B}" srcOrd="4" destOrd="0" parTransId="{8B4F2440-122C-457F-9B1B-282BFCD7CE4E}" sibTransId="{14DC6BDE-7B42-4139-AFCA-5093CBA33B94}"/>
    <dgm:cxn modelId="{46D884EF-5A38-48E9-8592-A6ED57CD0F92}" type="presOf" srcId="{5B866A6B-535B-4A94-8696-5B345210A834}" destId="{70918B49-4C57-4BD1-BE79-2D8132581CA8}" srcOrd="0" destOrd="0" presId="urn:microsoft.com/office/officeart/2005/8/layout/default"/>
    <dgm:cxn modelId="{97A5E6F4-60E0-46A2-8132-43B367A6A5A0}" type="presOf" srcId="{4ED19B15-96D6-4E16-A98C-F5F9AEAE5848}" destId="{FC02902E-45F3-4810-A1E2-C369F58D10DB}" srcOrd="0" destOrd="0" presId="urn:microsoft.com/office/officeart/2005/8/layout/default"/>
    <dgm:cxn modelId="{87A900FA-8A66-4907-8C1E-DD2276F1F9DB}" type="presOf" srcId="{B76AB5E0-7EBA-49A1-A9AA-D95019A9C65B}" destId="{12EDC6D1-03CE-4154-9A9A-49B22DBE4805}" srcOrd="0" destOrd="0" presId="urn:microsoft.com/office/officeart/2005/8/layout/default"/>
    <dgm:cxn modelId="{C980ECFE-F2F9-496D-800D-27EDF173B5D5}" type="presOf" srcId="{087DE58D-337A-4136-976A-05FD02E4C904}" destId="{D79D25EE-D90A-4992-A061-A013B4B6E85C}" srcOrd="0" destOrd="0" presId="urn:microsoft.com/office/officeart/2005/8/layout/default"/>
    <dgm:cxn modelId="{048F8F88-C469-4DB3-8312-EE2BBD7DE415}" type="presParOf" srcId="{D27CA335-89D6-4A23-BA0F-5EB41783293B}" destId="{D79D25EE-D90A-4992-A061-A013B4B6E85C}" srcOrd="0" destOrd="0" presId="urn:microsoft.com/office/officeart/2005/8/layout/default"/>
    <dgm:cxn modelId="{BC09F06E-9FD7-47C7-A8BF-DEF878918103}" type="presParOf" srcId="{D27CA335-89D6-4A23-BA0F-5EB41783293B}" destId="{A3ACF29D-99D7-4BCD-A41B-E04E937AAA27}" srcOrd="1" destOrd="0" presId="urn:microsoft.com/office/officeart/2005/8/layout/default"/>
    <dgm:cxn modelId="{F923779F-A686-4A58-9BAE-21A78CE3CBBC}" type="presParOf" srcId="{D27CA335-89D6-4A23-BA0F-5EB41783293B}" destId="{FC02902E-45F3-4810-A1E2-C369F58D10DB}" srcOrd="2" destOrd="0" presId="urn:microsoft.com/office/officeart/2005/8/layout/default"/>
    <dgm:cxn modelId="{A2BB10D2-F248-442D-9ACF-6BF690388124}" type="presParOf" srcId="{D27CA335-89D6-4A23-BA0F-5EB41783293B}" destId="{A6B11C9D-0735-4189-B76A-34095661E820}" srcOrd="3" destOrd="0" presId="urn:microsoft.com/office/officeart/2005/8/layout/default"/>
    <dgm:cxn modelId="{BB93887B-3A3B-44D3-AF4B-33D49A6ED198}" type="presParOf" srcId="{D27CA335-89D6-4A23-BA0F-5EB41783293B}" destId="{BD97FCD8-C6F8-4703-ACB9-DE67D65B0318}" srcOrd="4" destOrd="0" presId="urn:microsoft.com/office/officeart/2005/8/layout/default"/>
    <dgm:cxn modelId="{B7494568-FA93-428D-8720-40040A0885D4}" type="presParOf" srcId="{D27CA335-89D6-4A23-BA0F-5EB41783293B}" destId="{6B1DAA1C-9EE8-4BB5-A8FD-B5C69000972F}" srcOrd="5" destOrd="0" presId="urn:microsoft.com/office/officeart/2005/8/layout/default"/>
    <dgm:cxn modelId="{A0529A31-CD85-468C-9BC0-90E86DA9E1C3}" type="presParOf" srcId="{D27CA335-89D6-4A23-BA0F-5EB41783293B}" destId="{70918B49-4C57-4BD1-BE79-2D8132581CA8}" srcOrd="6" destOrd="0" presId="urn:microsoft.com/office/officeart/2005/8/layout/default"/>
    <dgm:cxn modelId="{7C11BACC-5C72-40F2-AE10-6909B1DB9500}" type="presParOf" srcId="{D27CA335-89D6-4A23-BA0F-5EB41783293B}" destId="{9F043CB7-B10C-4E44-BFA9-5A985FB724FD}" srcOrd="7" destOrd="0" presId="urn:microsoft.com/office/officeart/2005/8/layout/default"/>
    <dgm:cxn modelId="{0E9CCFBF-E914-4274-ABE6-BADBCAE75965}" type="presParOf" srcId="{D27CA335-89D6-4A23-BA0F-5EB41783293B}" destId="{12EDC6D1-03CE-4154-9A9A-49B22DBE4805}" srcOrd="8" destOrd="0" presId="urn:microsoft.com/office/officeart/2005/8/layout/default"/>
    <dgm:cxn modelId="{423017B4-DFF5-43AD-BA7A-5062D14A0043}" type="presParOf" srcId="{D27CA335-89D6-4A23-BA0F-5EB41783293B}" destId="{DFE5DD77-B3C2-414B-AFAA-5A06FDEE1A14}" srcOrd="9" destOrd="0" presId="urn:microsoft.com/office/officeart/2005/8/layout/default"/>
    <dgm:cxn modelId="{AD7705AB-3600-4FB2-BD6B-C417411D129E}" type="presParOf" srcId="{D27CA335-89D6-4A23-BA0F-5EB41783293B}" destId="{9B25E9BD-10BB-497B-8727-D0D8B95CD17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69322-61ED-44B7-9D6D-6AD724B67DBD}" type="doc">
      <dgm:prSet loTypeId="urn:microsoft.com/office/officeart/2005/8/layout/default" loCatId="list" qsTypeId="urn:microsoft.com/office/officeart/2005/8/quickstyle/3d4" qsCatId="3D" csTypeId="urn:microsoft.com/office/officeart/2005/8/colors/accent1_5" csCatId="accent1" phldr="1"/>
      <dgm:spPr/>
      <dgm:t>
        <a:bodyPr/>
        <a:lstStyle/>
        <a:p>
          <a:endParaRPr lang="en-ZA"/>
        </a:p>
      </dgm:t>
    </dgm:pt>
    <dgm:pt modelId="{087DE58D-337A-4136-976A-05FD02E4C904}">
      <dgm:prSet phldrT="[Text]"/>
      <dgm:spPr/>
      <dgm:t>
        <a:bodyPr/>
        <a:lstStyle/>
        <a:p>
          <a:r>
            <a:rPr lang="en-US" b="1" dirty="0"/>
            <a:t>Free pre-approvals</a:t>
          </a:r>
          <a:endParaRPr lang="en-ZA" b="1" dirty="0"/>
        </a:p>
      </dgm:t>
    </dgm:pt>
    <dgm:pt modelId="{AE5EFFB5-C516-4D07-89A2-F9845C31D5EE}" type="parTrans" cxnId="{54F9D139-8300-4E79-93C5-0A3223681A29}">
      <dgm:prSet/>
      <dgm:spPr/>
      <dgm:t>
        <a:bodyPr/>
        <a:lstStyle/>
        <a:p>
          <a:endParaRPr lang="en-ZA"/>
        </a:p>
      </dgm:t>
    </dgm:pt>
    <dgm:pt modelId="{E77EA1CA-3CB2-43D5-8AED-23BF83F50020}" type="sibTrans" cxnId="{54F9D139-8300-4E79-93C5-0A3223681A29}">
      <dgm:prSet/>
      <dgm:spPr/>
      <dgm:t>
        <a:bodyPr/>
        <a:lstStyle/>
        <a:p>
          <a:endParaRPr lang="en-ZA"/>
        </a:p>
      </dgm:t>
    </dgm:pt>
    <dgm:pt modelId="{4ED19B15-96D6-4E16-A98C-F5F9AEAE5848}">
      <dgm:prSet phldrT="[Text]"/>
      <dgm:spPr/>
      <dgm:t>
        <a:bodyPr/>
        <a:lstStyle/>
        <a:p>
          <a:r>
            <a:rPr lang="en-US" b="1" dirty="0"/>
            <a:t>Low interest rates</a:t>
          </a:r>
          <a:endParaRPr lang="en-ZA" b="1" dirty="0"/>
        </a:p>
      </dgm:t>
    </dgm:pt>
    <dgm:pt modelId="{729CC67C-4875-488C-B35E-030C81462172}" type="parTrans" cxnId="{56062E4E-F445-49B6-996C-9388B7F8AC2C}">
      <dgm:prSet/>
      <dgm:spPr/>
      <dgm:t>
        <a:bodyPr/>
        <a:lstStyle/>
        <a:p>
          <a:endParaRPr lang="en-ZA"/>
        </a:p>
      </dgm:t>
    </dgm:pt>
    <dgm:pt modelId="{8109FDA4-8F59-43B1-9E36-0C939AD6D886}" type="sibTrans" cxnId="{56062E4E-F445-49B6-996C-9388B7F8AC2C}">
      <dgm:prSet/>
      <dgm:spPr/>
      <dgm:t>
        <a:bodyPr/>
        <a:lstStyle/>
        <a:p>
          <a:endParaRPr lang="en-ZA"/>
        </a:p>
      </dgm:t>
    </dgm:pt>
    <dgm:pt modelId="{AB954133-316A-4A20-A8B8-8BD04A554836}">
      <dgm:prSet phldrT="[Text]"/>
      <dgm:spPr/>
      <dgm:t>
        <a:bodyPr/>
        <a:lstStyle/>
        <a:p>
          <a:r>
            <a:rPr lang="en-US" b="1" dirty="0"/>
            <a:t>No </a:t>
          </a:r>
        </a:p>
        <a:p>
          <a:r>
            <a:rPr lang="en-US" b="1" dirty="0"/>
            <a:t>ICT check </a:t>
          </a:r>
          <a:endParaRPr lang="en-ZA" b="1" dirty="0"/>
        </a:p>
      </dgm:t>
    </dgm:pt>
    <dgm:pt modelId="{F5B3AF27-75EB-4743-863D-E30D46559AF8}" type="parTrans" cxnId="{BD0386A8-30CC-405E-9425-F26858E0F83F}">
      <dgm:prSet/>
      <dgm:spPr/>
      <dgm:t>
        <a:bodyPr/>
        <a:lstStyle/>
        <a:p>
          <a:endParaRPr lang="en-ZA"/>
        </a:p>
      </dgm:t>
    </dgm:pt>
    <dgm:pt modelId="{0626B2FD-CD36-4504-B833-F5488A2C8779}" type="sibTrans" cxnId="{BD0386A8-30CC-405E-9425-F26858E0F83F}">
      <dgm:prSet/>
      <dgm:spPr/>
      <dgm:t>
        <a:bodyPr/>
        <a:lstStyle/>
        <a:p>
          <a:endParaRPr lang="en-ZA"/>
        </a:p>
      </dgm:t>
    </dgm:pt>
    <dgm:pt modelId="{5B866A6B-535B-4A94-8696-5B345210A834}">
      <dgm:prSet phldrT="[Text]"/>
      <dgm:spPr/>
      <dgm:t>
        <a:bodyPr/>
        <a:lstStyle/>
        <a:p>
          <a:r>
            <a:rPr lang="en-US" b="1" dirty="0"/>
            <a:t>Turn Around Times </a:t>
          </a:r>
          <a:endParaRPr lang="en-ZA" b="1" dirty="0"/>
        </a:p>
      </dgm:t>
    </dgm:pt>
    <dgm:pt modelId="{0F9E6F96-DC96-4BC6-9822-DAC9335404A4}" type="parTrans" cxnId="{FE005F33-6518-4A5A-BAED-865A2A875D1D}">
      <dgm:prSet/>
      <dgm:spPr/>
      <dgm:t>
        <a:bodyPr/>
        <a:lstStyle/>
        <a:p>
          <a:endParaRPr lang="en-ZA"/>
        </a:p>
      </dgm:t>
    </dgm:pt>
    <dgm:pt modelId="{E19F8F60-FF70-44D9-9C51-DAE379BB3B93}" type="sibTrans" cxnId="{FE005F33-6518-4A5A-BAED-865A2A875D1D}">
      <dgm:prSet/>
      <dgm:spPr/>
      <dgm:t>
        <a:bodyPr/>
        <a:lstStyle/>
        <a:p>
          <a:endParaRPr lang="en-ZA"/>
        </a:p>
      </dgm:t>
    </dgm:pt>
    <dgm:pt modelId="{B76AB5E0-7EBA-49A1-A9AA-D95019A9C65B}">
      <dgm:prSet phldrT="[Text]"/>
      <dgm:spPr/>
      <dgm:t>
        <a:bodyPr/>
        <a:lstStyle/>
        <a:p>
          <a:r>
            <a:rPr lang="en-US" b="1" dirty="0"/>
            <a:t>Credit</a:t>
          </a:r>
          <a:r>
            <a:rPr lang="en-US" b="1" baseline="0" dirty="0"/>
            <a:t> life facility </a:t>
          </a:r>
          <a:endParaRPr lang="en-ZA" b="1" dirty="0"/>
        </a:p>
      </dgm:t>
    </dgm:pt>
    <dgm:pt modelId="{8B4F2440-122C-457F-9B1B-282BFCD7CE4E}" type="parTrans" cxnId="{D2B146D5-212C-4523-B59A-776367803363}">
      <dgm:prSet/>
      <dgm:spPr/>
      <dgm:t>
        <a:bodyPr/>
        <a:lstStyle/>
        <a:p>
          <a:endParaRPr lang="en-ZA"/>
        </a:p>
      </dgm:t>
    </dgm:pt>
    <dgm:pt modelId="{14DC6BDE-7B42-4139-AFCA-5093CBA33B94}" type="sibTrans" cxnId="{D2B146D5-212C-4523-B59A-776367803363}">
      <dgm:prSet/>
      <dgm:spPr/>
      <dgm:t>
        <a:bodyPr/>
        <a:lstStyle/>
        <a:p>
          <a:endParaRPr lang="en-ZA"/>
        </a:p>
      </dgm:t>
    </dgm:pt>
    <dgm:pt modelId="{5AB3A418-8654-4A8C-A4D8-6003A13D535C}">
      <dgm:prSet/>
      <dgm:spPr/>
      <dgm:t>
        <a:bodyPr/>
        <a:lstStyle/>
        <a:p>
          <a:r>
            <a:rPr lang="en-US" b="1" dirty="0"/>
            <a:t>Financing in proclaimed informal areas </a:t>
          </a:r>
          <a:endParaRPr lang="en-ZA" b="1" dirty="0"/>
        </a:p>
      </dgm:t>
    </dgm:pt>
    <dgm:pt modelId="{A65AEE87-A5BB-4FF6-9E0A-F826BEDA3B56}" type="parTrans" cxnId="{7FD5EC4D-DDF2-4EA8-B9CE-EC314B007DC6}">
      <dgm:prSet/>
      <dgm:spPr/>
      <dgm:t>
        <a:bodyPr/>
        <a:lstStyle/>
        <a:p>
          <a:endParaRPr lang="en-ZA"/>
        </a:p>
      </dgm:t>
    </dgm:pt>
    <dgm:pt modelId="{51F0CFD1-769C-4632-A863-8182363D791A}" type="sibTrans" cxnId="{7FD5EC4D-DDF2-4EA8-B9CE-EC314B007DC6}">
      <dgm:prSet/>
      <dgm:spPr/>
      <dgm:t>
        <a:bodyPr/>
        <a:lstStyle/>
        <a:p>
          <a:endParaRPr lang="en-ZA"/>
        </a:p>
      </dgm:t>
    </dgm:pt>
    <dgm:pt modelId="{D27CA335-89D6-4A23-BA0F-5EB41783293B}" type="pres">
      <dgm:prSet presAssocID="{BD669322-61ED-44B7-9D6D-6AD724B67DBD}" presName="diagram" presStyleCnt="0">
        <dgm:presLayoutVars>
          <dgm:dir/>
          <dgm:resizeHandles val="exact"/>
        </dgm:presLayoutVars>
      </dgm:prSet>
      <dgm:spPr/>
    </dgm:pt>
    <dgm:pt modelId="{D79D25EE-D90A-4992-A061-A013B4B6E85C}" type="pres">
      <dgm:prSet presAssocID="{087DE58D-337A-4136-976A-05FD02E4C904}" presName="node" presStyleLbl="node1" presStyleIdx="0" presStyleCnt="6">
        <dgm:presLayoutVars>
          <dgm:bulletEnabled val="1"/>
        </dgm:presLayoutVars>
      </dgm:prSet>
      <dgm:spPr/>
    </dgm:pt>
    <dgm:pt modelId="{A3ACF29D-99D7-4BCD-A41B-E04E937AAA27}" type="pres">
      <dgm:prSet presAssocID="{E77EA1CA-3CB2-43D5-8AED-23BF83F50020}" presName="sibTrans" presStyleCnt="0"/>
      <dgm:spPr/>
    </dgm:pt>
    <dgm:pt modelId="{FC02902E-45F3-4810-A1E2-C369F58D10DB}" type="pres">
      <dgm:prSet presAssocID="{4ED19B15-96D6-4E16-A98C-F5F9AEAE5848}" presName="node" presStyleLbl="node1" presStyleIdx="1" presStyleCnt="6">
        <dgm:presLayoutVars>
          <dgm:bulletEnabled val="1"/>
        </dgm:presLayoutVars>
      </dgm:prSet>
      <dgm:spPr/>
    </dgm:pt>
    <dgm:pt modelId="{A6B11C9D-0735-4189-B76A-34095661E820}" type="pres">
      <dgm:prSet presAssocID="{8109FDA4-8F59-43B1-9E36-0C939AD6D886}" presName="sibTrans" presStyleCnt="0"/>
      <dgm:spPr/>
    </dgm:pt>
    <dgm:pt modelId="{BD97FCD8-C6F8-4703-ACB9-DE67D65B0318}" type="pres">
      <dgm:prSet presAssocID="{AB954133-316A-4A20-A8B8-8BD04A554836}" presName="node" presStyleLbl="node1" presStyleIdx="2" presStyleCnt="6">
        <dgm:presLayoutVars>
          <dgm:bulletEnabled val="1"/>
        </dgm:presLayoutVars>
      </dgm:prSet>
      <dgm:spPr/>
    </dgm:pt>
    <dgm:pt modelId="{6B1DAA1C-9EE8-4BB5-A8FD-B5C69000972F}" type="pres">
      <dgm:prSet presAssocID="{0626B2FD-CD36-4504-B833-F5488A2C8779}" presName="sibTrans" presStyleCnt="0"/>
      <dgm:spPr/>
    </dgm:pt>
    <dgm:pt modelId="{70918B49-4C57-4BD1-BE79-2D8132581CA8}" type="pres">
      <dgm:prSet presAssocID="{5B866A6B-535B-4A94-8696-5B345210A834}" presName="node" presStyleLbl="node1" presStyleIdx="3" presStyleCnt="6">
        <dgm:presLayoutVars>
          <dgm:bulletEnabled val="1"/>
        </dgm:presLayoutVars>
      </dgm:prSet>
      <dgm:spPr/>
    </dgm:pt>
    <dgm:pt modelId="{9F043CB7-B10C-4E44-BFA9-5A985FB724FD}" type="pres">
      <dgm:prSet presAssocID="{E19F8F60-FF70-44D9-9C51-DAE379BB3B93}" presName="sibTrans" presStyleCnt="0"/>
      <dgm:spPr/>
    </dgm:pt>
    <dgm:pt modelId="{12EDC6D1-03CE-4154-9A9A-49B22DBE4805}" type="pres">
      <dgm:prSet presAssocID="{B76AB5E0-7EBA-49A1-A9AA-D95019A9C65B}" presName="node" presStyleLbl="node1" presStyleIdx="4" presStyleCnt="6">
        <dgm:presLayoutVars>
          <dgm:bulletEnabled val="1"/>
        </dgm:presLayoutVars>
      </dgm:prSet>
      <dgm:spPr/>
    </dgm:pt>
    <dgm:pt modelId="{DFE5DD77-B3C2-414B-AFAA-5A06FDEE1A14}" type="pres">
      <dgm:prSet presAssocID="{14DC6BDE-7B42-4139-AFCA-5093CBA33B94}" presName="sibTrans" presStyleCnt="0"/>
      <dgm:spPr/>
    </dgm:pt>
    <dgm:pt modelId="{9B25E9BD-10BB-497B-8727-D0D8B95CD173}" type="pres">
      <dgm:prSet presAssocID="{5AB3A418-8654-4A8C-A4D8-6003A13D535C}" presName="node" presStyleLbl="node1" presStyleIdx="5" presStyleCnt="6">
        <dgm:presLayoutVars>
          <dgm:bulletEnabled val="1"/>
        </dgm:presLayoutVars>
      </dgm:prSet>
      <dgm:spPr/>
    </dgm:pt>
  </dgm:ptLst>
  <dgm:cxnLst>
    <dgm:cxn modelId="{FE005F33-6518-4A5A-BAED-865A2A875D1D}" srcId="{BD669322-61ED-44B7-9D6D-6AD724B67DBD}" destId="{5B866A6B-535B-4A94-8696-5B345210A834}" srcOrd="3" destOrd="0" parTransId="{0F9E6F96-DC96-4BC6-9822-DAC9335404A4}" sibTransId="{E19F8F60-FF70-44D9-9C51-DAE379BB3B93}"/>
    <dgm:cxn modelId="{54F9D139-8300-4E79-93C5-0A3223681A29}" srcId="{BD669322-61ED-44B7-9D6D-6AD724B67DBD}" destId="{087DE58D-337A-4136-976A-05FD02E4C904}" srcOrd="0" destOrd="0" parTransId="{AE5EFFB5-C516-4D07-89A2-F9845C31D5EE}" sibTransId="{E77EA1CA-3CB2-43D5-8AED-23BF83F50020}"/>
    <dgm:cxn modelId="{8A0B4F67-2014-4539-B14C-B3F0BE1E0B1A}" type="presOf" srcId="{5AB3A418-8654-4A8C-A4D8-6003A13D535C}" destId="{9B25E9BD-10BB-497B-8727-D0D8B95CD173}" srcOrd="0" destOrd="0" presId="urn:microsoft.com/office/officeart/2005/8/layout/default"/>
    <dgm:cxn modelId="{7FD5EC4D-DDF2-4EA8-B9CE-EC314B007DC6}" srcId="{BD669322-61ED-44B7-9D6D-6AD724B67DBD}" destId="{5AB3A418-8654-4A8C-A4D8-6003A13D535C}" srcOrd="5" destOrd="0" parTransId="{A65AEE87-A5BB-4FF6-9E0A-F826BEDA3B56}" sibTransId="{51F0CFD1-769C-4632-A863-8182363D791A}"/>
    <dgm:cxn modelId="{56062E4E-F445-49B6-996C-9388B7F8AC2C}" srcId="{BD669322-61ED-44B7-9D6D-6AD724B67DBD}" destId="{4ED19B15-96D6-4E16-A98C-F5F9AEAE5848}" srcOrd="1" destOrd="0" parTransId="{729CC67C-4875-488C-B35E-030C81462172}" sibTransId="{8109FDA4-8F59-43B1-9E36-0C939AD6D886}"/>
    <dgm:cxn modelId="{C1674E98-7708-444F-8429-8104A8562083}" type="presOf" srcId="{BD669322-61ED-44B7-9D6D-6AD724B67DBD}" destId="{D27CA335-89D6-4A23-BA0F-5EB41783293B}" srcOrd="0" destOrd="0" presId="urn:microsoft.com/office/officeart/2005/8/layout/default"/>
    <dgm:cxn modelId="{BD0386A8-30CC-405E-9425-F26858E0F83F}" srcId="{BD669322-61ED-44B7-9D6D-6AD724B67DBD}" destId="{AB954133-316A-4A20-A8B8-8BD04A554836}" srcOrd="2" destOrd="0" parTransId="{F5B3AF27-75EB-4743-863D-E30D46559AF8}" sibTransId="{0626B2FD-CD36-4504-B833-F5488A2C8779}"/>
    <dgm:cxn modelId="{B6350ECD-FBA0-4C08-8546-6AD9E0BDDD90}" type="presOf" srcId="{AB954133-316A-4A20-A8B8-8BD04A554836}" destId="{BD97FCD8-C6F8-4703-ACB9-DE67D65B0318}" srcOrd="0" destOrd="0" presId="urn:microsoft.com/office/officeart/2005/8/layout/default"/>
    <dgm:cxn modelId="{D2B146D5-212C-4523-B59A-776367803363}" srcId="{BD669322-61ED-44B7-9D6D-6AD724B67DBD}" destId="{B76AB5E0-7EBA-49A1-A9AA-D95019A9C65B}" srcOrd="4" destOrd="0" parTransId="{8B4F2440-122C-457F-9B1B-282BFCD7CE4E}" sibTransId="{14DC6BDE-7B42-4139-AFCA-5093CBA33B94}"/>
    <dgm:cxn modelId="{46D884EF-5A38-48E9-8592-A6ED57CD0F92}" type="presOf" srcId="{5B866A6B-535B-4A94-8696-5B345210A834}" destId="{70918B49-4C57-4BD1-BE79-2D8132581CA8}" srcOrd="0" destOrd="0" presId="urn:microsoft.com/office/officeart/2005/8/layout/default"/>
    <dgm:cxn modelId="{97A5E6F4-60E0-46A2-8132-43B367A6A5A0}" type="presOf" srcId="{4ED19B15-96D6-4E16-A98C-F5F9AEAE5848}" destId="{FC02902E-45F3-4810-A1E2-C369F58D10DB}" srcOrd="0" destOrd="0" presId="urn:microsoft.com/office/officeart/2005/8/layout/default"/>
    <dgm:cxn modelId="{87A900FA-8A66-4907-8C1E-DD2276F1F9DB}" type="presOf" srcId="{B76AB5E0-7EBA-49A1-A9AA-D95019A9C65B}" destId="{12EDC6D1-03CE-4154-9A9A-49B22DBE4805}" srcOrd="0" destOrd="0" presId="urn:microsoft.com/office/officeart/2005/8/layout/default"/>
    <dgm:cxn modelId="{C980ECFE-F2F9-496D-800D-27EDF173B5D5}" type="presOf" srcId="{087DE58D-337A-4136-976A-05FD02E4C904}" destId="{D79D25EE-D90A-4992-A061-A013B4B6E85C}" srcOrd="0" destOrd="0" presId="urn:microsoft.com/office/officeart/2005/8/layout/default"/>
    <dgm:cxn modelId="{048F8F88-C469-4DB3-8312-EE2BBD7DE415}" type="presParOf" srcId="{D27CA335-89D6-4A23-BA0F-5EB41783293B}" destId="{D79D25EE-D90A-4992-A061-A013B4B6E85C}" srcOrd="0" destOrd="0" presId="urn:microsoft.com/office/officeart/2005/8/layout/default"/>
    <dgm:cxn modelId="{BC09F06E-9FD7-47C7-A8BF-DEF878918103}" type="presParOf" srcId="{D27CA335-89D6-4A23-BA0F-5EB41783293B}" destId="{A3ACF29D-99D7-4BCD-A41B-E04E937AAA27}" srcOrd="1" destOrd="0" presId="urn:microsoft.com/office/officeart/2005/8/layout/default"/>
    <dgm:cxn modelId="{F923779F-A686-4A58-9BAE-21A78CE3CBBC}" type="presParOf" srcId="{D27CA335-89D6-4A23-BA0F-5EB41783293B}" destId="{FC02902E-45F3-4810-A1E2-C369F58D10DB}" srcOrd="2" destOrd="0" presId="urn:microsoft.com/office/officeart/2005/8/layout/default"/>
    <dgm:cxn modelId="{A2BB10D2-F248-442D-9ACF-6BF690388124}" type="presParOf" srcId="{D27CA335-89D6-4A23-BA0F-5EB41783293B}" destId="{A6B11C9D-0735-4189-B76A-34095661E820}" srcOrd="3" destOrd="0" presId="urn:microsoft.com/office/officeart/2005/8/layout/default"/>
    <dgm:cxn modelId="{BB93887B-3A3B-44D3-AF4B-33D49A6ED198}" type="presParOf" srcId="{D27CA335-89D6-4A23-BA0F-5EB41783293B}" destId="{BD97FCD8-C6F8-4703-ACB9-DE67D65B0318}" srcOrd="4" destOrd="0" presId="urn:microsoft.com/office/officeart/2005/8/layout/default"/>
    <dgm:cxn modelId="{B7494568-FA93-428D-8720-40040A0885D4}" type="presParOf" srcId="{D27CA335-89D6-4A23-BA0F-5EB41783293B}" destId="{6B1DAA1C-9EE8-4BB5-A8FD-B5C69000972F}" srcOrd="5" destOrd="0" presId="urn:microsoft.com/office/officeart/2005/8/layout/default"/>
    <dgm:cxn modelId="{A0529A31-CD85-468C-9BC0-90E86DA9E1C3}" type="presParOf" srcId="{D27CA335-89D6-4A23-BA0F-5EB41783293B}" destId="{70918B49-4C57-4BD1-BE79-2D8132581CA8}" srcOrd="6" destOrd="0" presId="urn:microsoft.com/office/officeart/2005/8/layout/default"/>
    <dgm:cxn modelId="{7C11BACC-5C72-40F2-AE10-6909B1DB9500}" type="presParOf" srcId="{D27CA335-89D6-4A23-BA0F-5EB41783293B}" destId="{9F043CB7-B10C-4E44-BFA9-5A985FB724FD}" srcOrd="7" destOrd="0" presId="urn:microsoft.com/office/officeart/2005/8/layout/default"/>
    <dgm:cxn modelId="{0E9CCFBF-E914-4274-ABE6-BADBCAE75965}" type="presParOf" srcId="{D27CA335-89D6-4A23-BA0F-5EB41783293B}" destId="{12EDC6D1-03CE-4154-9A9A-49B22DBE4805}" srcOrd="8" destOrd="0" presId="urn:microsoft.com/office/officeart/2005/8/layout/default"/>
    <dgm:cxn modelId="{423017B4-DFF5-43AD-BA7A-5062D14A0043}" type="presParOf" srcId="{D27CA335-89D6-4A23-BA0F-5EB41783293B}" destId="{DFE5DD77-B3C2-414B-AFAA-5A06FDEE1A14}" srcOrd="9" destOrd="0" presId="urn:microsoft.com/office/officeart/2005/8/layout/default"/>
    <dgm:cxn modelId="{AD7705AB-3600-4FB2-BD6B-C417411D129E}" type="presParOf" srcId="{D27CA335-89D6-4A23-BA0F-5EB41783293B}" destId="{9B25E9BD-10BB-497B-8727-D0D8B95CD17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12C5F-126C-403D-8057-61A592D83AB6}">
      <dsp:nvSpPr>
        <dsp:cNvPr id="0" name=""/>
        <dsp:cNvSpPr/>
      </dsp:nvSpPr>
      <dsp:spPr>
        <a:xfrm rot="2179372">
          <a:off x="4561103" y="4011586"/>
          <a:ext cx="1162035" cy="39814"/>
        </a:xfrm>
        <a:custGeom>
          <a:avLst/>
          <a:gdLst/>
          <a:ahLst/>
          <a:cxnLst/>
          <a:rect l="0" t="0" r="0" b="0"/>
          <a:pathLst>
            <a:path>
              <a:moveTo>
                <a:pt x="0" y="19907"/>
              </a:moveTo>
              <a:lnTo>
                <a:pt x="1162035" y="19907"/>
              </a:lnTo>
            </a:path>
          </a:pathLst>
        </a:custGeom>
        <a:noFill/>
        <a:ln w="6350" cap="flat" cmpd="sng" algn="ctr">
          <a:solidFill>
            <a:schemeClr val="accent6">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654CB0-192B-4DF4-AE6C-884D791E0933}">
      <dsp:nvSpPr>
        <dsp:cNvPr id="0" name=""/>
        <dsp:cNvSpPr/>
      </dsp:nvSpPr>
      <dsp:spPr>
        <a:xfrm rot="54138">
          <a:off x="4673914" y="2977254"/>
          <a:ext cx="1377936" cy="39814"/>
        </a:xfrm>
        <a:custGeom>
          <a:avLst/>
          <a:gdLst/>
          <a:ahLst/>
          <a:cxnLst/>
          <a:rect l="0" t="0" r="0" b="0"/>
          <a:pathLst>
            <a:path>
              <a:moveTo>
                <a:pt x="0" y="19907"/>
              </a:moveTo>
              <a:lnTo>
                <a:pt x="1377936" y="19907"/>
              </a:lnTo>
            </a:path>
          </a:pathLst>
        </a:custGeom>
        <a:noFill/>
        <a:ln w="6350" cap="flat" cmpd="sng" algn="ctr">
          <a:solidFill>
            <a:schemeClr val="accent6">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A3D673-A600-40DA-A30D-620820AA165A}">
      <dsp:nvSpPr>
        <dsp:cNvPr id="0" name=""/>
        <dsp:cNvSpPr/>
      </dsp:nvSpPr>
      <dsp:spPr>
        <a:xfrm rot="19890802">
          <a:off x="4543308" y="1907445"/>
          <a:ext cx="2158905" cy="39814"/>
        </a:xfrm>
        <a:custGeom>
          <a:avLst/>
          <a:gdLst/>
          <a:ahLst/>
          <a:cxnLst/>
          <a:rect l="0" t="0" r="0" b="0"/>
          <a:pathLst>
            <a:path>
              <a:moveTo>
                <a:pt x="0" y="19907"/>
              </a:moveTo>
              <a:lnTo>
                <a:pt x="2158905" y="19907"/>
              </a:lnTo>
            </a:path>
          </a:pathLst>
        </a:custGeom>
        <a:noFill/>
        <a:ln w="6350" cap="flat" cmpd="sng" algn="ctr">
          <a:solidFill>
            <a:schemeClr val="accent6">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E16977-8D76-470B-AE70-FC856B953ED2}">
      <dsp:nvSpPr>
        <dsp:cNvPr id="0" name=""/>
        <dsp:cNvSpPr/>
      </dsp:nvSpPr>
      <dsp:spPr>
        <a:xfrm>
          <a:off x="2293946" y="1594048"/>
          <a:ext cx="2784013" cy="278401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E797F32-A77B-4C64-B2F4-E1957FEC134D}">
      <dsp:nvSpPr>
        <dsp:cNvPr id="0" name=""/>
        <dsp:cNvSpPr/>
      </dsp:nvSpPr>
      <dsp:spPr>
        <a:xfrm>
          <a:off x="6335950" y="73522"/>
          <a:ext cx="2327864" cy="1670408"/>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Local Authority</a:t>
          </a:r>
        </a:p>
        <a:p>
          <a:pPr marL="0" lvl="0" indent="0" algn="ctr" defTabSz="889000">
            <a:lnSpc>
              <a:spcPct val="90000"/>
            </a:lnSpc>
            <a:spcBef>
              <a:spcPct val="0"/>
            </a:spcBef>
            <a:spcAft>
              <a:spcPct val="35000"/>
            </a:spcAft>
            <a:buNone/>
          </a:pPr>
          <a:r>
            <a:rPr lang="en-GB" sz="2000" b="1" kern="1200" dirty="0"/>
            <a:t>(Serviced land)   </a:t>
          </a:r>
        </a:p>
      </dsp:txBody>
      <dsp:txXfrm>
        <a:off x="6676858" y="318148"/>
        <a:ext cx="1646048" cy="1181156"/>
      </dsp:txXfrm>
    </dsp:sp>
    <dsp:sp modelId="{02D5F840-2733-4E39-9A7C-92E02461B711}">
      <dsp:nvSpPr>
        <dsp:cNvPr id="0" name=""/>
        <dsp:cNvSpPr/>
      </dsp:nvSpPr>
      <dsp:spPr>
        <a:xfrm>
          <a:off x="6051551" y="2189549"/>
          <a:ext cx="2126446" cy="1670408"/>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t>GIPF</a:t>
          </a:r>
          <a:r>
            <a:rPr lang="en-GB" sz="1800" kern="1200" dirty="0"/>
            <a:t> </a:t>
          </a:r>
        </a:p>
      </dsp:txBody>
      <dsp:txXfrm>
        <a:off x="6362962" y="2434175"/>
        <a:ext cx="1503624" cy="1181156"/>
      </dsp:txXfrm>
    </dsp:sp>
    <dsp:sp modelId="{AD1C3056-49A2-4D9A-9D7C-4DB979E65A4A}">
      <dsp:nvSpPr>
        <dsp:cNvPr id="0" name=""/>
        <dsp:cNvSpPr/>
      </dsp:nvSpPr>
      <dsp:spPr>
        <a:xfrm>
          <a:off x="5118078" y="4236571"/>
          <a:ext cx="2478083" cy="137634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FCHF </a:t>
          </a:r>
        </a:p>
        <a:p>
          <a:pPr marL="0" lvl="0" indent="0" algn="ctr" defTabSz="889000">
            <a:lnSpc>
              <a:spcPct val="90000"/>
            </a:lnSpc>
            <a:spcBef>
              <a:spcPct val="0"/>
            </a:spcBef>
            <a:spcAft>
              <a:spcPct val="35000"/>
            </a:spcAft>
            <a:buNone/>
          </a:pPr>
          <a:r>
            <a:rPr lang="en-GB" sz="2000" b="1" kern="1200" dirty="0"/>
            <a:t>(Clients &amp; Home Loan Financing) </a:t>
          </a:r>
        </a:p>
      </dsp:txBody>
      <dsp:txXfrm>
        <a:off x="5480985" y="4438133"/>
        <a:ext cx="1752269" cy="973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25EE-D90A-4992-A061-A013B4B6E85C}">
      <dsp:nvSpPr>
        <dsp:cNvPr id="0" name=""/>
        <dsp:cNvSpPr/>
      </dsp:nvSpPr>
      <dsp:spPr>
        <a:xfrm>
          <a:off x="0" y="708218"/>
          <a:ext cx="3271241" cy="1962745"/>
        </a:xfrm>
        <a:prstGeom prst="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Active GIPF member</a:t>
          </a:r>
          <a:endParaRPr lang="en-ZA" sz="3200" b="1" kern="1200" dirty="0"/>
        </a:p>
      </dsp:txBody>
      <dsp:txXfrm>
        <a:off x="0" y="708218"/>
        <a:ext cx="3271241" cy="1962745"/>
      </dsp:txXfrm>
    </dsp:sp>
    <dsp:sp modelId="{FC02902E-45F3-4810-A1E2-C369F58D10DB}">
      <dsp:nvSpPr>
        <dsp:cNvPr id="0" name=""/>
        <dsp:cNvSpPr/>
      </dsp:nvSpPr>
      <dsp:spPr>
        <a:xfrm>
          <a:off x="3598366" y="708218"/>
          <a:ext cx="3271241" cy="1962745"/>
        </a:xfrm>
        <a:prstGeom prst="rect">
          <a:avLst/>
        </a:prstGeom>
        <a:solidFill>
          <a:schemeClr val="accent1">
            <a:alpha val="90000"/>
            <a:hueOff val="0"/>
            <a:satOff val="0"/>
            <a:lumOff val="0"/>
            <a:alphaOff val="-8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National identity documents</a:t>
          </a:r>
          <a:endParaRPr lang="en-ZA" sz="3200" b="1" kern="1200" dirty="0"/>
        </a:p>
      </dsp:txBody>
      <dsp:txXfrm>
        <a:off x="3598366" y="708218"/>
        <a:ext cx="3271241" cy="1962745"/>
      </dsp:txXfrm>
    </dsp:sp>
    <dsp:sp modelId="{BD97FCD8-C6F8-4703-ACB9-DE67D65B0318}">
      <dsp:nvSpPr>
        <dsp:cNvPr id="0" name=""/>
        <dsp:cNvSpPr/>
      </dsp:nvSpPr>
      <dsp:spPr>
        <a:xfrm>
          <a:off x="7196732" y="708218"/>
          <a:ext cx="3271241" cy="1962745"/>
        </a:xfrm>
        <a:prstGeom prst="rect">
          <a:avLst/>
        </a:prstGeom>
        <a:solidFill>
          <a:schemeClr val="accent1">
            <a:alpha val="90000"/>
            <a:hueOff val="0"/>
            <a:satOff val="0"/>
            <a:lumOff val="0"/>
            <a:alphaOff val="-16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Latest pay slip</a:t>
          </a:r>
          <a:endParaRPr lang="en-ZA" sz="3200" b="1" kern="1200" dirty="0"/>
        </a:p>
      </dsp:txBody>
      <dsp:txXfrm>
        <a:off x="7196732" y="708218"/>
        <a:ext cx="3271241" cy="1962745"/>
      </dsp:txXfrm>
    </dsp:sp>
    <dsp:sp modelId="{70918B49-4C57-4BD1-BE79-2D8132581CA8}">
      <dsp:nvSpPr>
        <dsp:cNvPr id="0" name=""/>
        <dsp:cNvSpPr/>
      </dsp:nvSpPr>
      <dsp:spPr>
        <a:xfrm>
          <a:off x="0" y="2998087"/>
          <a:ext cx="3271241" cy="1962745"/>
        </a:xfrm>
        <a:prstGeom prst="rect">
          <a:avLst/>
        </a:prstGeom>
        <a:solidFill>
          <a:schemeClr val="accent1">
            <a:alpha val="90000"/>
            <a:hueOff val="0"/>
            <a:satOff val="0"/>
            <a:lumOff val="0"/>
            <a:alphaOff val="-24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Subsidy booklet </a:t>
          </a:r>
          <a:endParaRPr lang="en-ZA" sz="3200" b="1" kern="1200" dirty="0"/>
        </a:p>
      </dsp:txBody>
      <dsp:txXfrm>
        <a:off x="0" y="2998087"/>
        <a:ext cx="3271241" cy="1962745"/>
      </dsp:txXfrm>
    </dsp:sp>
    <dsp:sp modelId="{12EDC6D1-03CE-4154-9A9A-49B22DBE4805}">
      <dsp:nvSpPr>
        <dsp:cNvPr id="0" name=""/>
        <dsp:cNvSpPr/>
      </dsp:nvSpPr>
      <dsp:spPr>
        <a:xfrm>
          <a:off x="3598366" y="2998087"/>
          <a:ext cx="3271241" cy="1962745"/>
        </a:xfrm>
        <a:prstGeom prst="rect">
          <a:avLst/>
        </a:prstGeom>
        <a:solidFill>
          <a:schemeClr val="accent1">
            <a:alpha val="90000"/>
            <a:hueOff val="0"/>
            <a:satOff val="0"/>
            <a:lumOff val="0"/>
            <a:alphaOff val="-32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3 months banking statements</a:t>
          </a:r>
          <a:endParaRPr lang="en-ZA" sz="3200" b="1" kern="1200" dirty="0"/>
        </a:p>
      </dsp:txBody>
      <dsp:txXfrm>
        <a:off x="3598366" y="2998087"/>
        <a:ext cx="3271241" cy="1962745"/>
      </dsp:txXfrm>
    </dsp:sp>
    <dsp:sp modelId="{9B25E9BD-10BB-497B-8727-D0D8B95CD173}">
      <dsp:nvSpPr>
        <dsp:cNvPr id="0" name=""/>
        <dsp:cNvSpPr/>
      </dsp:nvSpPr>
      <dsp:spPr>
        <a:xfrm>
          <a:off x="7196732" y="2998087"/>
          <a:ext cx="3271241" cy="1962745"/>
        </a:xfrm>
        <a:prstGeom prst="rect">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Tax certificate</a:t>
          </a:r>
          <a:endParaRPr lang="en-ZA" sz="3200" b="1" kern="1200" dirty="0"/>
        </a:p>
      </dsp:txBody>
      <dsp:txXfrm>
        <a:off x="7196732" y="2998087"/>
        <a:ext cx="3271241" cy="1962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25EE-D90A-4992-A061-A013B4B6E85C}">
      <dsp:nvSpPr>
        <dsp:cNvPr id="0" name=""/>
        <dsp:cNvSpPr/>
      </dsp:nvSpPr>
      <dsp:spPr>
        <a:xfrm>
          <a:off x="0" y="708218"/>
          <a:ext cx="3271241" cy="1962745"/>
        </a:xfrm>
        <a:prstGeom prst="rect">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Free pre-approvals</a:t>
          </a:r>
          <a:endParaRPr lang="en-ZA" sz="3100" b="1" kern="1200" dirty="0"/>
        </a:p>
      </dsp:txBody>
      <dsp:txXfrm>
        <a:off x="0" y="708218"/>
        <a:ext cx="3271241" cy="1962745"/>
      </dsp:txXfrm>
    </dsp:sp>
    <dsp:sp modelId="{FC02902E-45F3-4810-A1E2-C369F58D10DB}">
      <dsp:nvSpPr>
        <dsp:cNvPr id="0" name=""/>
        <dsp:cNvSpPr/>
      </dsp:nvSpPr>
      <dsp:spPr>
        <a:xfrm>
          <a:off x="3598366" y="708218"/>
          <a:ext cx="3271241" cy="1962745"/>
        </a:xfrm>
        <a:prstGeom prst="rect">
          <a:avLst/>
        </a:prstGeom>
        <a:solidFill>
          <a:schemeClr val="accent1">
            <a:alpha val="90000"/>
            <a:hueOff val="0"/>
            <a:satOff val="0"/>
            <a:lumOff val="0"/>
            <a:alphaOff val="-8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Low interest rates</a:t>
          </a:r>
          <a:endParaRPr lang="en-ZA" sz="3100" b="1" kern="1200" dirty="0"/>
        </a:p>
      </dsp:txBody>
      <dsp:txXfrm>
        <a:off x="3598366" y="708218"/>
        <a:ext cx="3271241" cy="1962745"/>
      </dsp:txXfrm>
    </dsp:sp>
    <dsp:sp modelId="{BD97FCD8-C6F8-4703-ACB9-DE67D65B0318}">
      <dsp:nvSpPr>
        <dsp:cNvPr id="0" name=""/>
        <dsp:cNvSpPr/>
      </dsp:nvSpPr>
      <dsp:spPr>
        <a:xfrm>
          <a:off x="7196732" y="708218"/>
          <a:ext cx="3271241" cy="1962745"/>
        </a:xfrm>
        <a:prstGeom prst="rect">
          <a:avLst/>
        </a:prstGeom>
        <a:solidFill>
          <a:schemeClr val="accent1">
            <a:alpha val="90000"/>
            <a:hueOff val="0"/>
            <a:satOff val="0"/>
            <a:lumOff val="0"/>
            <a:alphaOff val="-16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No </a:t>
          </a:r>
        </a:p>
        <a:p>
          <a:pPr marL="0" lvl="0" indent="0" algn="ctr" defTabSz="1377950">
            <a:lnSpc>
              <a:spcPct val="90000"/>
            </a:lnSpc>
            <a:spcBef>
              <a:spcPct val="0"/>
            </a:spcBef>
            <a:spcAft>
              <a:spcPct val="35000"/>
            </a:spcAft>
            <a:buNone/>
          </a:pPr>
          <a:r>
            <a:rPr lang="en-US" sz="3100" b="1" kern="1200" dirty="0"/>
            <a:t>ICT check </a:t>
          </a:r>
          <a:endParaRPr lang="en-ZA" sz="3100" b="1" kern="1200" dirty="0"/>
        </a:p>
      </dsp:txBody>
      <dsp:txXfrm>
        <a:off x="7196732" y="708218"/>
        <a:ext cx="3271241" cy="1962745"/>
      </dsp:txXfrm>
    </dsp:sp>
    <dsp:sp modelId="{70918B49-4C57-4BD1-BE79-2D8132581CA8}">
      <dsp:nvSpPr>
        <dsp:cNvPr id="0" name=""/>
        <dsp:cNvSpPr/>
      </dsp:nvSpPr>
      <dsp:spPr>
        <a:xfrm>
          <a:off x="0" y="2998087"/>
          <a:ext cx="3271241" cy="1962745"/>
        </a:xfrm>
        <a:prstGeom prst="rect">
          <a:avLst/>
        </a:prstGeom>
        <a:solidFill>
          <a:schemeClr val="accent1">
            <a:alpha val="90000"/>
            <a:hueOff val="0"/>
            <a:satOff val="0"/>
            <a:lumOff val="0"/>
            <a:alphaOff val="-24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Turn Around Times </a:t>
          </a:r>
          <a:endParaRPr lang="en-ZA" sz="3100" b="1" kern="1200" dirty="0"/>
        </a:p>
      </dsp:txBody>
      <dsp:txXfrm>
        <a:off x="0" y="2998087"/>
        <a:ext cx="3271241" cy="1962745"/>
      </dsp:txXfrm>
    </dsp:sp>
    <dsp:sp modelId="{12EDC6D1-03CE-4154-9A9A-49B22DBE4805}">
      <dsp:nvSpPr>
        <dsp:cNvPr id="0" name=""/>
        <dsp:cNvSpPr/>
      </dsp:nvSpPr>
      <dsp:spPr>
        <a:xfrm>
          <a:off x="3598366" y="2998087"/>
          <a:ext cx="3271241" cy="1962745"/>
        </a:xfrm>
        <a:prstGeom prst="rect">
          <a:avLst/>
        </a:prstGeom>
        <a:solidFill>
          <a:schemeClr val="accent1">
            <a:alpha val="90000"/>
            <a:hueOff val="0"/>
            <a:satOff val="0"/>
            <a:lumOff val="0"/>
            <a:alphaOff val="-32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Credit</a:t>
          </a:r>
          <a:r>
            <a:rPr lang="en-US" sz="3100" b="1" kern="1200" baseline="0" dirty="0"/>
            <a:t> life facility </a:t>
          </a:r>
          <a:endParaRPr lang="en-ZA" sz="3100" b="1" kern="1200" dirty="0"/>
        </a:p>
      </dsp:txBody>
      <dsp:txXfrm>
        <a:off x="3598366" y="2998087"/>
        <a:ext cx="3271241" cy="1962745"/>
      </dsp:txXfrm>
    </dsp:sp>
    <dsp:sp modelId="{9B25E9BD-10BB-497B-8727-D0D8B95CD173}">
      <dsp:nvSpPr>
        <dsp:cNvPr id="0" name=""/>
        <dsp:cNvSpPr/>
      </dsp:nvSpPr>
      <dsp:spPr>
        <a:xfrm>
          <a:off x="7196732" y="2998087"/>
          <a:ext cx="3271241" cy="1962745"/>
        </a:xfrm>
        <a:prstGeom prst="rect">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Financing in proclaimed informal areas </a:t>
          </a:r>
          <a:endParaRPr lang="en-ZA" sz="3100" b="1" kern="1200" dirty="0"/>
        </a:p>
      </dsp:txBody>
      <dsp:txXfrm>
        <a:off x="7196732" y="2998087"/>
        <a:ext cx="3271241" cy="196274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0.61319</cdr:x>
      <cdr:y>0.25497</cdr:y>
    </cdr:from>
    <cdr:to>
      <cdr:x>0.8409</cdr:x>
      <cdr:y>0.37135</cdr:y>
    </cdr:to>
    <cdr:sp macro="" textlink="">
      <cdr:nvSpPr>
        <cdr:cNvPr id="3" name="Oval 2">
          <a:extLst xmlns:a="http://schemas.openxmlformats.org/drawingml/2006/main">
            <a:ext uri="{FF2B5EF4-FFF2-40B4-BE49-F238E27FC236}">
              <a16:creationId xmlns:a16="http://schemas.microsoft.com/office/drawing/2014/main" id="{C01A216C-6A0B-6BC1-FE1B-513BFC9CA298}"/>
            </a:ext>
          </a:extLst>
        </cdr:cNvPr>
        <cdr:cNvSpPr/>
      </cdr:nvSpPr>
      <cdr:spPr>
        <a:xfrm xmlns:a="http://schemas.openxmlformats.org/drawingml/2006/main" rot="20295193">
          <a:off x="7166364" y="1466455"/>
          <a:ext cx="2661254" cy="669377"/>
        </a:xfrm>
        <a:prstGeom xmlns:a="http://schemas.openxmlformats.org/drawingml/2006/main" prst="ellipse">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200" b="1" dirty="0">
              <a:solidFill>
                <a:schemeClr val="accent4">
                  <a:lumMod val="50000"/>
                </a:schemeClr>
              </a:solidFill>
              <a:latin typeface="Arial" panose="020B0604020202020204" pitchFamily="34" charset="0"/>
              <a:cs typeface="Arial" panose="020B0604020202020204" pitchFamily="34" charset="0"/>
            </a:rPr>
            <a:t>More Densely Populated</a:t>
          </a:r>
          <a:endParaRPr lang="en-NA" sz="1200" b="1" dirty="0">
            <a:solidFill>
              <a:schemeClr val="accent4">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0.13146</cdr:x>
      <cdr:y>0.40708</cdr:y>
    </cdr:from>
    <cdr:to>
      <cdr:x>0.36762</cdr:x>
      <cdr:y>0.51385</cdr:y>
    </cdr:to>
    <cdr:sp macro="" textlink="">
      <cdr:nvSpPr>
        <cdr:cNvPr id="4" name="Oval 3">
          <a:extLst xmlns:a="http://schemas.openxmlformats.org/drawingml/2006/main">
            <a:ext uri="{FF2B5EF4-FFF2-40B4-BE49-F238E27FC236}">
              <a16:creationId xmlns:a16="http://schemas.microsoft.com/office/drawing/2014/main" id="{A03564A6-E3BE-3E15-48AB-BC0363E43920}"/>
            </a:ext>
          </a:extLst>
        </cdr:cNvPr>
        <cdr:cNvSpPr/>
      </cdr:nvSpPr>
      <cdr:spPr>
        <a:xfrm xmlns:a="http://schemas.openxmlformats.org/drawingml/2006/main">
          <a:off x="1536405" y="2341330"/>
          <a:ext cx="2760009" cy="614122"/>
        </a:xfrm>
        <a:prstGeom xmlns:a="http://schemas.openxmlformats.org/drawingml/2006/main" prst="ellipse">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200" b="1" dirty="0">
              <a:solidFill>
                <a:schemeClr val="accent4">
                  <a:lumMod val="50000"/>
                </a:schemeClr>
              </a:solidFill>
              <a:latin typeface="Arial" panose="020B0604020202020204" pitchFamily="34" charset="0"/>
              <a:cs typeface="Arial" panose="020B0604020202020204" pitchFamily="34" charset="0"/>
            </a:rPr>
            <a:t>Less Densely</a:t>
          </a:r>
          <a:r>
            <a:rPr lang="en-US" sz="1200" b="1" baseline="0" dirty="0">
              <a:solidFill>
                <a:schemeClr val="accent4">
                  <a:lumMod val="50000"/>
                </a:schemeClr>
              </a:solidFill>
              <a:latin typeface="Arial" panose="020B0604020202020204" pitchFamily="34" charset="0"/>
              <a:cs typeface="Arial" panose="020B0604020202020204" pitchFamily="34" charset="0"/>
            </a:rPr>
            <a:t> Populated </a:t>
          </a:r>
          <a:endParaRPr lang="en-NA" sz="1200" b="1" dirty="0">
            <a:solidFill>
              <a:schemeClr val="accent4">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0.44042</cdr:x>
      <cdr:y>0.36207</cdr:y>
    </cdr:from>
    <cdr:to>
      <cdr:x>0.46165</cdr:x>
      <cdr:y>0.70808</cdr:y>
    </cdr:to>
    <cdr:sp macro="" textlink="">
      <cdr:nvSpPr>
        <cdr:cNvPr id="2" name="Oval 1">
          <a:extLst xmlns:a="http://schemas.openxmlformats.org/drawingml/2006/main">
            <a:ext uri="{FF2B5EF4-FFF2-40B4-BE49-F238E27FC236}">
              <a16:creationId xmlns:a16="http://schemas.microsoft.com/office/drawing/2014/main" id="{47B5871D-3646-87A3-B2AE-4F95FCFBE4BE}"/>
            </a:ext>
          </a:extLst>
        </cdr:cNvPr>
        <cdr:cNvSpPr/>
      </cdr:nvSpPr>
      <cdr:spPr>
        <a:xfrm xmlns:a="http://schemas.openxmlformats.org/drawingml/2006/main" rot="16200000">
          <a:off x="4276204" y="2953503"/>
          <a:ext cx="1990114" cy="248041"/>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EA01EFA-1097-418A-9048-920595C12A6A}" type="datetimeFigureOut">
              <a:rPr lang="en-ZA" smtClean="0"/>
              <a:t>2023/02/21</a:t>
            </a:fld>
            <a:endParaRPr lang="en-ZA"/>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1DA6F3D5-5502-48AB-AE6C-D5F696A71B02}" type="slidenum">
              <a:rPr lang="en-ZA" smtClean="0"/>
              <a:t>‹#›</a:t>
            </a:fld>
            <a:endParaRPr lang="en-ZA"/>
          </a:p>
        </p:txBody>
      </p:sp>
    </p:spTree>
    <p:extLst>
      <p:ext uri="{BB962C8B-B14F-4D97-AF65-F5344CB8AC3E}">
        <p14:creationId xmlns:p14="http://schemas.microsoft.com/office/powerpoint/2010/main" val="24812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488" y="744538"/>
            <a:ext cx="6616700" cy="3722687"/>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50D106-DB91-4B08-9DFF-D94B2753405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886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Provided we have access to payroll.</a:t>
            </a:r>
          </a:p>
        </p:txBody>
      </p:sp>
    </p:spTree>
    <p:extLst>
      <p:ext uri="{BB962C8B-B14F-4D97-AF65-F5344CB8AC3E}">
        <p14:creationId xmlns:p14="http://schemas.microsoft.com/office/powerpoint/2010/main" val="3953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DF5CD-4648-4CD1-8214-49F49D389D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40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DF5CD-4648-4CD1-8214-49F49D389D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03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DF5CD-4648-4CD1-8214-49F49D389D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00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DF5CD-4648-4CD1-8214-49F49D389D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6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DF5CD-4648-4CD1-8214-49F49D389D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303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DF5CD-4648-4CD1-8214-49F49D389D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787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DF5CD-4648-4CD1-8214-49F49D389D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310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708DF5CD-4648-4CD1-8214-49F49D389D40}" type="slidenum">
              <a:rPr lang="en-US" smtClean="0"/>
              <a:pPr>
                <a:defRPr/>
              </a:pPr>
              <a:t>24</a:t>
            </a:fld>
            <a:endParaRPr lang="en-US"/>
          </a:p>
        </p:txBody>
      </p:sp>
    </p:spTree>
    <p:extLst>
      <p:ext uri="{BB962C8B-B14F-4D97-AF65-F5344CB8AC3E}">
        <p14:creationId xmlns:p14="http://schemas.microsoft.com/office/powerpoint/2010/main" val="3038943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3B02-05DB-41E3-81AE-B8929D35BBB8}"/>
              </a:ext>
            </a:extLst>
          </p:cNvPr>
          <p:cNvSpPr>
            <a:spLocks noGrp="1"/>
          </p:cNvSpPr>
          <p:nvPr>
            <p:ph type="ctrTitle"/>
          </p:nvPr>
        </p:nvSpPr>
        <p:spPr>
          <a:xfrm>
            <a:off x="8277225" y="4079875"/>
            <a:ext cx="2819400" cy="1271587"/>
          </a:xfrm>
          <a:prstGeom prst="rect">
            <a:avLst/>
          </a:prstGeom>
        </p:spPr>
        <p:txBody>
          <a:bodyPr anchor="b">
            <a:normAutofit/>
          </a:bodyPr>
          <a:lstStyle>
            <a:lvl1pPr algn="ctr">
              <a:defRPr lang="en-GB" sz="2800" b="1" kern="1200" dirty="0">
                <a:solidFill>
                  <a:srgbClr val="001760"/>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CD29902-EAC1-468B-8BA9-62AFD94F60AB}"/>
              </a:ext>
            </a:extLst>
          </p:cNvPr>
          <p:cNvSpPr>
            <a:spLocks noGrp="1"/>
          </p:cNvSpPr>
          <p:nvPr>
            <p:ph type="subTitle" idx="1"/>
          </p:nvPr>
        </p:nvSpPr>
        <p:spPr>
          <a:xfrm>
            <a:off x="8582025" y="5677789"/>
            <a:ext cx="2209800" cy="712787"/>
          </a:xfrm>
        </p:spPr>
        <p:txBody>
          <a:bodyPr>
            <a:normAutofit/>
          </a:bodyPr>
          <a:lstStyle>
            <a:lvl1pPr marL="0" indent="0" algn="ctr">
              <a:buNone/>
              <a:defRPr lang="en-GB" sz="1600" b="1" kern="1200" dirty="0">
                <a:solidFill>
                  <a:srgbClr val="001760"/>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close up of a tree&#10;&#10;Description automatically generated">
            <a:extLst>
              <a:ext uri="{FF2B5EF4-FFF2-40B4-BE49-F238E27FC236}">
                <a16:creationId xmlns:a16="http://schemas.microsoft.com/office/drawing/2014/main" id="{6F395A11-5B55-4207-939A-2B18EEE698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669"/>
            <a:ext cx="7184136" cy="6879337"/>
          </a:xfrm>
          <a:prstGeom prst="rect">
            <a:avLst/>
          </a:prstGeom>
        </p:spPr>
      </p:pic>
      <p:pic>
        <p:nvPicPr>
          <p:cNvPr id="14" name="Picture 13">
            <a:extLst>
              <a:ext uri="{FF2B5EF4-FFF2-40B4-BE49-F238E27FC236}">
                <a16:creationId xmlns:a16="http://schemas.microsoft.com/office/drawing/2014/main" id="{F6D1DB4B-665F-4DA1-96FD-2990C6D5EB28}"/>
              </a:ext>
            </a:extLst>
          </p:cNvPr>
          <p:cNvPicPr/>
          <p:nvPr userDrawn="1"/>
        </p:nvPicPr>
        <p:blipFill rotWithShape="1">
          <a:blip r:embed="rId3"/>
          <a:srcRect l="40184"/>
          <a:stretch/>
        </p:blipFill>
        <p:spPr bwMode="auto">
          <a:xfrm>
            <a:off x="8093458" y="1408680"/>
            <a:ext cx="3186934" cy="2182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89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333A-8360-476B-B7FB-9B41001A5984}"/>
              </a:ext>
            </a:extLst>
          </p:cNvPr>
          <p:cNvSpPr>
            <a:spLocks noGrp="1"/>
          </p:cNvSpPr>
          <p:nvPr>
            <p:ph type="title"/>
          </p:nvPr>
        </p:nvSpPr>
        <p:spPr>
          <a:xfrm>
            <a:off x="0" y="0"/>
            <a:ext cx="12192000" cy="923925"/>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a:p>
        </p:txBody>
      </p:sp>
      <p:sp>
        <p:nvSpPr>
          <p:cNvPr id="6" name="Slide Number Placeholder 23">
            <a:extLst>
              <a:ext uri="{FF2B5EF4-FFF2-40B4-BE49-F238E27FC236}">
                <a16:creationId xmlns:a16="http://schemas.microsoft.com/office/drawing/2014/main" id="{336FFD1F-2DD2-447F-BCC8-F8F6388745B8}"/>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62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with no backgroun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333A-8360-476B-B7FB-9B41001A5984}"/>
              </a:ext>
            </a:extLst>
          </p:cNvPr>
          <p:cNvSpPr>
            <a:spLocks noGrp="1"/>
          </p:cNvSpPr>
          <p:nvPr>
            <p:ph type="title"/>
          </p:nvPr>
        </p:nvSpPr>
        <p:spPr>
          <a:xfrm>
            <a:off x="0" y="0"/>
            <a:ext cx="12192000" cy="923925"/>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a:p>
        </p:txBody>
      </p:sp>
      <p:sp>
        <p:nvSpPr>
          <p:cNvPr id="6" name="Slide Number Placeholder 23">
            <a:extLst>
              <a:ext uri="{FF2B5EF4-FFF2-40B4-BE49-F238E27FC236}">
                <a16:creationId xmlns:a16="http://schemas.microsoft.com/office/drawing/2014/main" id="{336FFD1F-2DD2-447F-BCC8-F8F6388745B8}"/>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45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817B-8755-46FE-9D50-128AB903CFE4}"/>
              </a:ext>
            </a:extLst>
          </p:cNvPr>
          <p:cNvSpPr>
            <a:spLocks noGrp="1"/>
          </p:cNvSpPr>
          <p:nvPr>
            <p:ph type="title" hasCustomPrompt="1"/>
          </p:nvPr>
        </p:nvSpPr>
        <p:spPr>
          <a:xfrm>
            <a:off x="0" y="3009900"/>
            <a:ext cx="12192000" cy="838200"/>
          </a:xfrm>
          <a:prstGeom prst="rect">
            <a:avLst/>
          </a:prstGeom>
          <a:solidFill>
            <a:srgbClr val="0083D8"/>
          </a:solidFill>
        </p:spPr>
        <p:txBody>
          <a:bodyPr anchor="ctr"/>
          <a:lstStyle>
            <a:lvl1pPr algn="ctr">
              <a:defRPr sz="2800">
                <a:solidFill>
                  <a:schemeClr val="bg1"/>
                </a:solidFill>
              </a:defRPr>
            </a:lvl1pPr>
          </a:lstStyle>
          <a:p>
            <a:r>
              <a:rPr lang="en-US" dirty="0"/>
              <a:t>QUESTIONS</a:t>
            </a:r>
            <a:endParaRPr lang="en-GB" dirty="0"/>
          </a:p>
        </p:txBody>
      </p:sp>
    </p:spTree>
    <p:extLst>
      <p:ext uri="{BB962C8B-B14F-4D97-AF65-F5344CB8AC3E}">
        <p14:creationId xmlns:p14="http://schemas.microsoft.com/office/powerpoint/2010/main" val="386969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23">
            <a:extLst>
              <a:ext uri="{FF2B5EF4-FFF2-40B4-BE49-F238E27FC236}">
                <a16:creationId xmlns:a16="http://schemas.microsoft.com/office/drawing/2014/main" id="{7C2D74F2-DBB2-4917-8519-5CE8D4644B5D}"/>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E0BA758-190F-4028-A808-193220AAD9A6}"/>
              </a:ext>
            </a:extLst>
          </p:cNvPr>
          <p:cNvSpPr/>
          <p:nvPr userDrawn="1"/>
        </p:nvSpPr>
        <p:spPr>
          <a:xfrm>
            <a:off x="7620000" y="2112294"/>
            <a:ext cx="4572000" cy="1926306"/>
          </a:xfrm>
          <a:prstGeom prst="rect">
            <a:avLst/>
          </a:prstGeom>
          <a:solidFill>
            <a:srgbClr val="008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3">
            <a:extLst>
              <a:ext uri="{FF2B5EF4-FFF2-40B4-BE49-F238E27FC236}">
                <a16:creationId xmlns:a16="http://schemas.microsoft.com/office/drawing/2014/main" id="{8327A45F-1B52-4C2E-A8BD-4693F967655B}"/>
              </a:ext>
            </a:extLst>
          </p:cNvPr>
          <p:cNvSpPr>
            <a:spLocks noChangeArrowheads="1"/>
          </p:cNvSpPr>
          <p:nvPr userDrawn="1"/>
        </p:nvSpPr>
        <p:spPr bwMode="auto">
          <a:xfrm>
            <a:off x="8382000" y="2537497"/>
            <a:ext cx="3224183" cy="1001237"/>
          </a:xfrm>
          <a:prstGeom prst="rect">
            <a:avLst/>
          </a:prstGeom>
          <a:noFill/>
          <a:ln w="9525">
            <a:noFill/>
            <a:miter lim="800000"/>
            <a:headEnd/>
            <a:tailEnd/>
          </a:ln>
        </p:spPr>
        <p:txBody>
          <a:bodyPr anchor="ctr"/>
          <a:lstStyle/>
          <a:p>
            <a:pPr algn="r" eaLnBrk="0" hangingPunct="0"/>
            <a:r>
              <a:rPr lang="en-US" sz="1400" dirty="0">
                <a:solidFill>
                  <a:schemeClr val="bg1"/>
                </a:solidFill>
                <a:latin typeface="Arial" panose="020B0604020202020204" pitchFamily="34" charset="0"/>
                <a:cs typeface="Arial" panose="020B0604020202020204" pitchFamily="34" charset="0"/>
              </a:rPr>
              <a:t>For detailed information contact</a:t>
            </a:r>
          </a:p>
          <a:p>
            <a:pPr algn="r" eaLnBrk="0" hangingPunct="0"/>
            <a:r>
              <a:rPr lang="en-US" sz="1400" dirty="0">
                <a:solidFill>
                  <a:schemeClr val="bg1"/>
                </a:solidFill>
                <a:latin typeface="Arial" panose="020B0604020202020204" pitchFamily="34" charset="0"/>
                <a:cs typeface="Arial" panose="020B0604020202020204" pitchFamily="34" charset="0"/>
              </a:rPr>
              <a:t>           </a:t>
            </a:r>
          </a:p>
          <a:p>
            <a:pPr algn="r" eaLnBrk="0" hangingPunct="0"/>
            <a:r>
              <a:rPr lang="en-US" sz="1400" dirty="0">
                <a:solidFill>
                  <a:schemeClr val="bg1"/>
                </a:solidFill>
                <a:latin typeface="Arial" panose="020B0604020202020204" pitchFamily="34" charset="0"/>
                <a:cs typeface="Arial" panose="020B0604020202020204" pitchFamily="34" charset="0"/>
              </a:rPr>
              <a:t>Email: research@firstcapitalnam.com</a:t>
            </a:r>
          </a:p>
          <a:p>
            <a:pPr algn="r" eaLnBrk="0" hangingPunct="0"/>
            <a:r>
              <a:rPr lang="en-US" sz="1400" dirty="0">
                <a:solidFill>
                  <a:schemeClr val="bg1"/>
                </a:solidFill>
                <a:latin typeface="Arial" panose="020B0604020202020204" pitchFamily="34" charset="0"/>
                <a:cs typeface="Arial" panose="020B0604020202020204" pitchFamily="34" charset="0"/>
              </a:rPr>
              <a:t>Web: www.firscapitalnam.com</a:t>
            </a:r>
          </a:p>
        </p:txBody>
      </p:sp>
      <p:sp>
        <p:nvSpPr>
          <p:cNvPr id="7" name="Title 7">
            <a:extLst>
              <a:ext uri="{FF2B5EF4-FFF2-40B4-BE49-F238E27FC236}">
                <a16:creationId xmlns:a16="http://schemas.microsoft.com/office/drawing/2014/main" id="{7B3039BE-1335-414D-A103-B8AC7F50AF97}"/>
              </a:ext>
            </a:extLst>
          </p:cNvPr>
          <p:cNvSpPr>
            <a:spLocks noGrp="1"/>
          </p:cNvSpPr>
          <p:nvPr>
            <p:ph type="ctrTitle"/>
          </p:nvPr>
        </p:nvSpPr>
        <p:spPr>
          <a:xfrm>
            <a:off x="4188968" y="228600"/>
            <a:ext cx="3792728" cy="425900"/>
          </a:xfrm>
          <a:prstGeom prst="rect">
            <a:avLst/>
          </a:prstGeom>
        </p:spPr>
        <p:txBody>
          <a:bodyPr>
            <a:normAutofit/>
          </a:bodyPr>
          <a:lstStyle>
            <a:lvl1pPr algn="ctr">
              <a:defRPr b="0"/>
            </a:lvl1pPr>
          </a:lstStyle>
          <a:p>
            <a:pPr eaLnBrk="0" hangingPunct="0"/>
            <a:r>
              <a:rPr lang="en-US" sz="1600" cap="none">
                <a:solidFill>
                  <a:srgbClr val="0083D8"/>
                </a:solidFill>
              </a:rPr>
              <a:t>Click to edit Master title style</a:t>
            </a:r>
            <a:endParaRPr lang="en-US" sz="1600" dirty="0">
              <a:solidFill>
                <a:srgbClr val="0083D8"/>
              </a:solidFill>
            </a:endParaRPr>
          </a:p>
        </p:txBody>
      </p:sp>
    </p:spTree>
    <p:extLst>
      <p:ext uri="{BB962C8B-B14F-4D97-AF65-F5344CB8AC3E}">
        <p14:creationId xmlns:p14="http://schemas.microsoft.com/office/powerpoint/2010/main" val="326792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anchor="ctr">
            <a:noAutofit/>
          </a:bodyPr>
          <a:lstStyle>
            <a:lvl1pPr>
              <a:lnSpc>
                <a:spcPct val="85000"/>
              </a:lnSpc>
              <a:defRPr sz="2400" b="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91826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pPr>
              <a:defRPr/>
            </a:pPr>
            <a:fld id="{94765D70-C5E9-468E-B7D9-41D854AB1ADA}" type="datetime1">
              <a:rPr lang="en-US" smtClean="0">
                <a:solidFill>
                  <a:srgbClr val="1F497D"/>
                </a:solidFill>
              </a:rPr>
              <a:pPr>
                <a:defRPr/>
              </a:pPr>
              <a:t>2/21/2023</a:t>
            </a:fld>
            <a:endParaRPr lang="en-US" dirty="0">
              <a:solidFill>
                <a:srgbClr val="1F497D"/>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pPr>
              <a:defRPr/>
            </a:pPr>
            <a:endParaRPr lang="en-US" dirty="0">
              <a:solidFill>
                <a:srgbClr val="1F497D"/>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pPr>
              <a:defRPr/>
            </a:pPr>
            <a:fld id="{4BE230B8-F36D-4AFE-BF28-BC420C6EDFD6}" type="slidenum">
              <a:rPr lang="en-US" smtClean="0"/>
              <a:pPr>
                <a:defRPr/>
              </a:pPr>
              <a:t>‹#›</a:t>
            </a:fld>
            <a:endParaRPr lang="en-US" dirty="0"/>
          </a:p>
        </p:txBody>
      </p:sp>
    </p:spTree>
    <p:extLst>
      <p:ext uri="{BB962C8B-B14F-4D97-AF65-F5344CB8AC3E}">
        <p14:creationId xmlns:p14="http://schemas.microsoft.com/office/powerpoint/2010/main" val="4616611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fld id="{77063A82-9583-4AA7-9746-22BA406B501E}" type="datetime1">
              <a:rPr lang="en-US" smtClean="0">
                <a:solidFill>
                  <a:srgbClr val="1F497D"/>
                </a:solidFill>
              </a:rPr>
              <a:pPr>
                <a:defRPr/>
              </a:pPr>
              <a:t>2/21/2023</a:t>
            </a:fld>
            <a:endParaRPr lang="en-US" dirty="0">
              <a:solidFill>
                <a:srgbClr val="1F497D"/>
              </a:solidFill>
            </a:endParaRPr>
          </a:p>
        </p:txBody>
      </p:sp>
      <p:sp>
        <p:nvSpPr>
          <p:cNvPr id="9" name="Slide Number Placeholder 8"/>
          <p:cNvSpPr>
            <a:spLocks noGrp="1"/>
          </p:cNvSpPr>
          <p:nvPr>
            <p:ph type="sldNum" sz="quarter" idx="15"/>
          </p:nvPr>
        </p:nvSpPr>
        <p:spPr/>
        <p:txBody>
          <a:bodyPr rtlCol="0"/>
          <a:lstStyle/>
          <a:p>
            <a:pPr>
              <a:defRPr/>
            </a:pPr>
            <a:fld id="{04BEADBA-951F-4511-BB29-DE5FC1DB9D16}"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78837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pPr>
              <a:defRPr/>
            </a:pPr>
            <a:fld id="{CB79BC07-7578-4445-B412-4122109ECE9B}" type="datetime1">
              <a:rPr lang="en-US" smtClean="0">
                <a:solidFill>
                  <a:srgbClr val="EEECE1"/>
                </a:solidFill>
              </a:rPr>
              <a:pPr>
                <a:defRPr/>
              </a:pPr>
              <a:t>2/21/2023</a:t>
            </a:fld>
            <a:endParaRPr lang="en-US" dirty="0">
              <a:solidFill>
                <a:srgbClr val="EEECE1"/>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pPr>
              <a:defRPr/>
            </a:pPr>
            <a:endParaRPr lang="en-US" dirty="0">
              <a:solidFill>
                <a:srgbClr val="EEECE1"/>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pPr>
              <a:defRPr/>
            </a:pPr>
            <a:fld id="{C8227E12-2661-40F4-9195-B48935BC54FD}" type="slidenum">
              <a:rPr lang="en-US" smtClean="0"/>
              <a:pPr>
                <a:defRPr/>
              </a:pPr>
              <a:t>‹#›</a:t>
            </a:fld>
            <a:endParaRPr lang="en-US" dirty="0"/>
          </a:p>
        </p:txBody>
      </p:sp>
    </p:spTree>
    <p:extLst>
      <p:ext uri="{BB962C8B-B14F-4D97-AF65-F5344CB8AC3E}">
        <p14:creationId xmlns:p14="http://schemas.microsoft.com/office/powerpoint/2010/main" val="258589168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37206F3A-2DFE-4208-B83A-D8A7EA482411}" type="datetime1">
              <a:rPr lang="en-US" smtClean="0">
                <a:solidFill>
                  <a:srgbClr val="1F497D"/>
                </a:solidFill>
              </a:rPr>
              <a:pPr>
                <a:defRPr/>
              </a:pPr>
              <a:t>2/21/2023</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A3970A-D153-4B92-AED6-D1A9347F953A}" type="slidenum">
              <a:rPr lang="en-US" smtClean="0"/>
              <a:pPr>
                <a:defRPr/>
              </a:pPr>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88770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fld id="{93F924D3-38C6-4E03-B423-A67494E45FF4}" type="datetime1">
              <a:rPr lang="en-US" smtClean="0">
                <a:solidFill>
                  <a:srgbClr val="1F497D"/>
                </a:solidFill>
              </a:rPr>
              <a:pPr>
                <a:defRPr/>
              </a:pPr>
              <a:t>2/21/2023</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6B9BB27E-3B9D-41E4-AC00-A26CA314C1C3}" type="slidenum">
              <a:rPr lang="en-US" smtClean="0"/>
              <a:pPr>
                <a:defRPr/>
              </a:pPr>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32640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Flow">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CAA5-9957-4F77-9CCC-CBBAFF45323C}"/>
              </a:ext>
            </a:extLst>
          </p:cNvPr>
          <p:cNvSpPr>
            <a:spLocks noGrp="1"/>
          </p:cNvSpPr>
          <p:nvPr>
            <p:ph type="title" hasCustomPrompt="1"/>
          </p:nvPr>
        </p:nvSpPr>
        <p:spPr>
          <a:xfrm>
            <a:off x="0" y="1"/>
            <a:ext cx="12192000" cy="876300"/>
          </a:xfrm>
          <a:prstGeom prst="rect">
            <a:avLst/>
          </a:prstGeom>
          <a:solidFill>
            <a:srgbClr val="0083D8"/>
          </a:solidFill>
        </p:spPr>
        <p:txBody>
          <a:bodyPr anchor="ctr">
            <a:normAutofit/>
          </a:bodyPr>
          <a:lstStyle>
            <a:lvl1pPr algn="ctr">
              <a:defRPr sz="2800" b="1">
                <a:solidFill>
                  <a:schemeClr val="bg1"/>
                </a:solidFill>
                <a:latin typeface="Arial" panose="020B0604020202020204" pitchFamily="34" charset="0"/>
                <a:cs typeface="Arial" panose="020B0604020202020204" pitchFamily="34" charset="0"/>
              </a:defRPr>
            </a:lvl1pPr>
          </a:lstStyle>
          <a:p>
            <a:r>
              <a:rPr lang="en-US" dirty="0"/>
              <a:t>PRESENTATION FLOW</a:t>
            </a:r>
            <a:endParaRPr lang="en-GB" dirty="0"/>
          </a:p>
        </p:txBody>
      </p:sp>
      <p:sp>
        <p:nvSpPr>
          <p:cNvPr id="6" name="Slide Number Placeholder 23">
            <a:extLst>
              <a:ext uri="{FF2B5EF4-FFF2-40B4-BE49-F238E27FC236}">
                <a16:creationId xmlns:a16="http://schemas.microsoft.com/office/drawing/2014/main" id="{D8F6CEC9-4718-4491-A8B4-22350A755A9F}"/>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2A919260-8938-4C63-95C6-19B67DA49D69}"/>
              </a:ext>
            </a:extLst>
          </p:cNvPr>
          <p:cNvGrpSpPr/>
          <p:nvPr userDrawn="1"/>
        </p:nvGrpSpPr>
        <p:grpSpPr>
          <a:xfrm>
            <a:off x="1052424" y="1269051"/>
            <a:ext cx="1078301" cy="680519"/>
            <a:chOff x="474454" y="1234545"/>
            <a:chExt cx="1525554" cy="722001"/>
          </a:xfrm>
        </p:grpSpPr>
        <p:sp>
          <p:nvSpPr>
            <p:cNvPr id="93" name="Arrow: Striped Right 92">
              <a:extLst>
                <a:ext uri="{FF2B5EF4-FFF2-40B4-BE49-F238E27FC236}">
                  <a16:creationId xmlns:a16="http://schemas.microsoft.com/office/drawing/2014/main" id="{A48F73E8-71AA-4124-B200-95B2D7D66B51}"/>
                </a:ext>
              </a:extLst>
            </p:cNvPr>
            <p:cNvSpPr/>
            <p:nvPr userDrawn="1"/>
          </p:nvSpPr>
          <p:spPr>
            <a:xfrm>
              <a:off x="1305460" y="1234545"/>
              <a:ext cx="694548" cy="722001"/>
            </a:xfrm>
            <a:prstGeom prst="stripedRightArrow">
              <a:avLst/>
            </a:prstGeom>
            <a:solidFill>
              <a:srgbClr val="0083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41337BA6-3443-41B2-8903-BE72E2F6F837}"/>
                </a:ext>
              </a:extLst>
            </p:cNvPr>
            <p:cNvSpPr/>
            <p:nvPr userDrawn="1"/>
          </p:nvSpPr>
          <p:spPr>
            <a:xfrm rot="16200000">
              <a:off x="832886" y="995236"/>
              <a:ext cx="483757" cy="1200621"/>
            </a:xfrm>
            <a:prstGeom prst="rect">
              <a:avLst/>
            </a:prstGeom>
            <a:solidFill>
              <a:srgbClr val="0083D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b="1" dirty="0">
                  <a:latin typeface="Arial" panose="020B0604020202020204" pitchFamily="34" charset="0"/>
                  <a:cs typeface="Arial" panose="020B0604020202020204" pitchFamily="34" charset="0"/>
                </a:rPr>
                <a:t>Start</a:t>
              </a:r>
            </a:p>
          </p:txBody>
        </p:sp>
      </p:grpSp>
      <p:sp>
        <p:nvSpPr>
          <p:cNvPr id="48" name="Text Placeholder 16">
            <a:extLst>
              <a:ext uri="{FF2B5EF4-FFF2-40B4-BE49-F238E27FC236}">
                <a16:creationId xmlns:a16="http://schemas.microsoft.com/office/drawing/2014/main" id="{EFC6BC24-FC16-4E53-912B-46735EDFB948}"/>
              </a:ext>
            </a:extLst>
          </p:cNvPr>
          <p:cNvSpPr>
            <a:spLocks noGrp="1"/>
          </p:cNvSpPr>
          <p:nvPr userDrawn="1">
            <p:ph type="body" sz="quarter" idx="12"/>
          </p:nvPr>
        </p:nvSpPr>
        <p:spPr>
          <a:xfrm>
            <a:off x="2272232" y="1609310"/>
            <a:ext cx="7251330" cy="4386048"/>
          </a:xfrm>
        </p:spPr>
        <p:txBody>
          <a:bodyPr tIns="72000">
            <a:normAutofit/>
          </a:bodyPr>
          <a:lstStyle>
            <a:lvl1pPr marL="285750" indent="-285750" algn="l" defTabSz="755650" rtl="0" eaLnBrk="1" latinLnBrk="0" hangingPunct="1">
              <a:lnSpc>
                <a:spcPct val="90000"/>
              </a:lnSpc>
              <a:spcAft>
                <a:spcPct val="35000"/>
              </a:spcAft>
              <a:buClr>
                <a:srgbClr val="001760"/>
              </a:buClr>
              <a:buSzPct val="130000"/>
              <a:buFont typeface="Arial" panose="020B0604020202020204" pitchFamily="34" charset="0"/>
              <a:buChar char="◘"/>
              <a:defRPr lang="en-GB" sz="1800" b="1" kern="1200" dirty="0">
                <a:solidFill>
                  <a:srgbClr val="002060"/>
                </a:solidFill>
                <a:latin typeface="Arial" panose="020B0604020202020204" pitchFamily="34" charset="0"/>
                <a:ea typeface="+mn-ea"/>
                <a:cs typeface="Arial" panose="020B0604020202020204" pitchFamily="34" charset="0"/>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292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defRPr/>
            </a:pPr>
            <a:fld id="{6016FE35-5CF9-4524-B578-DA1B37612A2E}" type="datetime1">
              <a:rPr lang="en-US" smtClean="0">
                <a:solidFill>
                  <a:srgbClr val="1F497D"/>
                </a:solidFill>
              </a:rPr>
              <a:pPr>
                <a:defRPr/>
              </a:pPr>
              <a:t>2/21/2023</a:t>
            </a:fld>
            <a:endParaRPr lang="en-US" dirty="0">
              <a:solidFill>
                <a:srgbClr val="1F497D"/>
              </a:solidFill>
            </a:endParaRPr>
          </a:p>
        </p:txBody>
      </p:sp>
      <p:sp>
        <p:nvSpPr>
          <p:cNvPr id="7" name="Slide Number Placeholder 6"/>
          <p:cNvSpPr>
            <a:spLocks noGrp="1"/>
          </p:cNvSpPr>
          <p:nvPr>
            <p:ph type="sldNum" sz="quarter" idx="11"/>
          </p:nvPr>
        </p:nvSpPr>
        <p:spPr/>
        <p:txBody>
          <a:bodyPr rtlCol="0"/>
          <a:lstStyle/>
          <a:p>
            <a:pPr>
              <a:defRPr/>
            </a:pPr>
            <a:fld id="{7C1A640B-0BAA-4FD5-BED5-BAFC472D6F6B}"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1249524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CB50FC-5DB4-4646-9B6F-4359EE5BAA13}" type="datetime1">
              <a:rPr lang="en-US" smtClean="0">
                <a:solidFill>
                  <a:srgbClr val="1F497D"/>
                </a:solidFill>
              </a:rPr>
              <a:pPr>
                <a:defRPr/>
              </a:pPr>
              <a:t>2/21/2023</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1BF81C15-6BB9-4E36-9AE2-7696C8334839}" type="slidenum">
              <a:rPr lang="en-US" smtClean="0"/>
              <a:pPr>
                <a:defRPr/>
              </a:pPr>
              <a:t>‹#›</a:t>
            </a:fld>
            <a:endParaRPr lang="en-US" dirty="0"/>
          </a:p>
        </p:txBody>
      </p:sp>
    </p:spTree>
    <p:extLst>
      <p:ext uri="{BB962C8B-B14F-4D97-AF65-F5344CB8AC3E}">
        <p14:creationId xmlns:p14="http://schemas.microsoft.com/office/powerpoint/2010/main" val="604473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defRPr/>
            </a:pPr>
            <a:fld id="{558AA386-92F8-42CA-AF78-F9102C3F6437}" type="datetime1">
              <a:rPr lang="en-US" smtClean="0">
                <a:solidFill>
                  <a:srgbClr val="1F497D"/>
                </a:solidFill>
              </a:rPr>
              <a:pPr>
                <a:defRPr/>
              </a:pPr>
              <a:t>2/21/2023</a:t>
            </a:fld>
            <a:endParaRPr lang="en-US" dirty="0">
              <a:solidFill>
                <a:srgbClr val="1F497D"/>
              </a:solidFill>
            </a:endParaRPr>
          </a:p>
        </p:txBody>
      </p:sp>
      <p:sp>
        <p:nvSpPr>
          <p:cNvPr id="22" name="Slide Number Placeholder 21"/>
          <p:cNvSpPr>
            <a:spLocks noGrp="1"/>
          </p:cNvSpPr>
          <p:nvPr>
            <p:ph type="sldNum" sz="quarter" idx="15"/>
          </p:nvPr>
        </p:nvSpPr>
        <p:spPr/>
        <p:txBody>
          <a:bodyPr rtlCol="0"/>
          <a:lstStyle/>
          <a:p>
            <a:pPr>
              <a:defRPr/>
            </a:pPr>
            <a:fld id="{A064A902-7593-471F-A50F-15ADA75C4D9C}"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4574213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Date Placeholder 16"/>
          <p:cNvSpPr>
            <a:spLocks noGrp="1"/>
          </p:cNvSpPr>
          <p:nvPr>
            <p:ph type="dt" sz="half" idx="10"/>
          </p:nvPr>
        </p:nvSpPr>
        <p:spPr/>
        <p:txBody>
          <a:bodyPr rtlCol="0"/>
          <a:lstStyle/>
          <a:p>
            <a:pPr>
              <a:defRPr/>
            </a:pPr>
            <a:fld id="{FA7C3B3B-D728-48E4-8558-A0F11394AD1E}" type="datetime1">
              <a:rPr lang="en-US" smtClean="0">
                <a:solidFill>
                  <a:srgbClr val="1F497D"/>
                </a:solidFill>
              </a:rPr>
              <a:pPr>
                <a:defRPr/>
              </a:pPr>
              <a:t>2/21/2023</a:t>
            </a:fld>
            <a:endParaRPr lang="en-US" dirty="0">
              <a:solidFill>
                <a:srgbClr val="1F497D"/>
              </a:solidFill>
            </a:endParaRPr>
          </a:p>
        </p:txBody>
      </p:sp>
      <p:sp>
        <p:nvSpPr>
          <p:cNvPr id="18" name="Slide Number Placeholder 17"/>
          <p:cNvSpPr>
            <a:spLocks noGrp="1"/>
          </p:cNvSpPr>
          <p:nvPr>
            <p:ph type="sldNum" sz="quarter" idx="11"/>
          </p:nvPr>
        </p:nvSpPr>
        <p:spPr/>
        <p:txBody>
          <a:bodyPr rtlCol="0"/>
          <a:lstStyle/>
          <a:p>
            <a:pPr>
              <a:defRPr/>
            </a:pPr>
            <a:fld id="{08473325-5D9E-4106-A816-1B6B0C795030}"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solidFill>
                <a:srgbClr val="1F497D"/>
              </a:solidFill>
            </a:endParaRPr>
          </a:p>
        </p:txBody>
      </p:sp>
    </p:spTree>
    <p:extLst>
      <p:ext uri="{BB962C8B-B14F-4D97-AF65-F5344CB8AC3E}">
        <p14:creationId xmlns:p14="http://schemas.microsoft.com/office/powerpoint/2010/main" val="3489754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0FAA1BE-D7A6-4DB1-A50C-59F97BF13BC5}" type="datetime1">
              <a:rPr lang="en-US" smtClean="0">
                <a:solidFill>
                  <a:srgbClr val="1F497D"/>
                </a:solidFill>
              </a:rPr>
              <a:pPr>
                <a:defRPr/>
              </a:pPr>
              <a:t>2/21/2023</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FECC0F39-242D-4D38-8246-49CE7FFE0E7E}" type="slidenum">
              <a:rPr lang="en-US" smtClean="0"/>
              <a:pPr>
                <a:defRPr/>
              </a:pPr>
              <a:t>‹#›</a:t>
            </a:fld>
            <a:endParaRPr lang="en-US" dirty="0"/>
          </a:p>
        </p:txBody>
      </p:sp>
    </p:spTree>
    <p:extLst>
      <p:ext uri="{BB962C8B-B14F-4D97-AF65-F5344CB8AC3E}">
        <p14:creationId xmlns:p14="http://schemas.microsoft.com/office/powerpoint/2010/main" val="2659271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9E067DF-D5B5-49E2-B1C3-C76BC46BA91B}" type="datetime1">
              <a:rPr lang="en-US" smtClean="0">
                <a:solidFill>
                  <a:srgbClr val="1F497D"/>
                </a:solidFill>
              </a:rPr>
              <a:pPr>
                <a:defRPr/>
              </a:pPr>
              <a:t>2/21/2023</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03FD8BC8-8C03-4BAC-AF99-81ABB89EA864}" type="slidenum">
              <a:rPr lang="en-US" smtClean="0"/>
              <a:pPr>
                <a:defRPr/>
              </a:pPr>
              <a:t>‹#›</a:t>
            </a:fld>
            <a:endParaRPr lang="en-US" dirty="0"/>
          </a:p>
        </p:txBody>
      </p:sp>
    </p:spTree>
    <p:extLst>
      <p:ext uri="{BB962C8B-B14F-4D97-AF65-F5344CB8AC3E}">
        <p14:creationId xmlns:p14="http://schemas.microsoft.com/office/powerpoint/2010/main" val="3826598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817B-8755-46FE-9D50-128AB903CFE4}"/>
              </a:ext>
            </a:extLst>
          </p:cNvPr>
          <p:cNvSpPr>
            <a:spLocks noGrp="1"/>
          </p:cNvSpPr>
          <p:nvPr>
            <p:ph type="title" hasCustomPrompt="1"/>
          </p:nvPr>
        </p:nvSpPr>
        <p:spPr>
          <a:xfrm>
            <a:off x="0" y="3009900"/>
            <a:ext cx="12192000" cy="838200"/>
          </a:xfrm>
          <a:prstGeom prst="rect">
            <a:avLst/>
          </a:prstGeom>
          <a:solidFill>
            <a:srgbClr val="0083D8"/>
          </a:solidFill>
        </p:spPr>
        <p:txBody>
          <a:bodyPr anchor="ctr"/>
          <a:lstStyle>
            <a:lvl1pPr algn="ct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2130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FE657F2-4A92-4BA6-9919-027DD042FF08}"/>
              </a:ext>
            </a:extLst>
          </p:cNvPr>
          <p:cNvSpPr>
            <a:spLocks noGrp="1"/>
          </p:cNvSpPr>
          <p:nvPr>
            <p:ph type="dt" sz="half" idx="10"/>
          </p:nvPr>
        </p:nvSpPr>
        <p:spPr/>
        <p:txBody>
          <a:bodyPr/>
          <a:lstStyle/>
          <a:p>
            <a:fld id="{2E8331E7-96C5-47BE-AC14-14005749D9BF}" type="datetime1">
              <a:rPr lang="en-US" smtClean="0"/>
              <a:t>2/21/2023</a:t>
            </a:fld>
            <a:endParaRPr lang="en-US"/>
          </a:p>
        </p:txBody>
      </p:sp>
      <p:sp>
        <p:nvSpPr>
          <p:cNvPr id="4" name="Footer Placeholder 3">
            <a:extLst>
              <a:ext uri="{FF2B5EF4-FFF2-40B4-BE49-F238E27FC236}">
                <a16:creationId xmlns:a16="http://schemas.microsoft.com/office/drawing/2014/main" id="{20871F6B-453A-44A4-A53E-D4AFC4B1F9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A3902-234F-408C-AA00-518390CFF48B}"/>
              </a:ext>
            </a:extLst>
          </p:cNvPr>
          <p:cNvSpPr>
            <a:spLocks noGrp="1"/>
          </p:cNvSpPr>
          <p:nvPr>
            <p:ph type="sldNum" sz="quarter" idx="12"/>
          </p:nvPr>
        </p:nvSpPr>
        <p:spPr/>
        <p:txBody>
          <a:bodyPr/>
          <a:lstStyle/>
          <a:p>
            <a:fld id="{C6A47A41-686E-4E43-B0DC-606CB2C5132C}" type="slidenum">
              <a:rPr lang="en-US" smtClean="0"/>
              <a:pPr/>
              <a:t>‹#›</a:t>
            </a:fld>
            <a:endParaRPr lang="en-US"/>
          </a:p>
        </p:txBody>
      </p:sp>
    </p:spTree>
    <p:extLst>
      <p:ext uri="{BB962C8B-B14F-4D97-AF65-F5344CB8AC3E}">
        <p14:creationId xmlns:p14="http://schemas.microsoft.com/office/powerpoint/2010/main" val="1451246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4765D70-C5E9-468E-B7D9-41D854AB1ADA}" type="datetime1">
              <a:rPr lang="en-US" smtClean="0">
                <a:solidFill>
                  <a:srgbClr val="1F497D"/>
                </a:solidFill>
              </a:rPr>
              <a:pPr>
                <a:defRPr/>
              </a:pPr>
              <a:t>2/21/2023</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4BE230B8-F36D-4AFE-BF28-BC420C6EDFD6}" type="slidenum">
              <a:rPr lang="en-US" smtClean="0"/>
              <a:pPr>
                <a:defRPr/>
              </a:pPr>
              <a:t>‹#›</a:t>
            </a:fld>
            <a:endParaRPr lang="en-US" dirty="0"/>
          </a:p>
        </p:txBody>
      </p:sp>
    </p:spTree>
    <p:extLst>
      <p:ext uri="{BB962C8B-B14F-4D97-AF65-F5344CB8AC3E}">
        <p14:creationId xmlns:p14="http://schemas.microsoft.com/office/powerpoint/2010/main" val="349831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7063A82-9583-4AA7-9746-22BA406B501E}" type="datetime1">
              <a:rPr lang="en-US" smtClean="0">
                <a:solidFill>
                  <a:srgbClr val="1F497D"/>
                </a:solidFill>
              </a:rPr>
              <a:pPr>
                <a:defRPr/>
              </a:pPr>
              <a:t>2/21/2023</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04BEADBA-951F-4511-BB29-DE5FC1DB9D16}" type="slidenum">
              <a:rPr lang="en-US" smtClean="0"/>
              <a:pPr>
                <a:defRPr/>
              </a:pPr>
              <a:t>‹#›</a:t>
            </a:fld>
            <a:endParaRPr lang="en-US" dirty="0"/>
          </a:p>
        </p:txBody>
      </p:sp>
    </p:spTree>
    <p:extLst>
      <p:ext uri="{BB962C8B-B14F-4D97-AF65-F5344CB8AC3E}">
        <p14:creationId xmlns:p14="http://schemas.microsoft.com/office/powerpoint/2010/main" val="292052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1901-30BD-4C09-8E14-392657FD1096}"/>
              </a:ext>
            </a:extLst>
          </p:cNvPr>
          <p:cNvSpPr>
            <a:spLocks noGrp="1"/>
          </p:cNvSpPr>
          <p:nvPr>
            <p:ph type="title"/>
          </p:nvPr>
        </p:nvSpPr>
        <p:spPr>
          <a:xfrm>
            <a:off x="0" y="0"/>
            <a:ext cx="12192000" cy="923925"/>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dirty="0"/>
          </a:p>
        </p:txBody>
      </p:sp>
      <p:sp>
        <p:nvSpPr>
          <p:cNvPr id="7" name="Slide Number Placeholder 23">
            <a:extLst>
              <a:ext uri="{FF2B5EF4-FFF2-40B4-BE49-F238E27FC236}">
                <a16:creationId xmlns:a16="http://schemas.microsoft.com/office/drawing/2014/main" id="{299CA41F-EA39-4D8C-82EC-588D81FDE52F}"/>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
        <p:nvSpPr>
          <p:cNvPr id="8" name="Content Placeholder 5">
            <a:extLst>
              <a:ext uri="{FF2B5EF4-FFF2-40B4-BE49-F238E27FC236}">
                <a16:creationId xmlns:a16="http://schemas.microsoft.com/office/drawing/2014/main" id="{1F247A67-9AB4-4806-B680-08CFFF8A5DC4}"/>
              </a:ext>
            </a:extLst>
          </p:cNvPr>
          <p:cNvSpPr>
            <a:spLocks noGrp="1"/>
          </p:cNvSpPr>
          <p:nvPr>
            <p:ph sz="quarter" idx="4"/>
          </p:nvPr>
        </p:nvSpPr>
        <p:spPr>
          <a:xfrm>
            <a:off x="666749" y="1586705"/>
            <a:ext cx="10448925" cy="4595019"/>
          </a:xfrm>
        </p:spPr>
        <p:txBody>
          <a:bodyPr/>
          <a:lstStyle>
            <a:lvl1pPr>
              <a:defRPr lang="en-US" sz="2400" kern="1200" dirty="0" smtClean="0">
                <a:solidFill>
                  <a:srgbClr val="001760"/>
                </a:solidFill>
                <a:latin typeface="Arial" panose="020B0604020202020204" pitchFamily="34" charset="0"/>
                <a:ea typeface="+mn-ea"/>
                <a:cs typeface="Arial" panose="020B0604020202020204" pitchFamily="34" charset="0"/>
              </a:defRPr>
            </a:lvl1pPr>
            <a:lvl2pPr marL="685800" indent="-228600">
              <a:defRPr lang="en-US" sz="2200" kern="1200" dirty="0" smtClean="0">
                <a:solidFill>
                  <a:srgbClr val="001760"/>
                </a:solidFill>
                <a:latin typeface="Arial" panose="020B0604020202020204" pitchFamily="34" charset="0"/>
                <a:ea typeface="+mn-ea"/>
                <a:cs typeface="Arial" panose="020B0604020202020204" pitchFamily="34" charset="0"/>
              </a:defRPr>
            </a:lvl2pPr>
            <a:lvl3pPr>
              <a:defRPr>
                <a:solidFill>
                  <a:srgbClr val="001760"/>
                </a:solidFill>
                <a:latin typeface="Arial" panose="020B0604020202020204" pitchFamily="34" charset="0"/>
                <a:cs typeface="Arial" panose="020B0604020202020204" pitchFamily="34" charset="0"/>
              </a:defRPr>
            </a:lvl3pPr>
            <a:lvl4pPr>
              <a:defRPr>
                <a:solidFill>
                  <a:srgbClr val="001760"/>
                </a:solidFill>
                <a:latin typeface="Arial" panose="020B0604020202020204" pitchFamily="34" charset="0"/>
                <a:cs typeface="Arial" panose="020B0604020202020204" pitchFamily="34" charset="0"/>
              </a:defRPr>
            </a:lvl4pPr>
            <a:lvl5pPr>
              <a:defRPr>
                <a:solidFill>
                  <a:srgbClr val="0017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73724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B79BC07-7578-4445-B412-4122109ECE9B}" type="datetime1">
              <a:rPr lang="en-US" smtClean="0">
                <a:solidFill>
                  <a:srgbClr val="EEECE1"/>
                </a:solidFill>
              </a:rPr>
              <a:pPr>
                <a:defRPr/>
              </a:pPr>
              <a:t>2/21/2023</a:t>
            </a:fld>
            <a:endParaRPr lang="en-US" dirty="0">
              <a:solidFill>
                <a:srgbClr val="EEECE1"/>
              </a:solidFill>
            </a:endParaRPr>
          </a:p>
        </p:txBody>
      </p:sp>
      <p:sp>
        <p:nvSpPr>
          <p:cNvPr id="5" name="Footer Placeholder 4"/>
          <p:cNvSpPr>
            <a:spLocks noGrp="1"/>
          </p:cNvSpPr>
          <p:nvPr>
            <p:ph type="ftr" sz="quarter" idx="11"/>
          </p:nvPr>
        </p:nvSpPr>
        <p:spPr/>
        <p:txBody>
          <a:bodyPr/>
          <a:lstStyle/>
          <a:p>
            <a:pPr>
              <a:defRPr/>
            </a:pPr>
            <a:endParaRPr lang="en-US" dirty="0">
              <a:solidFill>
                <a:srgbClr val="EEECE1"/>
              </a:solidFill>
            </a:endParaRPr>
          </a:p>
        </p:txBody>
      </p:sp>
      <p:sp>
        <p:nvSpPr>
          <p:cNvPr id="6" name="Slide Number Placeholder 5"/>
          <p:cNvSpPr>
            <a:spLocks noGrp="1"/>
          </p:cNvSpPr>
          <p:nvPr>
            <p:ph type="sldNum" sz="quarter" idx="12"/>
          </p:nvPr>
        </p:nvSpPr>
        <p:spPr/>
        <p:txBody>
          <a:bodyPr/>
          <a:lstStyle/>
          <a:p>
            <a:pPr>
              <a:defRPr/>
            </a:pPr>
            <a:fld id="{C8227E12-2661-40F4-9195-B48935BC54FD}" type="slidenum">
              <a:rPr lang="en-US" smtClean="0"/>
              <a:pPr>
                <a:defRPr/>
              </a:pPr>
              <a:t>‹#›</a:t>
            </a:fld>
            <a:endParaRPr lang="en-US" dirty="0"/>
          </a:p>
        </p:txBody>
      </p:sp>
    </p:spTree>
    <p:extLst>
      <p:ext uri="{BB962C8B-B14F-4D97-AF65-F5344CB8AC3E}">
        <p14:creationId xmlns:p14="http://schemas.microsoft.com/office/powerpoint/2010/main" val="16833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7206F3A-2DFE-4208-B83A-D8A7EA482411}" type="datetime1">
              <a:rPr lang="en-US" smtClean="0">
                <a:solidFill>
                  <a:srgbClr val="1F497D"/>
                </a:solidFill>
              </a:rPr>
              <a:pPr>
                <a:defRPr/>
              </a:pPr>
              <a:t>2/21/2023</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19A3970A-D153-4B92-AED6-D1A9347F953A}" type="slidenum">
              <a:rPr lang="en-US" smtClean="0"/>
              <a:pPr>
                <a:defRPr/>
              </a:pPr>
              <a:t>‹#›</a:t>
            </a:fld>
            <a:endParaRPr lang="en-US" dirty="0"/>
          </a:p>
        </p:txBody>
      </p:sp>
    </p:spTree>
    <p:extLst>
      <p:ext uri="{BB962C8B-B14F-4D97-AF65-F5344CB8AC3E}">
        <p14:creationId xmlns:p14="http://schemas.microsoft.com/office/powerpoint/2010/main" val="2950162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3F924D3-38C6-4E03-B423-A67494E45FF4}" type="datetime1">
              <a:rPr lang="en-US" smtClean="0">
                <a:solidFill>
                  <a:srgbClr val="1F497D"/>
                </a:solidFill>
              </a:rPr>
              <a:pPr>
                <a:defRPr/>
              </a:pPr>
              <a:t>2/21/2023</a:t>
            </a:fld>
            <a:endParaRPr lang="en-US" dirty="0">
              <a:solidFill>
                <a:srgbClr val="1F497D"/>
              </a:solidFill>
            </a:endParaRPr>
          </a:p>
        </p:txBody>
      </p:sp>
      <p:sp>
        <p:nvSpPr>
          <p:cNvPr id="8" name="Footer Placeholder 7"/>
          <p:cNvSpPr>
            <a:spLocks noGrp="1"/>
          </p:cNvSpPr>
          <p:nvPr>
            <p:ph type="ftr" sz="quarter" idx="11"/>
          </p:nvPr>
        </p:nvSpPr>
        <p:spPr/>
        <p:txBody>
          <a:bodyPr/>
          <a:lstStyle/>
          <a:p>
            <a:pPr>
              <a:defRPr/>
            </a:pPr>
            <a:endParaRPr lang="en-US" dirty="0">
              <a:solidFill>
                <a:srgbClr val="1F497D"/>
              </a:solidFill>
            </a:endParaRPr>
          </a:p>
        </p:txBody>
      </p:sp>
      <p:sp>
        <p:nvSpPr>
          <p:cNvPr id="9" name="Slide Number Placeholder 8"/>
          <p:cNvSpPr>
            <a:spLocks noGrp="1"/>
          </p:cNvSpPr>
          <p:nvPr>
            <p:ph type="sldNum" sz="quarter" idx="12"/>
          </p:nvPr>
        </p:nvSpPr>
        <p:spPr/>
        <p:txBody>
          <a:bodyPr/>
          <a:lstStyle/>
          <a:p>
            <a:pPr>
              <a:defRPr/>
            </a:pPr>
            <a:fld id="{6B9BB27E-3B9D-41E4-AC00-A26CA314C1C3}" type="slidenum">
              <a:rPr lang="en-US" smtClean="0"/>
              <a:pPr>
                <a:defRPr/>
              </a:pPr>
              <a:t>‹#›</a:t>
            </a:fld>
            <a:endParaRPr lang="en-US" dirty="0"/>
          </a:p>
        </p:txBody>
      </p:sp>
    </p:spTree>
    <p:extLst>
      <p:ext uri="{BB962C8B-B14F-4D97-AF65-F5344CB8AC3E}">
        <p14:creationId xmlns:p14="http://schemas.microsoft.com/office/powerpoint/2010/main" val="3339307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016FE35-5CF9-4524-B578-DA1B37612A2E}" type="datetime1">
              <a:rPr lang="en-US" smtClean="0">
                <a:solidFill>
                  <a:srgbClr val="1F497D"/>
                </a:solidFill>
              </a:rPr>
              <a:pPr>
                <a:defRPr/>
              </a:pPr>
              <a:t>2/21/2023</a:t>
            </a:fld>
            <a:endParaRPr lang="en-US" dirty="0">
              <a:solidFill>
                <a:srgbClr val="1F497D"/>
              </a:solidFill>
            </a:endParaRPr>
          </a:p>
        </p:txBody>
      </p:sp>
      <p:sp>
        <p:nvSpPr>
          <p:cNvPr id="4" name="Footer Placeholder 3"/>
          <p:cNvSpPr>
            <a:spLocks noGrp="1"/>
          </p:cNvSpPr>
          <p:nvPr>
            <p:ph type="ftr" sz="quarter" idx="11"/>
          </p:nvPr>
        </p:nvSpPr>
        <p:spPr/>
        <p:txBody>
          <a:bodyPr/>
          <a:lstStyle/>
          <a:p>
            <a:pPr>
              <a:defRPr/>
            </a:pPr>
            <a:endParaRPr lang="en-US" dirty="0">
              <a:solidFill>
                <a:srgbClr val="1F497D"/>
              </a:solidFill>
            </a:endParaRPr>
          </a:p>
        </p:txBody>
      </p:sp>
      <p:sp>
        <p:nvSpPr>
          <p:cNvPr id="5" name="Slide Number Placeholder 4"/>
          <p:cNvSpPr>
            <a:spLocks noGrp="1"/>
          </p:cNvSpPr>
          <p:nvPr>
            <p:ph type="sldNum" sz="quarter" idx="12"/>
          </p:nvPr>
        </p:nvSpPr>
        <p:spPr/>
        <p:txBody>
          <a:bodyPr/>
          <a:lstStyle/>
          <a:p>
            <a:pPr>
              <a:defRPr/>
            </a:pPr>
            <a:fld id="{7C1A640B-0BAA-4FD5-BED5-BAFC472D6F6B}" type="slidenum">
              <a:rPr lang="en-US" smtClean="0"/>
              <a:pPr>
                <a:defRPr/>
              </a:pPr>
              <a:t>‹#›</a:t>
            </a:fld>
            <a:endParaRPr lang="en-US" dirty="0"/>
          </a:p>
        </p:txBody>
      </p:sp>
    </p:spTree>
    <p:extLst>
      <p:ext uri="{BB962C8B-B14F-4D97-AF65-F5344CB8AC3E}">
        <p14:creationId xmlns:p14="http://schemas.microsoft.com/office/powerpoint/2010/main" val="3935515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CB50FC-5DB4-4646-9B6F-4359EE5BAA13}" type="datetime1">
              <a:rPr lang="en-US" smtClean="0">
                <a:solidFill>
                  <a:srgbClr val="1F497D"/>
                </a:solidFill>
              </a:rPr>
              <a:pPr>
                <a:defRPr/>
              </a:pPr>
              <a:t>2/21/2023</a:t>
            </a:fld>
            <a:endParaRPr lang="en-US" dirty="0">
              <a:solidFill>
                <a:srgbClr val="1F497D"/>
              </a:solidFill>
            </a:endParaRPr>
          </a:p>
        </p:txBody>
      </p:sp>
      <p:sp>
        <p:nvSpPr>
          <p:cNvPr id="3" name="Footer Placeholder 2"/>
          <p:cNvSpPr>
            <a:spLocks noGrp="1"/>
          </p:cNvSpPr>
          <p:nvPr>
            <p:ph type="ftr" sz="quarter" idx="11"/>
          </p:nvPr>
        </p:nvSpPr>
        <p:spPr/>
        <p:txBody>
          <a:bodyPr/>
          <a:lstStyle/>
          <a:p>
            <a:pPr>
              <a:defRPr/>
            </a:pPr>
            <a:endParaRPr lang="en-US" dirty="0">
              <a:solidFill>
                <a:srgbClr val="1F497D"/>
              </a:solidFill>
            </a:endParaRPr>
          </a:p>
        </p:txBody>
      </p:sp>
      <p:sp>
        <p:nvSpPr>
          <p:cNvPr id="4" name="Slide Number Placeholder 3"/>
          <p:cNvSpPr>
            <a:spLocks noGrp="1"/>
          </p:cNvSpPr>
          <p:nvPr>
            <p:ph type="sldNum" sz="quarter" idx="12"/>
          </p:nvPr>
        </p:nvSpPr>
        <p:spPr/>
        <p:txBody>
          <a:bodyPr/>
          <a:lstStyle/>
          <a:p>
            <a:pPr>
              <a:defRPr/>
            </a:pPr>
            <a:fld id="{1BF81C15-6BB9-4E36-9AE2-7696C8334839}" type="slidenum">
              <a:rPr lang="en-US" smtClean="0"/>
              <a:pPr>
                <a:defRPr/>
              </a:pPr>
              <a:t>‹#›</a:t>
            </a:fld>
            <a:endParaRPr lang="en-US" dirty="0"/>
          </a:p>
        </p:txBody>
      </p:sp>
    </p:spTree>
    <p:extLst>
      <p:ext uri="{BB962C8B-B14F-4D97-AF65-F5344CB8AC3E}">
        <p14:creationId xmlns:p14="http://schemas.microsoft.com/office/powerpoint/2010/main" val="1586723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58AA386-92F8-42CA-AF78-F9102C3F6437}" type="datetime1">
              <a:rPr lang="en-US" smtClean="0">
                <a:solidFill>
                  <a:srgbClr val="1F497D"/>
                </a:solidFill>
              </a:rPr>
              <a:pPr>
                <a:defRPr/>
              </a:pPr>
              <a:t>2/21/2023</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A064A902-7593-471F-A50F-15ADA75C4D9C}" type="slidenum">
              <a:rPr lang="en-US" smtClean="0"/>
              <a:pPr>
                <a:defRPr/>
              </a:pPr>
              <a:t>‹#›</a:t>
            </a:fld>
            <a:endParaRPr lang="en-US" dirty="0"/>
          </a:p>
        </p:txBody>
      </p:sp>
    </p:spTree>
    <p:extLst>
      <p:ext uri="{BB962C8B-B14F-4D97-AF65-F5344CB8AC3E}">
        <p14:creationId xmlns:p14="http://schemas.microsoft.com/office/powerpoint/2010/main" val="993916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A7C3B3B-D728-48E4-8558-A0F11394AD1E}" type="datetime1">
              <a:rPr lang="en-US" smtClean="0">
                <a:solidFill>
                  <a:srgbClr val="1F497D"/>
                </a:solidFill>
              </a:rPr>
              <a:pPr>
                <a:defRPr/>
              </a:pPr>
              <a:t>2/21/2023</a:t>
            </a:fld>
            <a:endParaRPr lang="en-US" dirty="0">
              <a:solidFill>
                <a:srgbClr val="1F497D"/>
              </a:solidFill>
            </a:endParaRPr>
          </a:p>
        </p:txBody>
      </p:sp>
      <p:sp>
        <p:nvSpPr>
          <p:cNvPr id="6" name="Footer Placeholder 5"/>
          <p:cNvSpPr>
            <a:spLocks noGrp="1"/>
          </p:cNvSpPr>
          <p:nvPr>
            <p:ph type="ftr" sz="quarter" idx="11"/>
          </p:nvPr>
        </p:nvSpPr>
        <p:spPr/>
        <p:txBody>
          <a:bodyPr/>
          <a:lstStyle/>
          <a:p>
            <a:pPr>
              <a:defRPr/>
            </a:pPr>
            <a:endParaRPr lang="en-US" dirty="0">
              <a:solidFill>
                <a:srgbClr val="1F497D"/>
              </a:solidFill>
            </a:endParaRPr>
          </a:p>
        </p:txBody>
      </p:sp>
      <p:sp>
        <p:nvSpPr>
          <p:cNvPr id="7" name="Slide Number Placeholder 6"/>
          <p:cNvSpPr>
            <a:spLocks noGrp="1"/>
          </p:cNvSpPr>
          <p:nvPr>
            <p:ph type="sldNum" sz="quarter" idx="12"/>
          </p:nvPr>
        </p:nvSpPr>
        <p:spPr/>
        <p:txBody>
          <a:bodyPr/>
          <a:lstStyle/>
          <a:p>
            <a:pPr>
              <a:defRPr/>
            </a:pPr>
            <a:fld id="{08473325-5D9E-4106-A816-1B6B0C795030}" type="slidenum">
              <a:rPr lang="en-US" smtClean="0"/>
              <a:pPr>
                <a:defRPr/>
              </a:pPr>
              <a:t>‹#›</a:t>
            </a:fld>
            <a:endParaRPr lang="en-US" dirty="0"/>
          </a:p>
        </p:txBody>
      </p:sp>
    </p:spTree>
    <p:extLst>
      <p:ext uri="{BB962C8B-B14F-4D97-AF65-F5344CB8AC3E}">
        <p14:creationId xmlns:p14="http://schemas.microsoft.com/office/powerpoint/2010/main" val="2641330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0FAA1BE-D7A6-4DB1-A50C-59F97BF13BC5}" type="datetime1">
              <a:rPr lang="en-US" smtClean="0">
                <a:solidFill>
                  <a:srgbClr val="1F497D"/>
                </a:solidFill>
              </a:rPr>
              <a:pPr>
                <a:defRPr/>
              </a:pPr>
              <a:t>2/21/2023</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FECC0F39-242D-4D38-8246-49CE7FFE0E7E}" type="slidenum">
              <a:rPr lang="en-US" smtClean="0"/>
              <a:pPr>
                <a:defRPr/>
              </a:pPr>
              <a:t>‹#›</a:t>
            </a:fld>
            <a:endParaRPr lang="en-US" dirty="0"/>
          </a:p>
        </p:txBody>
      </p:sp>
    </p:spTree>
    <p:extLst>
      <p:ext uri="{BB962C8B-B14F-4D97-AF65-F5344CB8AC3E}">
        <p14:creationId xmlns:p14="http://schemas.microsoft.com/office/powerpoint/2010/main" val="4033234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9E067DF-D5B5-49E2-B1C3-C76BC46BA91B}" type="datetime1">
              <a:rPr lang="en-US" smtClean="0">
                <a:solidFill>
                  <a:srgbClr val="1F497D"/>
                </a:solidFill>
              </a:rPr>
              <a:pPr>
                <a:defRPr/>
              </a:pPr>
              <a:t>2/21/2023</a:t>
            </a:fld>
            <a:endParaRPr lang="en-US" dirty="0">
              <a:solidFill>
                <a:srgbClr val="1F497D"/>
              </a:solidFill>
            </a:endParaRPr>
          </a:p>
        </p:txBody>
      </p:sp>
      <p:sp>
        <p:nvSpPr>
          <p:cNvPr id="5" name="Footer Placeholder 4"/>
          <p:cNvSpPr>
            <a:spLocks noGrp="1"/>
          </p:cNvSpPr>
          <p:nvPr>
            <p:ph type="ftr" sz="quarter" idx="11"/>
          </p:nvPr>
        </p:nvSpPr>
        <p:spPr/>
        <p:txBody>
          <a:bodyPr/>
          <a:lstStyle/>
          <a:p>
            <a:pPr>
              <a:defRPr/>
            </a:pPr>
            <a:endParaRPr lang="en-US" dirty="0">
              <a:solidFill>
                <a:srgbClr val="1F497D"/>
              </a:solidFill>
            </a:endParaRPr>
          </a:p>
        </p:txBody>
      </p:sp>
      <p:sp>
        <p:nvSpPr>
          <p:cNvPr id="6" name="Slide Number Placeholder 5"/>
          <p:cNvSpPr>
            <a:spLocks noGrp="1"/>
          </p:cNvSpPr>
          <p:nvPr>
            <p:ph type="sldNum" sz="quarter" idx="12"/>
          </p:nvPr>
        </p:nvSpPr>
        <p:spPr/>
        <p:txBody>
          <a:bodyPr/>
          <a:lstStyle/>
          <a:p>
            <a:pPr>
              <a:defRPr/>
            </a:pPr>
            <a:fld id="{03FD8BC8-8C03-4BAC-AF99-81ABB89EA864}" type="slidenum">
              <a:rPr lang="en-US" smtClean="0"/>
              <a:pPr>
                <a:defRPr/>
              </a:pPr>
              <a:t>‹#›</a:t>
            </a:fld>
            <a:endParaRPr lang="en-US" dirty="0"/>
          </a:p>
        </p:txBody>
      </p:sp>
    </p:spTree>
    <p:extLst>
      <p:ext uri="{BB962C8B-B14F-4D97-AF65-F5344CB8AC3E}">
        <p14:creationId xmlns:p14="http://schemas.microsoft.com/office/powerpoint/2010/main" val="22111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with paragraph text">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15A2-E071-44EC-9B40-755287A7D82A}"/>
              </a:ext>
            </a:extLst>
          </p:cNvPr>
          <p:cNvSpPr>
            <a:spLocks noGrp="1"/>
          </p:cNvSpPr>
          <p:nvPr>
            <p:ph type="title"/>
          </p:nvPr>
        </p:nvSpPr>
        <p:spPr>
          <a:xfrm>
            <a:off x="0" y="0"/>
            <a:ext cx="12192000" cy="1057275"/>
          </a:xfrm>
          <a:prstGeom prst="rect">
            <a:avLst/>
          </a:prstGeom>
          <a:solidFill>
            <a:srgbClr val="0083D8"/>
          </a:solidFill>
        </p:spPr>
        <p:txBody>
          <a:bodyPr anchor="ctr"/>
          <a:lstStyle>
            <a:lvl1pPr algn="ctr">
              <a:defRPr sz="2800">
                <a:solidFill>
                  <a:schemeClr val="bg1"/>
                </a:solidFill>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522FC686-BD6E-4A29-AD88-618529CF4294}"/>
              </a:ext>
            </a:extLst>
          </p:cNvPr>
          <p:cNvSpPr>
            <a:spLocks noGrp="1"/>
          </p:cNvSpPr>
          <p:nvPr>
            <p:ph type="body" sz="half" idx="2"/>
          </p:nvPr>
        </p:nvSpPr>
        <p:spPr>
          <a:xfrm>
            <a:off x="820738" y="1801018"/>
            <a:ext cx="10294937" cy="3811588"/>
          </a:xfrm>
        </p:spPr>
        <p:txBody>
          <a:bodyPr/>
          <a:lstStyle>
            <a:lvl1pPr marL="0" indent="0">
              <a:lnSpc>
                <a:spcPct val="150000"/>
              </a:lnSpc>
              <a:buNone/>
              <a:defRPr sz="1600">
                <a:solidFill>
                  <a:srgbClr val="001760"/>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23">
            <a:extLst>
              <a:ext uri="{FF2B5EF4-FFF2-40B4-BE49-F238E27FC236}">
                <a16:creationId xmlns:a16="http://schemas.microsoft.com/office/drawing/2014/main" id="{4F8A2078-AE80-409A-BA54-ADA73186999F}"/>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8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817B-8755-46FE-9D50-128AB903CFE4}"/>
              </a:ext>
            </a:extLst>
          </p:cNvPr>
          <p:cNvSpPr>
            <a:spLocks noGrp="1"/>
          </p:cNvSpPr>
          <p:nvPr>
            <p:ph type="title" hasCustomPrompt="1"/>
          </p:nvPr>
        </p:nvSpPr>
        <p:spPr>
          <a:xfrm>
            <a:off x="0" y="3009900"/>
            <a:ext cx="12192000" cy="838200"/>
          </a:xfrm>
          <a:prstGeom prst="rect">
            <a:avLst/>
          </a:prstGeom>
          <a:solidFill>
            <a:srgbClr val="0083D8"/>
          </a:solidFill>
        </p:spPr>
        <p:txBody>
          <a:bodyPr anchor="ctr"/>
          <a:lstStyle>
            <a:lvl1pPr algn="ct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27813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3B02-05DB-41E3-81AE-B8929D35BBB8}"/>
              </a:ext>
            </a:extLst>
          </p:cNvPr>
          <p:cNvSpPr>
            <a:spLocks noGrp="1"/>
          </p:cNvSpPr>
          <p:nvPr>
            <p:ph type="ctrTitle"/>
          </p:nvPr>
        </p:nvSpPr>
        <p:spPr>
          <a:xfrm>
            <a:off x="8277225" y="4079875"/>
            <a:ext cx="2819400" cy="1271587"/>
          </a:xfrm>
          <a:prstGeom prst="rect">
            <a:avLst/>
          </a:prstGeom>
        </p:spPr>
        <p:txBody>
          <a:bodyPr anchor="b">
            <a:normAutofit/>
          </a:bodyPr>
          <a:lstStyle>
            <a:lvl1pPr algn="ctr">
              <a:defRPr lang="en-GB" sz="2800" b="1" kern="1200" dirty="0">
                <a:solidFill>
                  <a:srgbClr val="001760"/>
                </a:solidFill>
                <a:latin typeface="Arial" panose="020B0604020202020204" pitchFamily="34" charset="0"/>
                <a:ea typeface="+mj-ea"/>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CD29902-EAC1-468B-8BA9-62AFD94F60AB}"/>
              </a:ext>
            </a:extLst>
          </p:cNvPr>
          <p:cNvSpPr>
            <a:spLocks noGrp="1"/>
          </p:cNvSpPr>
          <p:nvPr>
            <p:ph type="subTitle" idx="1"/>
          </p:nvPr>
        </p:nvSpPr>
        <p:spPr>
          <a:xfrm>
            <a:off x="8582025" y="5677789"/>
            <a:ext cx="2209800" cy="712787"/>
          </a:xfrm>
        </p:spPr>
        <p:txBody>
          <a:bodyPr>
            <a:normAutofit/>
          </a:bodyPr>
          <a:lstStyle>
            <a:lvl1pPr marL="0" indent="0" algn="ctr">
              <a:buNone/>
              <a:defRPr lang="en-GB" sz="1600" b="1" kern="1200" dirty="0">
                <a:solidFill>
                  <a:srgbClr val="001760"/>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close up of a tree&#10;&#10;Description automatically generated">
            <a:extLst>
              <a:ext uri="{FF2B5EF4-FFF2-40B4-BE49-F238E27FC236}">
                <a16:creationId xmlns:a16="http://schemas.microsoft.com/office/drawing/2014/main" id="{6F395A11-5B55-4207-939A-2B18EEE698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669"/>
            <a:ext cx="7184136" cy="687933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21095F89-933C-4DA2-8A22-17C8DA049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1791" y="1180211"/>
            <a:ext cx="3430268" cy="2401188"/>
          </a:xfrm>
          <a:prstGeom prst="rect">
            <a:avLst/>
          </a:prstGeom>
        </p:spPr>
      </p:pic>
    </p:spTree>
    <p:extLst>
      <p:ext uri="{BB962C8B-B14F-4D97-AF65-F5344CB8AC3E}">
        <p14:creationId xmlns:p14="http://schemas.microsoft.com/office/powerpoint/2010/main" val="2968680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resentation Flow">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CAA5-9957-4F77-9CCC-CBBAFF45323C}"/>
              </a:ext>
            </a:extLst>
          </p:cNvPr>
          <p:cNvSpPr>
            <a:spLocks noGrp="1"/>
          </p:cNvSpPr>
          <p:nvPr>
            <p:ph type="title" hasCustomPrompt="1"/>
          </p:nvPr>
        </p:nvSpPr>
        <p:spPr>
          <a:xfrm>
            <a:off x="0" y="1"/>
            <a:ext cx="12192000" cy="876300"/>
          </a:xfrm>
          <a:prstGeom prst="rect">
            <a:avLst/>
          </a:prstGeom>
          <a:solidFill>
            <a:srgbClr val="0083D8"/>
          </a:solidFill>
        </p:spPr>
        <p:txBody>
          <a:bodyPr anchor="ctr">
            <a:normAutofit/>
          </a:bodyPr>
          <a:lstStyle>
            <a:lvl1pPr algn="ctr">
              <a:defRPr sz="2800" b="1">
                <a:solidFill>
                  <a:schemeClr val="bg1"/>
                </a:solidFill>
                <a:latin typeface="Arial" panose="020B0604020202020204" pitchFamily="34" charset="0"/>
                <a:cs typeface="Arial" panose="020B0604020202020204" pitchFamily="34" charset="0"/>
              </a:defRPr>
            </a:lvl1pPr>
          </a:lstStyle>
          <a:p>
            <a:r>
              <a:rPr lang="en-US" dirty="0"/>
              <a:t>PRESENTATION FLOW</a:t>
            </a:r>
            <a:endParaRPr lang="en-GB" dirty="0"/>
          </a:p>
        </p:txBody>
      </p:sp>
      <p:sp>
        <p:nvSpPr>
          <p:cNvPr id="6" name="Slide Number Placeholder 23">
            <a:extLst>
              <a:ext uri="{FF2B5EF4-FFF2-40B4-BE49-F238E27FC236}">
                <a16:creationId xmlns:a16="http://schemas.microsoft.com/office/drawing/2014/main" id="{D8F6CEC9-4718-4491-A8B4-22350A755A9F}"/>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2A919260-8938-4C63-95C6-19B67DA49D69}"/>
              </a:ext>
            </a:extLst>
          </p:cNvPr>
          <p:cNvGrpSpPr/>
          <p:nvPr/>
        </p:nvGrpSpPr>
        <p:grpSpPr>
          <a:xfrm>
            <a:off x="1052424" y="1269051"/>
            <a:ext cx="1078301" cy="680519"/>
            <a:chOff x="474454" y="1234545"/>
            <a:chExt cx="1525554" cy="722001"/>
          </a:xfrm>
        </p:grpSpPr>
        <p:sp>
          <p:nvSpPr>
            <p:cNvPr id="93" name="Arrow: Striped Right 92">
              <a:extLst>
                <a:ext uri="{FF2B5EF4-FFF2-40B4-BE49-F238E27FC236}">
                  <a16:creationId xmlns:a16="http://schemas.microsoft.com/office/drawing/2014/main" id="{A48F73E8-71AA-4124-B200-95B2D7D66B51}"/>
                </a:ext>
              </a:extLst>
            </p:cNvPr>
            <p:cNvSpPr/>
            <p:nvPr/>
          </p:nvSpPr>
          <p:spPr>
            <a:xfrm>
              <a:off x="1305460" y="1234545"/>
              <a:ext cx="694548" cy="722001"/>
            </a:xfrm>
            <a:prstGeom prst="stripedRightArrow">
              <a:avLst/>
            </a:prstGeom>
            <a:solidFill>
              <a:srgbClr val="0083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41337BA6-3443-41B2-8903-BE72E2F6F837}"/>
                </a:ext>
              </a:extLst>
            </p:cNvPr>
            <p:cNvSpPr/>
            <p:nvPr/>
          </p:nvSpPr>
          <p:spPr>
            <a:xfrm rot="16200000">
              <a:off x="832886" y="995236"/>
              <a:ext cx="483757" cy="1200621"/>
            </a:xfrm>
            <a:prstGeom prst="rect">
              <a:avLst/>
            </a:prstGeom>
            <a:solidFill>
              <a:srgbClr val="0083D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b="1" dirty="0">
                  <a:latin typeface="Arial" panose="020B0604020202020204" pitchFamily="34" charset="0"/>
                  <a:cs typeface="Arial" panose="020B0604020202020204" pitchFamily="34" charset="0"/>
                </a:rPr>
                <a:t>Start</a:t>
              </a:r>
            </a:p>
          </p:txBody>
        </p:sp>
      </p:grpSp>
      <p:sp>
        <p:nvSpPr>
          <p:cNvPr id="48" name="Text Placeholder 16">
            <a:extLst>
              <a:ext uri="{FF2B5EF4-FFF2-40B4-BE49-F238E27FC236}">
                <a16:creationId xmlns:a16="http://schemas.microsoft.com/office/drawing/2014/main" id="{EFC6BC24-FC16-4E53-912B-46735EDFB948}"/>
              </a:ext>
            </a:extLst>
          </p:cNvPr>
          <p:cNvSpPr>
            <a:spLocks noGrp="1"/>
          </p:cNvSpPr>
          <p:nvPr>
            <p:ph type="body" sz="quarter" idx="12"/>
          </p:nvPr>
        </p:nvSpPr>
        <p:spPr>
          <a:xfrm>
            <a:off x="2272232" y="1609310"/>
            <a:ext cx="7251330" cy="4386048"/>
          </a:xfrm>
        </p:spPr>
        <p:txBody>
          <a:bodyPr tIns="72000">
            <a:normAutofit/>
          </a:bodyPr>
          <a:lstStyle>
            <a:lvl1pPr marL="285750" indent="-285750" algn="l" defTabSz="755650" rtl="0" eaLnBrk="1" latinLnBrk="0" hangingPunct="1">
              <a:lnSpc>
                <a:spcPct val="90000"/>
              </a:lnSpc>
              <a:spcAft>
                <a:spcPct val="35000"/>
              </a:spcAft>
              <a:buClr>
                <a:srgbClr val="001760"/>
              </a:buClr>
              <a:buSzPct val="130000"/>
              <a:buFont typeface="Arial" panose="020B0604020202020204" pitchFamily="34" charset="0"/>
              <a:buChar char="◘"/>
              <a:defRPr lang="en-GB" sz="1800" b="1" kern="1200" dirty="0">
                <a:solidFill>
                  <a:srgbClr val="002060"/>
                </a:solidFill>
                <a:latin typeface="Arial" panose="020B0604020202020204" pitchFamily="34" charset="0"/>
                <a:ea typeface="+mn-ea"/>
                <a:cs typeface="Arial" panose="020B0604020202020204" pitchFamily="34" charset="0"/>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47317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1901-30BD-4C09-8E14-392657FD1096}"/>
              </a:ext>
            </a:extLst>
          </p:cNvPr>
          <p:cNvSpPr>
            <a:spLocks noGrp="1"/>
          </p:cNvSpPr>
          <p:nvPr>
            <p:ph type="title"/>
          </p:nvPr>
        </p:nvSpPr>
        <p:spPr>
          <a:xfrm>
            <a:off x="0" y="0"/>
            <a:ext cx="12192000" cy="923925"/>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dirty="0"/>
          </a:p>
        </p:txBody>
      </p:sp>
      <p:sp>
        <p:nvSpPr>
          <p:cNvPr id="7" name="Slide Number Placeholder 23">
            <a:extLst>
              <a:ext uri="{FF2B5EF4-FFF2-40B4-BE49-F238E27FC236}">
                <a16:creationId xmlns:a16="http://schemas.microsoft.com/office/drawing/2014/main" id="{299CA41F-EA39-4D8C-82EC-588D81FDE52F}"/>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
        <p:nvSpPr>
          <p:cNvPr id="8" name="Content Placeholder 5">
            <a:extLst>
              <a:ext uri="{FF2B5EF4-FFF2-40B4-BE49-F238E27FC236}">
                <a16:creationId xmlns:a16="http://schemas.microsoft.com/office/drawing/2014/main" id="{1F247A67-9AB4-4806-B680-08CFFF8A5DC4}"/>
              </a:ext>
            </a:extLst>
          </p:cNvPr>
          <p:cNvSpPr>
            <a:spLocks noGrp="1"/>
          </p:cNvSpPr>
          <p:nvPr>
            <p:ph sz="quarter" idx="4"/>
          </p:nvPr>
        </p:nvSpPr>
        <p:spPr>
          <a:xfrm>
            <a:off x="666749" y="1586705"/>
            <a:ext cx="10448925" cy="4595019"/>
          </a:xfrm>
        </p:spPr>
        <p:txBody>
          <a:bodyPr/>
          <a:lstStyle>
            <a:lvl1pPr>
              <a:defRPr lang="en-US" sz="2400" kern="1200" dirty="0" smtClean="0">
                <a:solidFill>
                  <a:srgbClr val="001760"/>
                </a:solidFill>
                <a:latin typeface="Arial" panose="020B0604020202020204" pitchFamily="34" charset="0"/>
                <a:ea typeface="+mn-ea"/>
                <a:cs typeface="Arial" panose="020B0604020202020204" pitchFamily="34" charset="0"/>
              </a:defRPr>
            </a:lvl1pPr>
            <a:lvl2pPr marL="685800" indent="-228600">
              <a:defRPr lang="en-US" sz="2200" kern="1200" dirty="0" smtClean="0">
                <a:solidFill>
                  <a:srgbClr val="001760"/>
                </a:solidFill>
                <a:latin typeface="Arial" panose="020B0604020202020204" pitchFamily="34" charset="0"/>
                <a:ea typeface="+mn-ea"/>
                <a:cs typeface="Arial" panose="020B0604020202020204" pitchFamily="34" charset="0"/>
              </a:defRPr>
            </a:lvl2pPr>
            <a:lvl3pPr>
              <a:defRPr>
                <a:solidFill>
                  <a:srgbClr val="001760"/>
                </a:solidFill>
                <a:latin typeface="Arial" panose="020B0604020202020204" pitchFamily="34" charset="0"/>
                <a:cs typeface="Arial" panose="020B0604020202020204" pitchFamily="34" charset="0"/>
              </a:defRPr>
            </a:lvl3pPr>
            <a:lvl4pPr>
              <a:defRPr>
                <a:solidFill>
                  <a:srgbClr val="001760"/>
                </a:solidFill>
                <a:latin typeface="Arial" panose="020B0604020202020204" pitchFamily="34" charset="0"/>
                <a:cs typeface="Arial" panose="020B0604020202020204" pitchFamily="34" charset="0"/>
              </a:defRPr>
            </a:lvl4pPr>
            <a:lvl5pPr>
              <a:defRPr>
                <a:solidFill>
                  <a:srgbClr val="0017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19600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817B-8755-46FE-9D50-128AB903CFE4}"/>
              </a:ext>
            </a:extLst>
          </p:cNvPr>
          <p:cNvSpPr>
            <a:spLocks noGrp="1"/>
          </p:cNvSpPr>
          <p:nvPr>
            <p:ph type="title" hasCustomPrompt="1"/>
          </p:nvPr>
        </p:nvSpPr>
        <p:spPr>
          <a:xfrm>
            <a:off x="0" y="3009900"/>
            <a:ext cx="12192000" cy="838200"/>
          </a:xfrm>
          <a:prstGeom prst="rect">
            <a:avLst/>
          </a:prstGeom>
          <a:solidFill>
            <a:srgbClr val="0083D8"/>
          </a:solidFill>
        </p:spPr>
        <p:txBody>
          <a:bodyPr anchor="ctr"/>
          <a:lstStyle>
            <a:lvl1pPr algn="ct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72240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B67A-40B3-4A28-BA58-A6D4883F829A}"/>
              </a:ext>
            </a:extLst>
          </p:cNvPr>
          <p:cNvSpPr>
            <a:spLocks noGrp="1"/>
          </p:cNvSpPr>
          <p:nvPr>
            <p:ph type="title"/>
          </p:nvPr>
        </p:nvSpPr>
        <p:spPr>
          <a:xfrm>
            <a:off x="0" y="0"/>
            <a:ext cx="12192000" cy="823913"/>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E9B0465-8EA2-4205-BFEE-CDCA703A99B1}"/>
              </a:ext>
            </a:extLst>
          </p:cNvPr>
          <p:cNvSpPr>
            <a:spLocks noGrp="1"/>
          </p:cNvSpPr>
          <p:nvPr>
            <p:ph type="body" idx="1"/>
          </p:nvPr>
        </p:nvSpPr>
        <p:spPr>
          <a:xfrm>
            <a:off x="839788" y="1681163"/>
            <a:ext cx="5157787" cy="823912"/>
          </a:xfrm>
        </p:spPr>
        <p:txBody>
          <a:bodyPr anchor="b">
            <a:normAutofit/>
          </a:bodyPr>
          <a:lstStyle>
            <a:lvl1pPr marL="0" indent="0">
              <a:buNone/>
              <a:defRPr sz="2000" b="1">
                <a:solidFill>
                  <a:srgbClr val="0017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25253B-214F-4142-BC9F-397C13D0325F}"/>
              </a:ext>
            </a:extLst>
          </p:cNvPr>
          <p:cNvSpPr>
            <a:spLocks noGrp="1"/>
          </p:cNvSpPr>
          <p:nvPr>
            <p:ph sz="half" idx="2"/>
          </p:nvPr>
        </p:nvSpPr>
        <p:spPr>
          <a:xfrm>
            <a:off x="839788" y="2505075"/>
            <a:ext cx="5157787" cy="3684588"/>
          </a:xfrm>
        </p:spPr>
        <p:txBody>
          <a:bodyPr/>
          <a:lstStyle>
            <a:lvl1pPr>
              <a:defRPr sz="2400">
                <a:solidFill>
                  <a:srgbClr val="001760"/>
                </a:solidFill>
                <a:latin typeface="Arial" panose="020B0604020202020204" pitchFamily="34" charset="0"/>
                <a:cs typeface="Arial" panose="020B0604020202020204" pitchFamily="34" charset="0"/>
              </a:defRPr>
            </a:lvl1pPr>
            <a:lvl2pPr>
              <a:defRPr sz="2200">
                <a:solidFill>
                  <a:srgbClr val="001760"/>
                </a:solidFill>
                <a:latin typeface="Arial" panose="020B0604020202020204" pitchFamily="34" charset="0"/>
                <a:cs typeface="Arial" panose="020B0604020202020204" pitchFamily="34" charset="0"/>
              </a:defRPr>
            </a:lvl2pPr>
            <a:lvl3pPr>
              <a:defRPr>
                <a:solidFill>
                  <a:srgbClr val="001760"/>
                </a:solidFill>
                <a:latin typeface="Arial" panose="020B0604020202020204" pitchFamily="34" charset="0"/>
                <a:cs typeface="Arial" panose="020B0604020202020204" pitchFamily="34" charset="0"/>
              </a:defRPr>
            </a:lvl3pPr>
            <a:lvl4pPr>
              <a:defRPr>
                <a:solidFill>
                  <a:srgbClr val="001760"/>
                </a:solidFill>
                <a:latin typeface="Arial" panose="020B0604020202020204" pitchFamily="34" charset="0"/>
                <a:cs typeface="Arial" panose="020B0604020202020204" pitchFamily="34" charset="0"/>
              </a:defRPr>
            </a:lvl4pPr>
            <a:lvl5pPr>
              <a:defRPr>
                <a:solidFill>
                  <a:srgbClr val="0017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F7E156C9-521E-4D89-8ADB-AD77E9A179DB}"/>
              </a:ext>
            </a:extLst>
          </p:cNvPr>
          <p:cNvSpPr>
            <a:spLocks noGrp="1"/>
          </p:cNvSpPr>
          <p:nvPr>
            <p:ph type="body" sz="quarter" idx="3"/>
          </p:nvPr>
        </p:nvSpPr>
        <p:spPr>
          <a:xfrm>
            <a:off x="6172200" y="1681163"/>
            <a:ext cx="5183188" cy="823912"/>
          </a:xfrm>
        </p:spPr>
        <p:txBody>
          <a:bodyPr anchor="b">
            <a:normAutofit/>
          </a:bodyPr>
          <a:lstStyle>
            <a:lvl1pPr marL="0" indent="0">
              <a:buNone/>
              <a:defRPr sz="2000" b="1">
                <a:solidFill>
                  <a:srgbClr val="0017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C2A1B7-2DB1-42B8-8ED2-02FAEE017287}"/>
              </a:ext>
            </a:extLst>
          </p:cNvPr>
          <p:cNvSpPr>
            <a:spLocks noGrp="1"/>
          </p:cNvSpPr>
          <p:nvPr>
            <p:ph sz="quarter" idx="4"/>
          </p:nvPr>
        </p:nvSpPr>
        <p:spPr>
          <a:xfrm>
            <a:off x="6172200" y="2505075"/>
            <a:ext cx="5183188" cy="3684588"/>
          </a:xfrm>
        </p:spPr>
        <p:txBody>
          <a:bodyPr/>
          <a:lstStyle>
            <a:lvl1pPr>
              <a:defRPr lang="en-US" sz="2400" kern="1200" dirty="0" smtClean="0">
                <a:solidFill>
                  <a:srgbClr val="001760"/>
                </a:solidFill>
                <a:latin typeface="Arial" panose="020B0604020202020204" pitchFamily="34" charset="0"/>
                <a:ea typeface="+mn-ea"/>
                <a:cs typeface="Arial" panose="020B0604020202020204" pitchFamily="34" charset="0"/>
              </a:defRPr>
            </a:lvl1pPr>
            <a:lvl2pPr marL="685800" indent="-228600">
              <a:defRPr lang="en-US" sz="2200" kern="1200" dirty="0" smtClean="0">
                <a:solidFill>
                  <a:srgbClr val="001760"/>
                </a:solidFill>
                <a:latin typeface="Arial" panose="020B0604020202020204" pitchFamily="34" charset="0"/>
                <a:ea typeface="+mn-ea"/>
                <a:cs typeface="Arial" panose="020B0604020202020204" pitchFamily="34" charset="0"/>
              </a:defRPr>
            </a:lvl2pPr>
            <a:lvl3pPr>
              <a:defRPr>
                <a:solidFill>
                  <a:srgbClr val="001760"/>
                </a:solidFill>
                <a:latin typeface="Arial" panose="020B0604020202020204" pitchFamily="34" charset="0"/>
                <a:cs typeface="Arial" panose="020B0604020202020204" pitchFamily="34" charset="0"/>
              </a:defRPr>
            </a:lvl3pPr>
            <a:lvl4pPr>
              <a:defRPr>
                <a:solidFill>
                  <a:srgbClr val="001760"/>
                </a:solidFill>
                <a:latin typeface="Arial" panose="020B0604020202020204" pitchFamily="34" charset="0"/>
                <a:cs typeface="Arial" panose="020B0604020202020204" pitchFamily="34" charset="0"/>
              </a:defRPr>
            </a:lvl4pPr>
            <a:lvl5pPr>
              <a:defRPr>
                <a:solidFill>
                  <a:srgbClr val="0017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23">
            <a:extLst>
              <a:ext uri="{FF2B5EF4-FFF2-40B4-BE49-F238E27FC236}">
                <a16:creationId xmlns:a16="http://schemas.microsoft.com/office/drawing/2014/main" id="{A3DA849B-892E-4719-8D97-1C8485A34996}"/>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329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15A2-E071-44EC-9B40-755287A7D82A}"/>
              </a:ext>
            </a:extLst>
          </p:cNvPr>
          <p:cNvSpPr>
            <a:spLocks noGrp="1"/>
          </p:cNvSpPr>
          <p:nvPr>
            <p:ph type="title"/>
          </p:nvPr>
        </p:nvSpPr>
        <p:spPr>
          <a:xfrm>
            <a:off x="839788" y="457200"/>
            <a:ext cx="3932237" cy="1600200"/>
          </a:xfrm>
          <a:prstGeom prst="rect">
            <a:avLst/>
          </a:prstGeom>
        </p:spPr>
        <p:txBody>
          <a:bodyPr anchor="b"/>
          <a:lstStyle>
            <a:lvl1pPr>
              <a:defRPr sz="3200">
                <a:solidFill>
                  <a:srgbClr val="001760"/>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2793CF-4ED2-44EE-8511-C62443045119}"/>
              </a:ext>
            </a:extLst>
          </p:cNvPr>
          <p:cNvSpPr>
            <a:spLocks noGrp="1"/>
          </p:cNvSpPr>
          <p:nvPr>
            <p:ph idx="1"/>
          </p:nvPr>
        </p:nvSpPr>
        <p:spPr>
          <a:xfrm>
            <a:off x="5183188" y="987425"/>
            <a:ext cx="6172200" cy="4873625"/>
          </a:xfrm>
        </p:spPr>
        <p:txBody>
          <a:bodyPr/>
          <a:lstStyle>
            <a:lvl1pPr>
              <a:defRPr sz="3200">
                <a:solidFill>
                  <a:srgbClr val="001760"/>
                </a:solidFill>
              </a:defRPr>
            </a:lvl1pPr>
            <a:lvl2pPr>
              <a:defRPr sz="2800">
                <a:solidFill>
                  <a:srgbClr val="001760"/>
                </a:solidFill>
              </a:defRPr>
            </a:lvl2pPr>
            <a:lvl3pPr>
              <a:defRPr sz="2400">
                <a:solidFill>
                  <a:srgbClr val="001760"/>
                </a:solidFill>
              </a:defRPr>
            </a:lvl3pPr>
            <a:lvl4pPr>
              <a:defRPr sz="2000">
                <a:solidFill>
                  <a:srgbClr val="001760"/>
                </a:solidFill>
              </a:defRPr>
            </a:lvl4pPr>
            <a:lvl5pPr>
              <a:defRPr sz="2000">
                <a:solidFill>
                  <a:srgbClr val="0017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522FC686-BD6E-4A29-AD88-618529CF4294}"/>
              </a:ext>
            </a:extLst>
          </p:cNvPr>
          <p:cNvSpPr>
            <a:spLocks noGrp="1"/>
          </p:cNvSpPr>
          <p:nvPr>
            <p:ph type="body" sz="half" idx="2"/>
          </p:nvPr>
        </p:nvSpPr>
        <p:spPr>
          <a:xfrm>
            <a:off x="839788" y="2057400"/>
            <a:ext cx="3932237" cy="3811588"/>
          </a:xfrm>
        </p:spPr>
        <p:txBody>
          <a:bodyPr/>
          <a:lstStyle>
            <a:lvl1pPr marL="0" indent="0">
              <a:lnSpc>
                <a:spcPct val="150000"/>
              </a:lnSpc>
              <a:buNone/>
              <a:defRPr sz="1600">
                <a:solidFill>
                  <a:srgbClr val="001760"/>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23">
            <a:extLst>
              <a:ext uri="{FF2B5EF4-FFF2-40B4-BE49-F238E27FC236}">
                <a16:creationId xmlns:a16="http://schemas.microsoft.com/office/drawing/2014/main" id="{4F8A2078-AE80-409A-BA54-ADA73186999F}"/>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691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with paragraph text">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15A2-E071-44EC-9B40-755287A7D82A}"/>
              </a:ext>
            </a:extLst>
          </p:cNvPr>
          <p:cNvSpPr>
            <a:spLocks noGrp="1"/>
          </p:cNvSpPr>
          <p:nvPr>
            <p:ph type="title"/>
          </p:nvPr>
        </p:nvSpPr>
        <p:spPr>
          <a:xfrm>
            <a:off x="0" y="0"/>
            <a:ext cx="12192000" cy="1057275"/>
          </a:xfrm>
          <a:prstGeom prst="rect">
            <a:avLst/>
          </a:prstGeom>
          <a:solidFill>
            <a:srgbClr val="0083D8"/>
          </a:solidFill>
        </p:spPr>
        <p:txBody>
          <a:bodyPr anchor="ctr"/>
          <a:lstStyle>
            <a:lvl1pPr algn="ctr">
              <a:defRPr sz="2800">
                <a:solidFill>
                  <a:schemeClr val="bg1"/>
                </a:solidFill>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522FC686-BD6E-4A29-AD88-618529CF4294}"/>
              </a:ext>
            </a:extLst>
          </p:cNvPr>
          <p:cNvSpPr>
            <a:spLocks noGrp="1"/>
          </p:cNvSpPr>
          <p:nvPr>
            <p:ph type="body" sz="half" idx="2"/>
          </p:nvPr>
        </p:nvSpPr>
        <p:spPr>
          <a:xfrm>
            <a:off x="820738" y="1801018"/>
            <a:ext cx="10294937" cy="3811588"/>
          </a:xfrm>
        </p:spPr>
        <p:txBody>
          <a:bodyPr/>
          <a:lstStyle>
            <a:lvl1pPr marL="0" indent="0">
              <a:lnSpc>
                <a:spcPct val="150000"/>
              </a:lnSpc>
              <a:buNone/>
              <a:defRPr sz="1600">
                <a:solidFill>
                  <a:srgbClr val="001760"/>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23">
            <a:extLst>
              <a:ext uri="{FF2B5EF4-FFF2-40B4-BE49-F238E27FC236}">
                <a16:creationId xmlns:a16="http://schemas.microsoft.com/office/drawing/2014/main" id="{4F8A2078-AE80-409A-BA54-ADA73186999F}"/>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354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with Smart Art">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333A-8360-476B-B7FB-9B41001A5984}"/>
              </a:ext>
            </a:extLst>
          </p:cNvPr>
          <p:cNvSpPr>
            <a:spLocks noGrp="1"/>
          </p:cNvSpPr>
          <p:nvPr>
            <p:ph type="title"/>
          </p:nvPr>
        </p:nvSpPr>
        <p:spPr>
          <a:xfrm>
            <a:off x="0" y="0"/>
            <a:ext cx="12192000" cy="923925"/>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a:p>
        </p:txBody>
      </p:sp>
      <p:sp>
        <p:nvSpPr>
          <p:cNvPr id="6" name="Slide Number Placeholder 23">
            <a:extLst>
              <a:ext uri="{FF2B5EF4-FFF2-40B4-BE49-F238E27FC236}">
                <a16:creationId xmlns:a16="http://schemas.microsoft.com/office/drawing/2014/main" id="{336FFD1F-2DD2-447F-BCC8-F8F6388745B8}"/>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
        <p:nvSpPr>
          <p:cNvPr id="4" name="SmartArt Placeholder 3">
            <a:extLst>
              <a:ext uri="{FF2B5EF4-FFF2-40B4-BE49-F238E27FC236}">
                <a16:creationId xmlns:a16="http://schemas.microsoft.com/office/drawing/2014/main" id="{FDAAADD8-BFA0-4BC2-8197-DBED879C0C25}"/>
              </a:ext>
            </a:extLst>
          </p:cNvPr>
          <p:cNvSpPr>
            <a:spLocks noGrp="1"/>
          </p:cNvSpPr>
          <p:nvPr>
            <p:ph type="dgm" sz="quarter" idx="10"/>
          </p:nvPr>
        </p:nvSpPr>
        <p:spPr>
          <a:xfrm>
            <a:off x="1781175" y="1304925"/>
            <a:ext cx="8629650" cy="4876800"/>
          </a:xfrm>
        </p:spPr>
        <p:txBody>
          <a:bodyPr>
            <a:normAutofit/>
          </a:bodyPr>
          <a:lstStyle>
            <a:lvl1pPr>
              <a:defRPr sz="1600"/>
            </a:lvl1pPr>
          </a:lstStyle>
          <a:p>
            <a:r>
              <a:rPr lang="en-US"/>
              <a:t>Click icon to add SmartArt graphic</a:t>
            </a:r>
            <a:endParaRPr lang="en-GB" dirty="0"/>
          </a:p>
        </p:txBody>
      </p:sp>
    </p:spTree>
    <p:extLst>
      <p:ext uri="{BB962C8B-B14F-4D97-AF65-F5344CB8AC3E}">
        <p14:creationId xmlns:p14="http://schemas.microsoft.com/office/powerpoint/2010/main" val="2234864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Slide Number Placeholder 23">
            <a:extLst>
              <a:ext uri="{FF2B5EF4-FFF2-40B4-BE49-F238E27FC236}">
                <a16:creationId xmlns:a16="http://schemas.microsoft.com/office/drawing/2014/main" id="{7C2D74F2-DBB2-4917-8519-5CE8D4644B5D}"/>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977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333A-8360-476B-B7FB-9B41001A5984}"/>
              </a:ext>
            </a:extLst>
          </p:cNvPr>
          <p:cNvSpPr>
            <a:spLocks noGrp="1"/>
          </p:cNvSpPr>
          <p:nvPr>
            <p:ph type="title"/>
          </p:nvPr>
        </p:nvSpPr>
        <p:spPr>
          <a:xfrm>
            <a:off x="0" y="0"/>
            <a:ext cx="12192000" cy="923925"/>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a:p>
        </p:txBody>
      </p:sp>
      <p:sp>
        <p:nvSpPr>
          <p:cNvPr id="6" name="Slide Number Placeholder 23">
            <a:extLst>
              <a:ext uri="{FF2B5EF4-FFF2-40B4-BE49-F238E27FC236}">
                <a16:creationId xmlns:a16="http://schemas.microsoft.com/office/drawing/2014/main" id="{336FFD1F-2DD2-447F-BCC8-F8F6388745B8}"/>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49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B67A-40B3-4A28-BA58-A6D4883F829A}"/>
              </a:ext>
            </a:extLst>
          </p:cNvPr>
          <p:cNvSpPr>
            <a:spLocks noGrp="1"/>
          </p:cNvSpPr>
          <p:nvPr>
            <p:ph type="title"/>
          </p:nvPr>
        </p:nvSpPr>
        <p:spPr>
          <a:xfrm>
            <a:off x="0" y="0"/>
            <a:ext cx="12192000" cy="823913"/>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E9B0465-8EA2-4205-BFEE-CDCA703A99B1}"/>
              </a:ext>
            </a:extLst>
          </p:cNvPr>
          <p:cNvSpPr>
            <a:spLocks noGrp="1"/>
          </p:cNvSpPr>
          <p:nvPr>
            <p:ph type="body" idx="1"/>
          </p:nvPr>
        </p:nvSpPr>
        <p:spPr>
          <a:xfrm>
            <a:off x="839788" y="1681163"/>
            <a:ext cx="5157787" cy="823912"/>
          </a:xfrm>
        </p:spPr>
        <p:txBody>
          <a:bodyPr anchor="b">
            <a:normAutofit/>
          </a:bodyPr>
          <a:lstStyle>
            <a:lvl1pPr marL="0" indent="0">
              <a:buNone/>
              <a:defRPr sz="2000" b="1">
                <a:solidFill>
                  <a:srgbClr val="0017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25253B-214F-4142-BC9F-397C13D0325F}"/>
              </a:ext>
            </a:extLst>
          </p:cNvPr>
          <p:cNvSpPr>
            <a:spLocks noGrp="1"/>
          </p:cNvSpPr>
          <p:nvPr>
            <p:ph sz="half" idx="2"/>
          </p:nvPr>
        </p:nvSpPr>
        <p:spPr>
          <a:xfrm>
            <a:off x="839788" y="2505075"/>
            <a:ext cx="5157787" cy="3684588"/>
          </a:xfrm>
        </p:spPr>
        <p:txBody>
          <a:bodyPr/>
          <a:lstStyle>
            <a:lvl1pPr>
              <a:defRPr sz="2400">
                <a:solidFill>
                  <a:srgbClr val="001760"/>
                </a:solidFill>
                <a:latin typeface="Arial" panose="020B0604020202020204" pitchFamily="34" charset="0"/>
                <a:cs typeface="Arial" panose="020B0604020202020204" pitchFamily="34" charset="0"/>
              </a:defRPr>
            </a:lvl1pPr>
            <a:lvl2pPr>
              <a:defRPr sz="2200">
                <a:solidFill>
                  <a:srgbClr val="001760"/>
                </a:solidFill>
                <a:latin typeface="Arial" panose="020B0604020202020204" pitchFamily="34" charset="0"/>
                <a:cs typeface="Arial" panose="020B0604020202020204" pitchFamily="34" charset="0"/>
              </a:defRPr>
            </a:lvl2pPr>
            <a:lvl3pPr>
              <a:defRPr>
                <a:solidFill>
                  <a:srgbClr val="001760"/>
                </a:solidFill>
                <a:latin typeface="Arial" panose="020B0604020202020204" pitchFamily="34" charset="0"/>
                <a:cs typeface="Arial" panose="020B0604020202020204" pitchFamily="34" charset="0"/>
              </a:defRPr>
            </a:lvl3pPr>
            <a:lvl4pPr>
              <a:defRPr>
                <a:solidFill>
                  <a:srgbClr val="001760"/>
                </a:solidFill>
                <a:latin typeface="Arial" panose="020B0604020202020204" pitchFamily="34" charset="0"/>
                <a:cs typeface="Arial" panose="020B0604020202020204" pitchFamily="34" charset="0"/>
              </a:defRPr>
            </a:lvl4pPr>
            <a:lvl5pPr>
              <a:defRPr>
                <a:solidFill>
                  <a:srgbClr val="0017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F7E156C9-521E-4D89-8ADB-AD77E9A179DB}"/>
              </a:ext>
            </a:extLst>
          </p:cNvPr>
          <p:cNvSpPr>
            <a:spLocks noGrp="1"/>
          </p:cNvSpPr>
          <p:nvPr>
            <p:ph type="body" sz="quarter" idx="3"/>
          </p:nvPr>
        </p:nvSpPr>
        <p:spPr>
          <a:xfrm>
            <a:off x="6172200" y="1681163"/>
            <a:ext cx="5183188" cy="823912"/>
          </a:xfrm>
        </p:spPr>
        <p:txBody>
          <a:bodyPr anchor="b">
            <a:normAutofit/>
          </a:bodyPr>
          <a:lstStyle>
            <a:lvl1pPr marL="0" indent="0">
              <a:buNone/>
              <a:defRPr sz="2000" b="1">
                <a:solidFill>
                  <a:srgbClr val="0017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C2A1B7-2DB1-42B8-8ED2-02FAEE017287}"/>
              </a:ext>
            </a:extLst>
          </p:cNvPr>
          <p:cNvSpPr>
            <a:spLocks noGrp="1"/>
          </p:cNvSpPr>
          <p:nvPr>
            <p:ph sz="quarter" idx="4"/>
          </p:nvPr>
        </p:nvSpPr>
        <p:spPr>
          <a:xfrm>
            <a:off x="6172200" y="2505075"/>
            <a:ext cx="5183188" cy="3684588"/>
          </a:xfrm>
        </p:spPr>
        <p:txBody>
          <a:bodyPr/>
          <a:lstStyle>
            <a:lvl1pPr>
              <a:defRPr lang="en-US" sz="2400" kern="1200" dirty="0" smtClean="0">
                <a:solidFill>
                  <a:srgbClr val="001760"/>
                </a:solidFill>
                <a:latin typeface="Arial" panose="020B0604020202020204" pitchFamily="34" charset="0"/>
                <a:ea typeface="+mn-ea"/>
                <a:cs typeface="Arial" panose="020B0604020202020204" pitchFamily="34" charset="0"/>
              </a:defRPr>
            </a:lvl1pPr>
            <a:lvl2pPr marL="685800" indent="-228600">
              <a:defRPr lang="en-US" sz="2200" kern="1200" dirty="0" smtClean="0">
                <a:solidFill>
                  <a:srgbClr val="001760"/>
                </a:solidFill>
                <a:latin typeface="Arial" panose="020B0604020202020204" pitchFamily="34" charset="0"/>
                <a:ea typeface="+mn-ea"/>
                <a:cs typeface="Arial" panose="020B0604020202020204" pitchFamily="34" charset="0"/>
              </a:defRPr>
            </a:lvl2pPr>
            <a:lvl3pPr>
              <a:defRPr>
                <a:solidFill>
                  <a:srgbClr val="001760"/>
                </a:solidFill>
                <a:latin typeface="Arial" panose="020B0604020202020204" pitchFamily="34" charset="0"/>
                <a:cs typeface="Arial" panose="020B0604020202020204" pitchFamily="34" charset="0"/>
              </a:defRPr>
            </a:lvl3pPr>
            <a:lvl4pPr>
              <a:defRPr>
                <a:solidFill>
                  <a:srgbClr val="001760"/>
                </a:solidFill>
                <a:latin typeface="Arial" panose="020B0604020202020204" pitchFamily="34" charset="0"/>
                <a:cs typeface="Arial" panose="020B0604020202020204" pitchFamily="34" charset="0"/>
              </a:defRPr>
            </a:lvl4pPr>
            <a:lvl5pPr>
              <a:defRPr>
                <a:solidFill>
                  <a:srgbClr val="00176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23">
            <a:extLst>
              <a:ext uri="{FF2B5EF4-FFF2-40B4-BE49-F238E27FC236}">
                <a16:creationId xmlns:a16="http://schemas.microsoft.com/office/drawing/2014/main" id="{A3DA849B-892E-4719-8D97-1C8485A34996}"/>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585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1_Title with no backgroun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333A-8360-476B-B7FB-9B41001A5984}"/>
              </a:ext>
            </a:extLst>
          </p:cNvPr>
          <p:cNvSpPr>
            <a:spLocks noGrp="1"/>
          </p:cNvSpPr>
          <p:nvPr>
            <p:ph type="title"/>
          </p:nvPr>
        </p:nvSpPr>
        <p:spPr>
          <a:xfrm>
            <a:off x="0" y="0"/>
            <a:ext cx="12192000" cy="923925"/>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a:p>
        </p:txBody>
      </p:sp>
      <p:sp>
        <p:nvSpPr>
          <p:cNvPr id="6" name="Slide Number Placeholder 23">
            <a:extLst>
              <a:ext uri="{FF2B5EF4-FFF2-40B4-BE49-F238E27FC236}">
                <a16:creationId xmlns:a16="http://schemas.microsoft.com/office/drawing/2014/main" id="{336FFD1F-2DD2-447F-BCC8-F8F6388745B8}"/>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86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estions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817B-8755-46FE-9D50-128AB903CFE4}"/>
              </a:ext>
            </a:extLst>
          </p:cNvPr>
          <p:cNvSpPr>
            <a:spLocks noGrp="1"/>
          </p:cNvSpPr>
          <p:nvPr>
            <p:ph type="title" hasCustomPrompt="1"/>
          </p:nvPr>
        </p:nvSpPr>
        <p:spPr>
          <a:xfrm>
            <a:off x="0" y="3009900"/>
            <a:ext cx="12192000" cy="838200"/>
          </a:xfrm>
          <a:prstGeom prst="rect">
            <a:avLst/>
          </a:prstGeom>
          <a:solidFill>
            <a:srgbClr val="0083D8"/>
          </a:solidFill>
        </p:spPr>
        <p:txBody>
          <a:bodyPr anchor="ctr"/>
          <a:lstStyle>
            <a:lvl1pPr algn="ctr">
              <a:defRPr sz="2800">
                <a:solidFill>
                  <a:schemeClr val="bg1"/>
                </a:solidFill>
              </a:defRPr>
            </a:lvl1pPr>
          </a:lstStyle>
          <a:p>
            <a:r>
              <a:rPr lang="en-US" dirty="0"/>
              <a:t>QUESTIONS</a:t>
            </a:r>
            <a:endParaRPr lang="en-GB" dirty="0"/>
          </a:p>
        </p:txBody>
      </p:sp>
    </p:spTree>
    <p:extLst>
      <p:ext uri="{BB962C8B-B14F-4D97-AF65-F5344CB8AC3E}">
        <p14:creationId xmlns:p14="http://schemas.microsoft.com/office/powerpoint/2010/main" val="5230416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d 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23">
            <a:extLst>
              <a:ext uri="{FF2B5EF4-FFF2-40B4-BE49-F238E27FC236}">
                <a16:creationId xmlns:a16="http://schemas.microsoft.com/office/drawing/2014/main" id="{7C2D74F2-DBB2-4917-8519-5CE8D4644B5D}"/>
              </a:ext>
            </a:extLst>
          </p:cNvPr>
          <p:cNvSpPr txBox="1">
            <a:spLocks/>
          </p:cNvSpPr>
          <p:nvPr/>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E0BA758-190F-4028-A808-193220AAD9A6}"/>
              </a:ext>
            </a:extLst>
          </p:cNvPr>
          <p:cNvSpPr/>
          <p:nvPr/>
        </p:nvSpPr>
        <p:spPr>
          <a:xfrm>
            <a:off x="7620000" y="2112294"/>
            <a:ext cx="4572000" cy="1926306"/>
          </a:xfrm>
          <a:prstGeom prst="rect">
            <a:avLst/>
          </a:prstGeom>
          <a:solidFill>
            <a:srgbClr val="008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3">
            <a:extLst>
              <a:ext uri="{FF2B5EF4-FFF2-40B4-BE49-F238E27FC236}">
                <a16:creationId xmlns:a16="http://schemas.microsoft.com/office/drawing/2014/main" id="{8327A45F-1B52-4C2E-A8BD-4693F967655B}"/>
              </a:ext>
            </a:extLst>
          </p:cNvPr>
          <p:cNvSpPr>
            <a:spLocks noChangeArrowheads="1"/>
          </p:cNvSpPr>
          <p:nvPr/>
        </p:nvSpPr>
        <p:spPr bwMode="auto">
          <a:xfrm>
            <a:off x="8382000" y="2537497"/>
            <a:ext cx="3224183" cy="1001237"/>
          </a:xfrm>
          <a:prstGeom prst="rect">
            <a:avLst/>
          </a:prstGeom>
          <a:noFill/>
          <a:ln w="9525">
            <a:noFill/>
            <a:miter lim="800000"/>
            <a:headEnd/>
            <a:tailEnd/>
          </a:ln>
        </p:spPr>
        <p:txBody>
          <a:bodyPr anchor="ctr"/>
          <a:lstStyle/>
          <a:p>
            <a:pPr algn="r" eaLnBrk="0" hangingPunct="0"/>
            <a:r>
              <a:rPr lang="en-US" sz="1400" dirty="0">
                <a:solidFill>
                  <a:schemeClr val="bg1"/>
                </a:solidFill>
                <a:latin typeface="Arial" panose="020B0604020202020204" pitchFamily="34" charset="0"/>
                <a:cs typeface="Arial" panose="020B0604020202020204" pitchFamily="34" charset="0"/>
              </a:rPr>
              <a:t>For detailed information contact</a:t>
            </a:r>
          </a:p>
          <a:p>
            <a:pPr algn="r" eaLnBrk="0" hangingPunct="0"/>
            <a:r>
              <a:rPr lang="en-US" sz="1400" dirty="0">
                <a:solidFill>
                  <a:schemeClr val="bg1"/>
                </a:solidFill>
                <a:latin typeface="Arial" panose="020B0604020202020204" pitchFamily="34" charset="0"/>
                <a:cs typeface="Arial" panose="020B0604020202020204" pitchFamily="34" charset="0"/>
              </a:rPr>
              <a:t>           </a:t>
            </a:r>
          </a:p>
          <a:p>
            <a:pPr algn="r" eaLnBrk="0" hangingPunct="0"/>
            <a:r>
              <a:rPr lang="en-US" sz="1400" dirty="0">
                <a:solidFill>
                  <a:schemeClr val="bg1"/>
                </a:solidFill>
                <a:latin typeface="Arial" panose="020B0604020202020204" pitchFamily="34" charset="0"/>
                <a:cs typeface="Arial" panose="020B0604020202020204" pitchFamily="34" charset="0"/>
              </a:rPr>
              <a:t>Email: info@firstcapitalnam.com</a:t>
            </a:r>
          </a:p>
          <a:p>
            <a:pPr algn="r" eaLnBrk="0" hangingPunct="0"/>
            <a:r>
              <a:rPr lang="en-US" sz="1400" dirty="0">
                <a:solidFill>
                  <a:schemeClr val="bg1"/>
                </a:solidFill>
                <a:latin typeface="Arial" panose="020B0604020202020204" pitchFamily="34" charset="0"/>
                <a:cs typeface="Arial" panose="020B0604020202020204" pitchFamily="34" charset="0"/>
              </a:rPr>
              <a:t>Web: www.firscapitalnam.com</a:t>
            </a:r>
          </a:p>
        </p:txBody>
      </p:sp>
      <p:sp>
        <p:nvSpPr>
          <p:cNvPr id="7" name="Title 7">
            <a:extLst>
              <a:ext uri="{FF2B5EF4-FFF2-40B4-BE49-F238E27FC236}">
                <a16:creationId xmlns:a16="http://schemas.microsoft.com/office/drawing/2014/main" id="{7B3039BE-1335-414D-A103-B8AC7F50AF97}"/>
              </a:ext>
            </a:extLst>
          </p:cNvPr>
          <p:cNvSpPr>
            <a:spLocks noGrp="1"/>
          </p:cNvSpPr>
          <p:nvPr>
            <p:ph type="ctrTitle"/>
          </p:nvPr>
        </p:nvSpPr>
        <p:spPr>
          <a:xfrm>
            <a:off x="4188968" y="228600"/>
            <a:ext cx="3792728" cy="425900"/>
          </a:xfrm>
          <a:prstGeom prst="rect">
            <a:avLst/>
          </a:prstGeom>
        </p:spPr>
        <p:txBody>
          <a:bodyPr>
            <a:normAutofit/>
          </a:bodyPr>
          <a:lstStyle>
            <a:lvl1pPr algn="ctr">
              <a:defRPr b="0"/>
            </a:lvl1pPr>
          </a:lstStyle>
          <a:p>
            <a:pPr eaLnBrk="0" hangingPunct="0"/>
            <a:r>
              <a:rPr lang="en-US" sz="1600" cap="none">
                <a:solidFill>
                  <a:srgbClr val="0083D8"/>
                </a:solidFill>
              </a:rPr>
              <a:t>Click to edit Master title style</a:t>
            </a:r>
            <a:endParaRPr lang="en-US" sz="1600" dirty="0">
              <a:solidFill>
                <a:srgbClr val="0083D8"/>
              </a:solidFill>
            </a:endParaRPr>
          </a:p>
        </p:txBody>
      </p:sp>
    </p:spTree>
    <p:extLst>
      <p:ext uri="{BB962C8B-B14F-4D97-AF65-F5344CB8AC3E}">
        <p14:creationId xmlns:p14="http://schemas.microsoft.com/office/powerpoint/2010/main" val="1982417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anchor="ctr">
            <a:noAutofit/>
          </a:bodyPr>
          <a:lstStyle>
            <a:lvl1pPr>
              <a:lnSpc>
                <a:spcPct val="85000"/>
              </a:lnSpc>
              <a:defRPr sz="2400" b="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100767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15A2-E071-44EC-9B40-755287A7D82A}"/>
              </a:ext>
            </a:extLst>
          </p:cNvPr>
          <p:cNvSpPr>
            <a:spLocks noGrp="1"/>
          </p:cNvSpPr>
          <p:nvPr>
            <p:ph type="title"/>
          </p:nvPr>
        </p:nvSpPr>
        <p:spPr>
          <a:xfrm>
            <a:off x="839788" y="457200"/>
            <a:ext cx="3932237" cy="1600200"/>
          </a:xfrm>
          <a:prstGeom prst="rect">
            <a:avLst/>
          </a:prstGeom>
        </p:spPr>
        <p:txBody>
          <a:bodyPr anchor="b"/>
          <a:lstStyle>
            <a:lvl1pPr>
              <a:defRPr sz="3200">
                <a:solidFill>
                  <a:srgbClr val="001760"/>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2793CF-4ED2-44EE-8511-C62443045119}"/>
              </a:ext>
            </a:extLst>
          </p:cNvPr>
          <p:cNvSpPr>
            <a:spLocks noGrp="1"/>
          </p:cNvSpPr>
          <p:nvPr>
            <p:ph idx="1"/>
          </p:nvPr>
        </p:nvSpPr>
        <p:spPr>
          <a:xfrm>
            <a:off x="5183188" y="987425"/>
            <a:ext cx="6172200" cy="4873625"/>
          </a:xfrm>
        </p:spPr>
        <p:txBody>
          <a:bodyPr/>
          <a:lstStyle>
            <a:lvl1pPr>
              <a:defRPr sz="3200">
                <a:solidFill>
                  <a:srgbClr val="001760"/>
                </a:solidFill>
              </a:defRPr>
            </a:lvl1pPr>
            <a:lvl2pPr>
              <a:defRPr sz="2800">
                <a:solidFill>
                  <a:srgbClr val="001760"/>
                </a:solidFill>
              </a:defRPr>
            </a:lvl2pPr>
            <a:lvl3pPr>
              <a:defRPr sz="2400">
                <a:solidFill>
                  <a:srgbClr val="001760"/>
                </a:solidFill>
              </a:defRPr>
            </a:lvl3pPr>
            <a:lvl4pPr>
              <a:defRPr sz="2000">
                <a:solidFill>
                  <a:srgbClr val="001760"/>
                </a:solidFill>
              </a:defRPr>
            </a:lvl4pPr>
            <a:lvl5pPr>
              <a:defRPr sz="2000">
                <a:solidFill>
                  <a:srgbClr val="0017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522FC686-BD6E-4A29-AD88-618529CF4294}"/>
              </a:ext>
            </a:extLst>
          </p:cNvPr>
          <p:cNvSpPr>
            <a:spLocks noGrp="1"/>
          </p:cNvSpPr>
          <p:nvPr>
            <p:ph type="body" sz="half" idx="2"/>
          </p:nvPr>
        </p:nvSpPr>
        <p:spPr>
          <a:xfrm>
            <a:off x="839788" y="2057400"/>
            <a:ext cx="3932237" cy="3811588"/>
          </a:xfrm>
        </p:spPr>
        <p:txBody>
          <a:bodyPr/>
          <a:lstStyle>
            <a:lvl1pPr marL="0" indent="0">
              <a:lnSpc>
                <a:spcPct val="150000"/>
              </a:lnSpc>
              <a:buNone/>
              <a:defRPr sz="1600">
                <a:solidFill>
                  <a:srgbClr val="001760"/>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23">
            <a:extLst>
              <a:ext uri="{FF2B5EF4-FFF2-40B4-BE49-F238E27FC236}">
                <a16:creationId xmlns:a16="http://schemas.microsoft.com/office/drawing/2014/main" id="{4F8A2078-AE80-409A-BA54-ADA73186999F}"/>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4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aragraph text">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15A2-E071-44EC-9B40-755287A7D82A}"/>
              </a:ext>
            </a:extLst>
          </p:cNvPr>
          <p:cNvSpPr>
            <a:spLocks noGrp="1"/>
          </p:cNvSpPr>
          <p:nvPr>
            <p:ph type="title"/>
          </p:nvPr>
        </p:nvSpPr>
        <p:spPr>
          <a:xfrm>
            <a:off x="0" y="0"/>
            <a:ext cx="12192000" cy="1057275"/>
          </a:xfrm>
          <a:prstGeom prst="rect">
            <a:avLst/>
          </a:prstGeom>
          <a:solidFill>
            <a:srgbClr val="0083D8"/>
          </a:solidFill>
        </p:spPr>
        <p:txBody>
          <a:bodyPr anchor="ctr"/>
          <a:lstStyle>
            <a:lvl1pPr algn="ctr">
              <a:defRPr sz="2800">
                <a:solidFill>
                  <a:schemeClr val="bg1"/>
                </a:solidFill>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522FC686-BD6E-4A29-AD88-618529CF4294}"/>
              </a:ext>
            </a:extLst>
          </p:cNvPr>
          <p:cNvSpPr>
            <a:spLocks noGrp="1"/>
          </p:cNvSpPr>
          <p:nvPr>
            <p:ph type="body" sz="half" idx="2"/>
          </p:nvPr>
        </p:nvSpPr>
        <p:spPr>
          <a:xfrm>
            <a:off x="820738" y="1801018"/>
            <a:ext cx="10294937" cy="3811588"/>
          </a:xfrm>
        </p:spPr>
        <p:txBody>
          <a:bodyPr/>
          <a:lstStyle>
            <a:lvl1pPr marL="0" indent="0">
              <a:lnSpc>
                <a:spcPct val="150000"/>
              </a:lnSpc>
              <a:buNone/>
              <a:defRPr sz="1600">
                <a:solidFill>
                  <a:srgbClr val="001760"/>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23">
            <a:extLst>
              <a:ext uri="{FF2B5EF4-FFF2-40B4-BE49-F238E27FC236}">
                <a16:creationId xmlns:a16="http://schemas.microsoft.com/office/drawing/2014/main" id="{4F8A2078-AE80-409A-BA54-ADA73186999F}"/>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53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Smart Art">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333A-8360-476B-B7FB-9B41001A5984}"/>
              </a:ext>
            </a:extLst>
          </p:cNvPr>
          <p:cNvSpPr>
            <a:spLocks noGrp="1"/>
          </p:cNvSpPr>
          <p:nvPr>
            <p:ph type="title"/>
          </p:nvPr>
        </p:nvSpPr>
        <p:spPr>
          <a:xfrm>
            <a:off x="0" y="0"/>
            <a:ext cx="12192000" cy="923925"/>
          </a:xfrm>
          <a:prstGeom prst="rect">
            <a:avLst/>
          </a:prstGeom>
          <a:solidFill>
            <a:srgbClr val="0083D8"/>
          </a:solidFill>
        </p:spPr>
        <p:txBody>
          <a:bodyPr anchor="ctr"/>
          <a:lstStyle>
            <a:lvl1pPr algn="ctr">
              <a:defRPr>
                <a:solidFill>
                  <a:schemeClr val="bg1"/>
                </a:solidFill>
              </a:defRPr>
            </a:lvl1pPr>
          </a:lstStyle>
          <a:p>
            <a:r>
              <a:rPr lang="en-US"/>
              <a:t>Click to edit Master title style</a:t>
            </a:r>
            <a:endParaRPr lang="en-GB"/>
          </a:p>
        </p:txBody>
      </p:sp>
      <p:sp>
        <p:nvSpPr>
          <p:cNvPr id="6" name="Slide Number Placeholder 23">
            <a:extLst>
              <a:ext uri="{FF2B5EF4-FFF2-40B4-BE49-F238E27FC236}">
                <a16:creationId xmlns:a16="http://schemas.microsoft.com/office/drawing/2014/main" id="{336FFD1F-2DD2-447F-BCC8-F8F6388745B8}"/>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
        <p:nvSpPr>
          <p:cNvPr id="4" name="SmartArt Placeholder 3">
            <a:extLst>
              <a:ext uri="{FF2B5EF4-FFF2-40B4-BE49-F238E27FC236}">
                <a16:creationId xmlns:a16="http://schemas.microsoft.com/office/drawing/2014/main" id="{FDAAADD8-BFA0-4BC2-8197-DBED879C0C25}"/>
              </a:ext>
            </a:extLst>
          </p:cNvPr>
          <p:cNvSpPr>
            <a:spLocks noGrp="1"/>
          </p:cNvSpPr>
          <p:nvPr>
            <p:ph type="dgm" sz="quarter" idx="10"/>
          </p:nvPr>
        </p:nvSpPr>
        <p:spPr>
          <a:xfrm>
            <a:off x="1781175" y="1304925"/>
            <a:ext cx="8629650" cy="4876800"/>
          </a:xfrm>
        </p:spPr>
        <p:txBody>
          <a:bodyPr>
            <a:normAutofit/>
          </a:bodyPr>
          <a:lstStyle>
            <a:lvl1pPr>
              <a:defRPr sz="1600"/>
            </a:lvl1pPr>
          </a:lstStyle>
          <a:p>
            <a:r>
              <a:rPr lang="en-US"/>
              <a:t>Click icon to add SmartArt graphic</a:t>
            </a:r>
            <a:endParaRPr lang="en-GB" dirty="0"/>
          </a:p>
        </p:txBody>
      </p:sp>
    </p:spTree>
    <p:extLst>
      <p:ext uri="{BB962C8B-B14F-4D97-AF65-F5344CB8AC3E}">
        <p14:creationId xmlns:p14="http://schemas.microsoft.com/office/powerpoint/2010/main" val="224658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Slide Number Placeholder 23">
            <a:extLst>
              <a:ext uri="{FF2B5EF4-FFF2-40B4-BE49-F238E27FC236}">
                <a16:creationId xmlns:a16="http://schemas.microsoft.com/office/drawing/2014/main" id="{7C2D74F2-DBB2-4917-8519-5CE8D4644B5D}"/>
              </a:ext>
            </a:extLst>
          </p:cNvPr>
          <p:cNvSpPr txBox="1">
            <a:spLocks/>
          </p:cNvSpPr>
          <p:nvPr userDrawn="1"/>
        </p:nvSpPr>
        <p:spPr>
          <a:xfrm>
            <a:off x="11115675" y="6356350"/>
            <a:ext cx="390525"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def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32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DD4527-8261-43EE-AE80-7AF455A23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386194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3" r:id="rId5"/>
    <p:sldLayoutId id="2147483656" r:id="rId6"/>
    <p:sldLayoutId id="2147483661" r:id="rId7"/>
    <p:sldLayoutId id="2147483662" r:id="rId8"/>
    <p:sldLayoutId id="2147483655" r:id="rId9"/>
    <p:sldLayoutId id="2147483654" r:id="rId10"/>
    <p:sldLayoutId id="2147483665" r:id="rId11"/>
    <p:sldLayoutId id="2147483664" r:id="rId12"/>
    <p:sldLayoutId id="2147483663" r:id="rId13"/>
    <p:sldLayoutId id="2147483752" r:id="rId14"/>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17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0017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17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17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7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a:defRPr/>
            </a:pPr>
            <a:fld id="{6D9D37AE-0646-43F1-A90B-085A4C8C8049}" type="datetime1">
              <a:rPr lang="en-US" smtClean="0">
                <a:solidFill>
                  <a:srgbClr val="1F497D"/>
                </a:solidFill>
              </a:rPr>
              <a:pPr>
                <a:defRPr/>
              </a:pPr>
              <a:t>2/21/2023</a:t>
            </a:fld>
            <a:endParaRPr lang="en-US" dirty="0">
              <a:solidFill>
                <a:srgbClr val="1F497D"/>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solidFill>
                <a:srgbClr val="1F497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12ECC2BF-5D09-4553-93E7-5024FF06F54A}" type="slidenum">
              <a:rPr lang="en-US" smtClean="0"/>
              <a:pPr>
                <a:defRPr/>
              </a:pPr>
              <a:t>‹#›</a:t>
            </a:fld>
            <a:endParaRPr lang="en-US" dirty="0"/>
          </a:p>
        </p:txBody>
      </p:sp>
    </p:spTree>
    <p:extLst>
      <p:ext uri="{BB962C8B-B14F-4D97-AF65-F5344CB8AC3E}">
        <p14:creationId xmlns:p14="http://schemas.microsoft.com/office/powerpoint/2010/main" val="40603260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51" r:id="rId13"/>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9D37AE-0646-43F1-A90B-085A4C8C8049}" type="datetime1">
              <a:rPr lang="en-US" smtClean="0">
                <a:solidFill>
                  <a:srgbClr val="1F497D"/>
                </a:solidFill>
              </a:rPr>
              <a:pPr>
                <a:defRPr/>
              </a:pPr>
              <a:t>2/21/2023</a:t>
            </a:fld>
            <a:endParaRPr lang="en-US" dirty="0">
              <a:solidFill>
                <a:srgbClr val="1F497D"/>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srgbClr val="1F497D"/>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2ECC2BF-5D09-4553-93E7-5024FF06F54A}" type="slidenum">
              <a:rPr lang="en-US" smtClean="0"/>
              <a:pPr>
                <a:defRPr/>
              </a:pPr>
              <a:t>‹#›</a:t>
            </a:fld>
            <a:endParaRPr lang="en-US" dirty="0"/>
          </a:p>
        </p:txBody>
      </p:sp>
    </p:spTree>
    <p:extLst>
      <p:ext uri="{BB962C8B-B14F-4D97-AF65-F5344CB8AC3E}">
        <p14:creationId xmlns:p14="http://schemas.microsoft.com/office/powerpoint/2010/main" val="9268676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DD4527-8261-43EE-AE80-7AF455A23F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715629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53" r:id="rId14"/>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17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0017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17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17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7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jpeg"/><Relationship Id="rId1" Type="http://schemas.openxmlformats.org/officeDocument/2006/relationships/slideLayout" Target="../slideLayouts/slideLayout1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20.xml.rels><?xml version="1.0" encoding="UTF-8" standalone="yes"?>
<Relationships xmlns="http://schemas.openxmlformats.org/package/2006/relationships"><Relationship Id="rId8" Type="http://schemas.openxmlformats.org/officeDocument/2006/relationships/hyperlink" Target="https://profesoracarolinapr.blogspot.com/2019/04/tipos-de-materiales.html" TargetMode="External"/><Relationship Id="rId3" Type="http://schemas.openxmlformats.org/officeDocument/2006/relationships/image" Target="../media/image28.jpg"/><Relationship Id="rId7" Type="http://schemas.openxmlformats.org/officeDocument/2006/relationships/image" Target="../media/image30.jpg"/><Relationship Id="rId12"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hyperlink" Target="https://pixabay.com/photos/builders-workers-construction-1641411/" TargetMode="External"/><Relationship Id="rId11" Type="http://schemas.openxmlformats.org/officeDocument/2006/relationships/image" Target="../media/image32.png"/><Relationship Id="rId5" Type="http://schemas.openxmlformats.org/officeDocument/2006/relationships/image" Target="../media/image29.jpg"/><Relationship Id="rId10" Type="http://schemas.openxmlformats.org/officeDocument/2006/relationships/hyperlink" Target="https://arkansasgopwing.blogspot.com/2018/01/tax-reform-lower-utility-rates.html" TargetMode="External"/><Relationship Id="rId4" Type="http://schemas.openxmlformats.org/officeDocument/2006/relationships/hyperlink" Target="https://dtraleigh.com/2016/09/walk-south-street/" TargetMode="External"/><Relationship Id="rId9"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5.png"/><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5.png"/><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53899" y="2285787"/>
            <a:ext cx="4250128" cy="1372025"/>
          </a:xfrm>
        </p:spPr>
        <p:txBody>
          <a:bodyPr>
            <a:noAutofit/>
          </a:bodyPr>
          <a:lstStyle/>
          <a:p>
            <a:pPr algn="ctr">
              <a:defRPr/>
            </a:pPr>
            <a:r>
              <a:rPr lang="en-US" sz="2800" b="1" dirty="0">
                <a:solidFill>
                  <a:srgbClr val="002060"/>
                </a:solidFill>
                <a:latin typeface="Arial" panose="020B0604020202020204" pitchFamily="34" charset="0"/>
                <a:cs typeface="Arial" panose="020B0604020202020204" pitchFamily="34" charset="0"/>
              </a:rPr>
              <a:t>ALAN Seminar </a:t>
            </a:r>
            <a:br>
              <a:rPr lang="en-US" sz="2800" b="1" dirty="0">
                <a:solidFill>
                  <a:srgbClr val="002060"/>
                </a:solidFill>
                <a:latin typeface="Arial" panose="020B0604020202020204" pitchFamily="34" charset="0"/>
                <a:cs typeface="Arial" panose="020B0604020202020204" pitchFamily="34" charset="0"/>
              </a:rPr>
            </a:br>
            <a:r>
              <a:rPr lang="en-US" sz="2000" b="1" dirty="0">
                <a:solidFill>
                  <a:srgbClr val="002060"/>
                </a:solidFill>
                <a:latin typeface="Arial" panose="020B0604020202020204" pitchFamily="34" charset="0"/>
                <a:cs typeface="Arial" panose="020B0604020202020204" pitchFamily="34" charset="0"/>
              </a:rPr>
              <a:t>Housing Provision through PPP</a:t>
            </a:r>
          </a:p>
        </p:txBody>
      </p:sp>
      <p:sp>
        <p:nvSpPr>
          <p:cNvPr id="3" name="Subtitle 2"/>
          <p:cNvSpPr>
            <a:spLocks noGrp="1"/>
          </p:cNvSpPr>
          <p:nvPr>
            <p:ph type="subTitle" idx="1"/>
          </p:nvPr>
        </p:nvSpPr>
        <p:spPr>
          <a:xfrm>
            <a:off x="8353887" y="5319427"/>
            <a:ext cx="2669639" cy="477691"/>
          </a:xfrm>
        </p:spPr>
        <p:txBody>
          <a:bodyPr>
            <a:noAutofit/>
          </a:bodyPr>
          <a:lstStyle/>
          <a:p>
            <a:pPr>
              <a:spcBef>
                <a:spcPts val="580"/>
              </a:spcBef>
              <a:defRPr/>
            </a:pPr>
            <a:r>
              <a:rPr lang="en-US" sz="1600" b="1" dirty="0">
                <a:solidFill>
                  <a:srgbClr val="002060"/>
                </a:solidFill>
                <a:latin typeface="Arial" panose="020B0604020202020204" pitchFamily="34" charset="0"/>
                <a:cs typeface="Arial" panose="020B0604020202020204" pitchFamily="34" charset="0"/>
              </a:rPr>
              <a:t>21 February 2023</a:t>
            </a:r>
          </a:p>
        </p:txBody>
      </p:sp>
      <p:pic>
        <p:nvPicPr>
          <p:cNvPr id="12" name="Picture 11" descr="A picture containing drawing&#10;&#10;Description automatically generated">
            <a:extLst>
              <a:ext uri="{FF2B5EF4-FFF2-40B4-BE49-F238E27FC236}">
                <a16:creationId xmlns:a16="http://schemas.microsoft.com/office/drawing/2014/main" id="{6D93F00D-279E-4E4B-B08F-4CDAEFA63A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3899" y="-113619"/>
            <a:ext cx="3888377" cy="2721864"/>
          </a:xfrm>
          <a:prstGeom prst="rect">
            <a:avLst/>
          </a:prstGeom>
        </p:spPr>
      </p:pic>
      <p:pic>
        <p:nvPicPr>
          <p:cNvPr id="13" name="Picture 12" descr="A close up of a tree&#10;&#10;Description automatically generated">
            <a:extLst>
              <a:ext uri="{FF2B5EF4-FFF2-40B4-BE49-F238E27FC236}">
                <a16:creationId xmlns:a16="http://schemas.microsoft.com/office/drawing/2014/main" id="{3912B77D-CD7F-4193-9F11-BB658B0B5E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0669"/>
            <a:ext cx="7184136" cy="6879337"/>
          </a:xfrm>
          <a:prstGeom prst="rect">
            <a:avLst/>
          </a:prstGeom>
        </p:spPr>
      </p:pic>
      <p:sp>
        <p:nvSpPr>
          <p:cNvPr id="4" name="TextBox 3">
            <a:extLst>
              <a:ext uri="{FF2B5EF4-FFF2-40B4-BE49-F238E27FC236}">
                <a16:creationId xmlns:a16="http://schemas.microsoft.com/office/drawing/2014/main" id="{994B86F6-DC6C-4D5F-8DF3-5D2F302DEE33}"/>
              </a:ext>
            </a:extLst>
          </p:cNvPr>
          <p:cNvSpPr txBox="1"/>
          <p:nvPr/>
        </p:nvSpPr>
        <p:spPr>
          <a:xfrm>
            <a:off x="7315201" y="3886200"/>
            <a:ext cx="479367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ZA" b="1" dirty="0">
              <a:solidFill>
                <a:srgbClr val="002060"/>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solidFill>
                  <a:srgbClr val="002060"/>
                </a:solidFill>
                <a:latin typeface="Arial" panose="020B0604020202020204" pitchFamily="34" charset="0"/>
                <a:cs typeface="Arial" panose="020B0604020202020204" pitchFamily="34" charset="0"/>
              </a:rPr>
              <a:t>Dr Martin Mwinga – Executive Chairman</a:t>
            </a:r>
          </a:p>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solidFill>
                  <a:srgbClr val="002060"/>
                </a:solidFill>
                <a:latin typeface="Arial" panose="020B0604020202020204" pitchFamily="34" charset="0"/>
                <a:cs typeface="Arial" panose="020B0604020202020204" pitchFamily="34" charset="0"/>
              </a:rPr>
              <a:t>Ms. Laina Amutenya - CEO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tree&#10;&#10;Description automatically generated">
            <a:extLst>
              <a:ext uri="{FF2B5EF4-FFF2-40B4-BE49-F238E27FC236}">
                <a16:creationId xmlns:a16="http://schemas.microsoft.com/office/drawing/2014/main" id="{3EC5F2B4-5D67-4B53-89F2-AD8A43FC82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5130" y="743042"/>
            <a:ext cx="11396870" cy="6044610"/>
          </a:xfrm>
          <a:prstGeom prst="rect">
            <a:avLst/>
          </a:prstGeom>
        </p:spPr>
      </p:pic>
      <p:sp>
        <p:nvSpPr>
          <p:cNvPr id="3" name="Title 1"/>
          <p:cNvSpPr txBox="1">
            <a:spLocks/>
          </p:cNvSpPr>
          <p:nvPr/>
        </p:nvSpPr>
        <p:spPr>
          <a:xfrm>
            <a:off x="0" y="2973"/>
            <a:ext cx="12192000" cy="810015"/>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2400" b="1" cap="small" dirty="0">
                <a:solidFill>
                  <a:prstClr val="white"/>
                </a:solidFill>
                <a:latin typeface="Arial" panose="020B0604020202020204" pitchFamily="34" charset="0"/>
                <a:cs typeface="Arial" panose="020B0604020202020204" pitchFamily="34" charset="0"/>
              </a:rPr>
              <a:t>HOUSING POPULATON: POPULATION PER TOWN</a:t>
            </a:r>
          </a:p>
        </p:txBody>
      </p:sp>
      <p:sp>
        <p:nvSpPr>
          <p:cNvPr id="5" name="Rectangle 1"/>
          <p:cNvSpPr>
            <a:spLocks noChangeArrowheads="1"/>
          </p:cNvSpPr>
          <p:nvPr/>
        </p:nvSpPr>
        <p:spPr bwMode="auto">
          <a:xfrm>
            <a:off x="179695" y="2981794"/>
            <a:ext cx="11832609"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362200" algn="l"/>
              </a:tabLst>
              <a:defRPr>
                <a:solidFill>
                  <a:schemeClr val="tx1"/>
                </a:solidFill>
                <a:latin typeface="Arial" pitchFamily="34" charset="0"/>
                <a:cs typeface="Arial" pitchFamily="34" charset="0"/>
              </a:defRPr>
            </a:lvl1pPr>
            <a:lvl2pPr>
              <a:tabLst>
                <a:tab pos="2362200" algn="l"/>
              </a:tabLst>
              <a:defRPr>
                <a:solidFill>
                  <a:schemeClr val="tx1"/>
                </a:solidFill>
                <a:latin typeface="Arial" pitchFamily="34" charset="0"/>
                <a:cs typeface="Arial" pitchFamily="34" charset="0"/>
              </a:defRPr>
            </a:lvl2pPr>
            <a:lvl3pPr>
              <a:tabLst>
                <a:tab pos="2362200" algn="l"/>
              </a:tabLst>
              <a:defRPr>
                <a:solidFill>
                  <a:schemeClr val="tx1"/>
                </a:solidFill>
                <a:latin typeface="Arial" pitchFamily="34" charset="0"/>
                <a:cs typeface="Arial" pitchFamily="34" charset="0"/>
              </a:defRPr>
            </a:lvl3pPr>
            <a:lvl4pPr>
              <a:tabLst>
                <a:tab pos="2362200" algn="l"/>
              </a:tabLst>
              <a:defRPr>
                <a:solidFill>
                  <a:schemeClr val="tx1"/>
                </a:solidFill>
                <a:latin typeface="Arial" pitchFamily="34" charset="0"/>
                <a:cs typeface="Arial" pitchFamily="34" charset="0"/>
              </a:defRPr>
            </a:lvl4pPr>
            <a:lvl5pPr>
              <a:tabLst>
                <a:tab pos="2362200" algn="l"/>
              </a:tabLst>
              <a:defRPr>
                <a:solidFill>
                  <a:schemeClr val="tx1"/>
                </a:solidFill>
                <a:latin typeface="Arial" pitchFamily="34" charset="0"/>
                <a:cs typeface="Arial" pitchFamily="34" charset="0"/>
              </a:defRPr>
            </a:lvl5pPr>
            <a:lvl6pPr fontAlgn="base">
              <a:spcBef>
                <a:spcPct val="0"/>
              </a:spcBef>
              <a:spcAft>
                <a:spcPct val="0"/>
              </a:spcAft>
              <a:tabLst>
                <a:tab pos="2362200" algn="l"/>
              </a:tabLst>
              <a:defRPr>
                <a:solidFill>
                  <a:schemeClr val="tx1"/>
                </a:solidFill>
                <a:latin typeface="Arial" pitchFamily="34" charset="0"/>
                <a:cs typeface="Arial" pitchFamily="34" charset="0"/>
              </a:defRPr>
            </a:lvl6pPr>
            <a:lvl7pPr fontAlgn="base">
              <a:spcBef>
                <a:spcPct val="0"/>
              </a:spcBef>
              <a:spcAft>
                <a:spcPct val="0"/>
              </a:spcAft>
              <a:tabLst>
                <a:tab pos="2362200" algn="l"/>
              </a:tabLst>
              <a:defRPr>
                <a:solidFill>
                  <a:schemeClr val="tx1"/>
                </a:solidFill>
                <a:latin typeface="Arial" pitchFamily="34" charset="0"/>
                <a:cs typeface="Arial" pitchFamily="34" charset="0"/>
              </a:defRPr>
            </a:lvl7pPr>
            <a:lvl8pPr fontAlgn="base">
              <a:spcBef>
                <a:spcPct val="0"/>
              </a:spcBef>
              <a:spcAft>
                <a:spcPct val="0"/>
              </a:spcAft>
              <a:tabLst>
                <a:tab pos="2362200" algn="l"/>
              </a:tabLst>
              <a:defRPr>
                <a:solidFill>
                  <a:schemeClr val="tx1"/>
                </a:solidFill>
                <a:latin typeface="Arial" pitchFamily="34" charset="0"/>
                <a:cs typeface="Arial" pitchFamily="34" charset="0"/>
              </a:defRPr>
            </a:lvl8pPr>
            <a:lvl9pPr fontAlgn="base">
              <a:spcBef>
                <a:spcPct val="0"/>
              </a:spcBef>
              <a:spcAft>
                <a:spcPct val="0"/>
              </a:spcAft>
              <a:tabLst>
                <a:tab pos="2362200" algn="l"/>
              </a:tabLst>
              <a:defRPr>
                <a:solidFill>
                  <a:schemeClr val="tx1"/>
                </a:solidFill>
                <a:latin typeface="Arial" pitchFamily="34" charset="0"/>
                <a:cs typeface="Arial" pitchFamily="34" charset="0"/>
              </a:defRPr>
            </a:lvl9pPr>
          </a:lstStyle>
          <a:p>
            <a:pPr algn="just" fontAlgn="base">
              <a:lnSpc>
                <a:spcPct val="150000"/>
              </a:lnSpc>
              <a:spcBef>
                <a:spcPct val="0"/>
              </a:spcBef>
              <a:spcAft>
                <a:spcPct val="0"/>
              </a:spcAft>
              <a:tabLst/>
              <a:defRPr/>
            </a:pPr>
            <a:endParaRPr lang="en-ZW" sz="2400" dirty="0">
              <a:solidFill>
                <a:srgbClr val="002060"/>
              </a:solidFill>
              <a:latin typeface="Arial" charset="0"/>
            </a:endParaRPr>
          </a:p>
          <a:p>
            <a:pPr marL="285750" indent="-285750" algn="just" fontAlgn="base">
              <a:lnSpc>
                <a:spcPct val="150000"/>
              </a:lnSpc>
              <a:spcBef>
                <a:spcPct val="0"/>
              </a:spcBef>
              <a:spcAft>
                <a:spcPct val="0"/>
              </a:spcAft>
              <a:buFont typeface="Arial" panose="020B0604020202020204" pitchFamily="34" charset="0"/>
              <a:buChar char="•"/>
              <a:tabLst/>
              <a:defRPr/>
            </a:pPr>
            <a:endParaRPr lang="en-ZW" sz="2400" dirty="0">
              <a:solidFill>
                <a:srgbClr val="002060"/>
              </a:solidFill>
              <a:latin typeface="Arial" charset="0"/>
            </a:endParaRPr>
          </a:p>
        </p:txBody>
      </p:sp>
      <p:sp>
        <p:nvSpPr>
          <p:cNvPr id="6" name="Slide Number Placeholder 23">
            <a:extLst>
              <a:ext uri="{FF2B5EF4-FFF2-40B4-BE49-F238E27FC236}">
                <a16:creationId xmlns:a16="http://schemas.microsoft.com/office/drawing/2014/main" id="{D8477C71-28EC-40F8-AC12-CF7A72A54507}"/>
              </a:ext>
            </a:extLst>
          </p:cNvPr>
          <p:cNvSpPr txBox="1">
            <a:spLocks/>
          </p:cNvSpPr>
          <p:nvPr/>
        </p:nvSpPr>
        <p:spPr>
          <a:xfrm>
            <a:off x="11353800" y="6357855"/>
            <a:ext cx="381000"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lgn="ctr">
                <a:defRPr/>
              </a:pPr>
              <a:t>10</a:t>
            </a:fld>
            <a:endParaRPr lang="en-US" dirty="0">
              <a:solidFill>
                <a:schemeClr val="bg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FD9351D1-E056-1D48-4129-7D398C9C894E}"/>
              </a:ext>
            </a:extLst>
          </p:cNvPr>
          <p:cNvGraphicFramePr>
            <a:graphicFrameLocks/>
          </p:cNvGraphicFramePr>
          <p:nvPr>
            <p:extLst>
              <p:ext uri="{D42A27DB-BD31-4B8C-83A1-F6EECF244321}">
                <p14:modId xmlns:p14="http://schemas.microsoft.com/office/powerpoint/2010/main" val="3176416382"/>
              </p:ext>
            </p:extLst>
          </p:nvPr>
        </p:nvGraphicFramePr>
        <p:xfrm>
          <a:off x="0" y="812989"/>
          <a:ext cx="12192000" cy="5974664"/>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a:extLst>
              <a:ext uri="{FF2B5EF4-FFF2-40B4-BE49-F238E27FC236}">
                <a16:creationId xmlns:a16="http://schemas.microsoft.com/office/drawing/2014/main" id="{47B5871D-3646-87A3-B2AE-4F95FCFBE4BE}"/>
              </a:ext>
            </a:extLst>
          </p:cNvPr>
          <p:cNvSpPr/>
          <p:nvPr/>
        </p:nvSpPr>
        <p:spPr>
          <a:xfrm rot="16200000">
            <a:off x="482863" y="4050835"/>
            <a:ext cx="2393576" cy="255491"/>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479517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amera 19" descr="Cameo object">
            <a:extLst>
              <a:ext uri="{FF2B5EF4-FFF2-40B4-BE49-F238E27FC236}">
                <a16:creationId xmlns:a16="http://schemas.microsoft.com/office/drawing/2014/main" id="{F1655507-B74D-3874-00FE-E30A89431A18}"/>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0" y="1371600"/>
            <a:ext cx="12192000" cy="5585791"/>
          </a:xfrm>
          <a:prstGeom prst="rect">
            <a:avLst/>
          </a:prstGeom>
          <a:solidFill>
            <a:schemeClr val="bg1">
              <a:lumMod val="50000"/>
            </a:schemeClr>
          </a:solidFill>
        </p:spPr>
      </p:pic>
      <p:sp>
        <p:nvSpPr>
          <p:cNvPr id="2" name="Title 1">
            <a:extLst>
              <a:ext uri="{FF2B5EF4-FFF2-40B4-BE49-F238E27FC236}">
                <a16:creationId xmlns:a16="http://schemas.microsoft.com/office/drawing/2014/main" id="{4C4C89FC-4FAC-F055-44F5-65A843E86555}"/>
              </a:ext>
            </a:extLst>
          </p:cNvPr>
          <p:cNvSpPr>
            <a:spLocks noGrp="1"/>
          </p:cNvSpPr>
          <p:nvPr>
            <p:ph type="title"/>
          </p:nvPr>
        </p:nvSpPr>
        <p:spPr>
          <a:xfrm>
            <a:off x="3048" y="-118872"/>
            <a:ext cx="12188952" cy="1490472"/>
          </a:xfrm>
          <a:solidFill>
            <a:schemeClr val="accent6">
              <a:lumMod val="50000"/>
              <a:alpha val="85000"/>
            </a:schemeClr>
          </a:solidFill>
        </p:spPr>
        <p:txBody>
          <a:bodyPr/>
          <a:lstStyle/>
          <a:p>
            <a:pPr algn="ctr"/>
            <a:r>
              <a:rPr lang="en-US" sz="4000" dirty="0">
                <a:latin typeface="Arial" panose="020B0604020202020204" pitchFamily="34" charset="0"/>
                <a:cs typeface="Arial" panose="020B0604020202020204" pitchFamily="34" charset="0"/>
              </a:rPr>
              <a:t>No. Residential plots &amp; properties</a:t>
            </a:r>
          </a:p>
        </p:txBody>
      </p:sp>
      <p:sp>
        <p:nvSpPr>
          <p:cNvPr id="11" name="Text Placeholder 10">
            <a:extLst>
              <a:ext uri="{FF2B5EF4-FFF2-40B4-BE49-F238E27FC236}">
                <a16:creationId xmlns:a16="http://schemas.microsoft.com/office/drawing/2014/main" id="{3891BB2A-8803-8098-648D-5ECAD0F15458}"/>
              </a:ext>
            </a:extLst>
          </p:cNvPr>
          <p:cNvSpPr>
            <a:spLocks noGrp="1"/>
          </p:cNvSpPr>
          <p:nvPr>
            <p:ph type="body" sz="quarter" idx="10"/>
          </p:nvPr>
        </p:nvSpPr>
        <p:spPr/>
        <p:txBody>
          <a:bodyPr/>
          <a:lstStyle/>
          <a:p>
            <a:r>
              <a:rPr lang="en-US" sz="2400" b="0" dirty="0">
                <a:solidFill>
                  <a:schemeClr val="bg1"/>
                </a:solidFill>
                <a:effectLst/>
                <a:latin typeface="Avenir Next LT Pro" panose="020B0504020202020204" pitchFamily="34" charset="77"/>
              </a:rPr>
              <a:t>New employees &amp; anniversaries</a:t>
            </a:r>
          </a:p>
        </p:txBody>
      </p:sp>
      <p:sp>
        <p:nvSpPr>
          <p:cNvPr id="13" name="Free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3"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BE0D1A28-84D1-387E-47E4-CD2430FD6456}"/>
              </a:ext>
            </a:extLst>
          </p:cNvPr>
          <p:cNvSpPr txBox="1"/>
          <p:nvPr/>
        </p:nvSpPr>
        <p:spPr>
          <a:xfrm>
            <a:off x="106017" y="1550504"/>
            <a:ext cx="11979966" cy="5307496"/>
          </a:xfrm>
          <a:prstGeom prst="rect">
            <a:avLst/>
          </a:prstGeom>
          <a:noFill/>
        </p:spPr>
        <p:txBody>
          <a:bodyPr wrap="square" rtlCol="0">
            <a:spAutoFit/>
          </a:bodyPr>
          <a:lstStyle/>
          <a:p>
            <a:endParaRPr lang="en-ZA" dirty="0"/>
          </a:p>
        </p:txBody>
      </p:sp>
      <p:sp>
        <p:nvSpPr>
          <p:cNvPr id="10" name="TextBox 9">
            <a:extLst>
              <a:ext uri="{FF2B5EF4-FFF2-40B4-BE49-F238E27FC236}">
                <a16:creationId xmlns:a16="http://schemas.microsoft.com/office/drawing/2014/main" id="{63542EEE-EB69-E502-9444-490F69EC0EFB}"/>
              </a:ext>
            </a:extLst>
          </p:cNvPr>
          <p:cNvSpPr txBox="1"/>
          <p:nvPr/>
        </p:nvSpPr>
        <p:spPr>
          <a:xfrm>
            <a:off x="0" y="931302"/>
            <a:ext cx="12192000" cy="5486400"/>
          </a:xfrm>
          <a:prstGeom prst="rect">
            <a:avLst/>
          </a:prstGeom>
          <a:solidFill>
            <a:schemeClr val="bg1">
              <a:lumMod val="75000"/>
            </a:schemeClr>
          </a:solidFill>
        </p:spPr>
        <p:txBody>
          <a:bodyPr wrap="square" rtlCol="0">
            <a:spAutoFit/>
          </a:bodyPr>
          <a:lstStyle/>
          <a:p>
            <a:endParaRPr lang="en-ZA" dirty="0"/>
          </a:p>
        </p:txBody>
      </p:sp>
      <p:pic>
        <p:nvPicPr>
          <p:cNvPr id="3" name="Picture 2">
            <a:extLst>
              <a:ext uri="{FF2B5EF4-FFF2-40B4-BE49-F238E27FC236}">
                <a16:creationId xmlns:a16="http://schemas.microsoft.com/office/drawing/2014/main" id="{56101F20-39DD-AA9F-EE2B-6FE38A462191}"/>
              </a:ext>
            </a:extLst>
          </p:cNvPr>
          <p:cNvPicPr>
            <a:picLocks noChangeAspect="1"/>
          </p:cNvPicPr>
          <p:nvPr/>
        </p:nvPicPr>
        <p:blipFill>
          <a:blip r:embed="rId4"/>
          <a:stretch>
            <a:fillRect/>
          </a:stretch>
        </p:blipFill>
        <p:spPr>
          <a:xfrm>
            <a:off x="0" y="960752"/>
            <a:ext cx="12192000" cy="5996639"/>
          </a:xfrm>
          <a:prstGeom prst="rect">
            <a:avLst/>
          </a:prstGeom>
        </p:spPr>
      </p:pic>
      <p:sp>
        <p:nvSpPr>
          <p:cNvPr id="4" name="Oval 3">
            <a:extLst>
              <a:ext uri="{FF2B5EF4-FFF2-40B4-BE49-F238E27FC236}">
                <a16:creationId xmlns:a16="http://schemas.microsoft.com/office/drawing/2014/main" id="{C3F4360C-645E-25B3-C8C5-3C8FE78AC884}"/>
              </a:ext>
            </a:extLst>
          </p:cNvPr>
          <p:cNvSpPr/>
          <p:nvPr/>
        </p:nvSpPr>
        <p:spPr>
          <a:xfrm rot="16200000">
            <a:off x="173584" y="4498042"/>
            <a:ext cx="2393576" cy="255491"/>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Title 1">
            <a:extLst>
              <a:ext uri="{FF2B5EF4-FFF2-40B4-BE49-F238E27FC236}">
                <a16:creationId xmlns:a16="http://schemas.microsoft.com/office/drawing/2014/main" id="{07299FFA-D237-558E-A0C3-7271CC939CFE}"/>
              </a:ext>
            </a:extLst>
          </p:cNvPr>
          <p:cNvSpPr txBox="1">
            <a:spLocks/>
          </p:cNvSpPr>
          <p:nvPr/>
        </p:nvSpPr>
        <p:spPr>
          <a:xfrm>
            <a:off x="0" y="-10279"/>
            <a:ext cx="12192000" cy="941581"/>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2400" b="1" cap="small" dirty="0">
                <a:solidFill>
                  <a:prstClr val="white"/>
                </a:solidFill>
                <a:latin typeface="Arial" panose="020B0604020202020204" pitchFamily="34" charset="0"/>
                <a:cs typeface="Arial" panose="020B0604020202020204" pitchFamily="34" charset="0"/>
              </a:rPr>
              <a:t>HOUSING PROBLEM: HOUSING STOCK PER TOWN</a:t>
            </a:r>
          </a:p>
        </p:txBody>
      </p:sp>
    </p:spTree>
    <p:extLst>
      <p:ext uri="{BB962C8B-B14F-4D97-AF65-F5344CB8AC3E}">
        <p14:creationId xmlns:p14="http://schemas.microsoft.com/office/powerpoint/2010/main" val="3334794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3"/>
            <a:ext cx="12192000" cy="810015"/>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2400" b="1" cap="small" dirty="0">
                <a:solidFill>
                  <a:prstClr val="white"/>
                </a:solidFill>
                <a:latin typeface="Arial" panose="020B0604020202020204" pitchFamily="34" charset="0"/>
                <a:cs typeface="Arial" panose="020B0604020202020204" pitchFamily="34" charset="0"/>
              </a:rPr>
              <a:t>HOUSING PROBLEM: TOWN AREA SIZE</a:t>
            </a:r>
          </a:p>
        </p:txBody>
      </p:sp>
      <p:sp>
        <p:nvSpPr>
          <p:cNvPr id="5" name="Rectangle 1"/>
          <p:cNvSpPr>
            <a:spLocks noChangeArrowheads="1"/>
          </p:cNvSpPr>
          <p:nvPr/>
        </p:nvSpPr>
        <p:spPr bwMode="auto">
          <a:xfrm>
            <a:off x="179695" y="2981794"/>
            <a:ext cx="11832609"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362200" algn="l"/>
              </a:tabLst>
              <a:defRPr>
                <a:solidFill>
                  <a:schemeClr val="tx1"/>
                </a:solidFill>
                <a:latin typeface="Arial" pitchFamily="34" charset="0"/>
                <a:cs typeface="Arial" pitchFamily="34" charset="0"/>
              </a:defRPr>
            </a:lvl1pPr>
            <a:lvl2pPr>
              <a:tabLst>
                <a:tab pos="2362200" algn="l"/>
              </a:tabLst>
              <a:defRPr>
                <a:solidFill>
                  <a:schemeClr val="tx1"/>
                </a:solidFill>
                <a:latin typeface="Arial" pitchFamily="34" charset="0"/>
                <a:cs typeface="Arial" pitchFamily="34" charset="0"/>
              </a:defRPr>
            </a:lvl2pPr>
            <a:lvl3pPr>
              <a:tabLst>
                <a:tab pos="2362200" algn="l"/>
              </a:tabLst>
              <a:defRPr>
                <a:solidFill>
                  <a:schemeClr val="tx1"/>
                </a:solidFill>
                <a:latin typeface="Arial" pitchFamily="34" charset="0"/>
                <a:cs typeface="Arial" pitchFamily="34" charset="0"/>
              </a:defRPr>
            </a:lvl3pPr>
            <a:lvl4pPr>
              <a:tabLst>
                <a:tab pos="2362200" algn="l"/>
              </a:tabLst>
              <a:defRPr>
                <a:solidFill>
                  <a:schemeClr val="tx1"/>
                </a:solidFill>
                <a:latin typeface="Arial" pitchFamily="34" charset="0"/>
                <a:cs typeface="Arial" pitchFamily="34" charset="0"/>
              </a:defRPr>
            </a:lvl4pPr>
            <a:lvl5pPr>
              <a:tabLst>
                <a:tab pos="2362200" algn="l"/>
              </a:tabLst>
              <a:defRPr>
                <a:solidFill>
                  <a:schemeClr val="tx1"/>
                </a:solidFill>
                <a:latin typeface="Arial" pitchFamily="34" charset="0"/>
                <a:cs typeface="Arial" pitchFamily="34" charset="0"/>
              </a:defRPr>
            </a:lvl5pPr>
            <a:lvl6pPr fontAlgn="base">
              <a:spcBef>
                <a:spcPct val="0"/>
              </a:spcBef>
              <a:spcAft>
                <a:spcPct val="0"/>
              </a:spcAft>
              <a:tabLst>
                <a:tab pos="2362200" algn="l"/>
              </a:tabLst>
              <a:defRPr>
                <a:solidFill>
                  <a:schemeClr val="tx1"/>
                </a:solidFill>
                <a:latin typeface="Arial" pitchFamily="34" charset="0"/>
                <a:cs typeface="Arial" pitchFamily="34" charset="0"/>
              </a:defRPr>
            </a:lvl6pPr>
            <a:lvl7pPr fontAlgn="base">
              <a:spcBef>
                <a:spcPct val="0"/>
              </a:spcBef>
              <a:spcAft>
                <a:spcPct val="0"/>
              </a:spcAft>
              <a:tabLst>
                <a:tab pos="2362200" algn="l"/>
              </a:tabLst>
              <a:defRPr>
                <a:solidFill>
                  <a:schemeClr val="tx1"/>
                </a:solidFill>
                <a:latin typeface="Arial" pitchFamily="34" charset="0"/>
                <a:cs typeface="Arial" pitchFamily="34" charset="0"/>
              </a:defRPr>
            </a:lvl7pPr>
            <a:lvl8pPr fontAlgn="base">
              <a:spcBef>
                <a:spcPct val="0"/>
              </a:spcBef>
              <a:spcAft>
                <a:spcPct val="0"/>
              </a:spcAft>
              <a:tabLst>
                <a:tab pos="2362200" algn="l"/>
              </a:tabLst>
              <a:defRPr>
                <a:solidFill>
                  <a:schemeClr val="tx1"/>
                </a:solidFill>
                <a:latin typeface="Arial" pitchFamily="34" charset="0"/>
                <a:cs typeface="Arial" pitchFamily="34" charset="0"/>
              </a:defRPr>
            </a:lvl8pPr>
            <a:lvl9pPr fontAlgn="base">
              <a:spcBef>
                <a:spcPct val="0"/>
              </a:spcBef>
              <a:spcAft>
                <a:spcPct val="0"/>
              </a:spcAft>
              <a:tabLst>
                <a:tab pos="2362200" algn="l"/>
              </a:tabLst>
              <a:defRPr>
                <a:solidFill>
                  <a:schemeClr val="tx1"/>
                </a:solidFill>
                <a:latin typeface="Arial" pitchFamily="34" charset="0"/>
                <a:cs typeface="Arial" pitchFamily="34" charset="0"/>
              </a:defRPr>
            </a:lvl9pPr>
          </a:lstStyle>
          <a:p>
            <a:pPr algn="just" fontAlgn="base">
              <a:lnSpc>
                <a:spcPct val="150000"/>
              </a:lnSpc>
              <a:spcBef>
                <a:spcPct val="0"/>
              </a:spcBef>
              <a:spcAft>
                <a:spcPct val="0"/>
              </a:spcAft>
              <a:tabLst/>
              <a:defRPr/>
            </a:pPr>
            <a:endParaRPr lang="en-ZW" sz="2400" dirty="0">
              <a:solidFill>
                <a:srgbClr val="002060"/>
              </a:solidFill>
              <a:latin typeface="Arial" charset="0"/>
            </a:endParaRPr>
          </a:p>
          <a:p>
            <a:pPr marL="285750" indent="-285750" algn="just" fontAlgn="base">
              <a:lnSpc>
                <a:spcPct val="150000"/>
              </a:lnSpc>
              <a:spcBef>
                <a:spcPct val="0"/>
              </a:spcBef>
              <a:spcAft>
                <a:spcPct val="0"/>
              </a:spcAft>
              <a:buFont typeface="Arial" panose="020B0604020202020204" pitchFamily="34" charset="0"/>
              <a:buChar char="•"/>
              <a:tabLst/>
              <a:defRPr/>
            </a:pPr>
            <a:endParaRPr lang="en-ZW" sz="2400" dirty="0">
              <a:solidFill>
                <a:srgbClr val="002060"/>
              </a:solidFill>
              <a:latin typeface="Arial" charset="0"/>
            </a:endParaRPr>
          </a:p>
        </p:txBody>
      </p:sp>
      <p:sp>
        <p:nvSpPr>
          <p:cNvPr id="6" name="Slide Number Placeholder 23">
            <a:extLst>
              <a:ext uri="{FF2B5EF4-FFF2-40B4-BE49-F238E27FC236}">
                <a16:creationId xmlns:a16="http://schemas.microsoft.com/office/drawing/2014/main" id="{D8477C71-28EC-40F8-AC12-CF7A72A54507}"/>
              </a:ext>
            </a:extLst>
          </p:cNvPr>
          <p:cNvSpPr txBox="1">
            <a:spLocks/>
          </p:cNvSpPr>
          <p:nvPr/>
        </p:nvSpPr>
        <p:spPr>
          <a:xfrm>
            <a:off x="11353800" y="6357855"/>
            <a:ext cx="381000"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lgn="ctr">
                <a:defRPr/>
              </a:pPr>
              <a:t>12</a:t>
            </a:fld>
            <a:endParaRPr lang="en-US" dirty="0">
              <a:solidFill>
                <a:schemeClr val="bg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C34FED48-BE42-07AB-3873-D4F5F88A1658}"/>
              </a:ext>
            </a:extLst>
          </p:cNvPr>
          <p:cNvGraphicFramePr>
            <a:graphicFrameLocks/>
          </p:cNvGraphicFramePr>
          <p:nvPr>
            <p:extLst>
              <p:ext uri="{D42A27DB-BD31-4B8C-83A1-F6EECF244321}">
                <p14:modId xmlns:p14="http://schemas.microsoft.com/office/powerpoint/2010/main" val="805074354"/>
              </p:ext>
            </p:extLst>
          </p:nvPr>
        </p:nvGraphicFramePr>
        <p:xfrm>
          <a:off x="-1" y="742571"/>
          <a:ext cx="12192000" cy="6112455"/>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a:extLst>
              <a:ext uri="{FF2B5EF4-FFF2-40B4-BE49-F238E27FC236}">
                <a16:creationId xmlns:a16="http://schemas.microsoft.com/office/drawing/2014/main" id="{795777BF-4B35-AC01-6BB2-F941DCBA8485}"/>
              </a:ext>
            </a:extLst>
          </p:cNvPr>
          <p:cNvSpPr/>
          <p:nvPr/>
        </p:nvSpPr>
        <p:spPr>
          <a:xfrm rot="16200000">
            <a:off x="301738" y="4725494"/>
            <a:ext cx="2393576" cy="255491"/>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788645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3"/>
            <a:ext cx="12192000" cy="810015"/>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2400" b="1" cap="small" dirty="0">
                <a:solidFill>
                  <a:prstClr val="white"/>
                </a:solidFill>
                <a:latin typeface="Arial" panose="020B0604020202020204" pitchFamily="34" charset="0"/>
                <a:cs typeface="Arial" panose="020B0604020202020204" pitchFamily="34" charset="0"/>
              </a:rPr>
              <a:t>HOUSING PROBLEM : POPULATION DENSITY</a:t>
            </a:r>
          </a:p>
        </p:txBody>
      </p:sp>
      <p:sp>
        <p:nvSpPr>
          <p:cNvPr id="5" name="Rectangle 1"/>
          <p:cNvSpPr>
            <a:spLocks noChangeArrowheads="1"/>
          </p:cNvSpPr>
          <p:nvPr/>
        </p:nvSpPr>
        <p:spPr bwMode="auto">
          <a:xfrm>
            <a:off x="179695" y="2981794"/>
            <a:ext cx="11832609"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362200" algn="l"/>
              </a:tabLst>
              <a:defRPr>
                <a:solidFill>
                  <a:schemeClr val="tx1"/>
                </a:solidFill>
                <a:latin typeface="Arial" pitchFamily="34" charset="0"/>
                <a:cs typeface="Arial" pitchFamily="34" charset="0"/>
              </a:defRPr>
            </a:lvl1pPr>
            <a:lvl2pPr>
              <a:tabLst>
                <a:tab pos="2362200" algn="l"/>
              </a:tabLst>
              <a:defRPr>
                <a:solidFill>
                  <a:schemeClr val="tx1"/>
                </a:solidFill>
                <a:latin typeface="Arial" pitchFamily="34" charset="0"/>
                <a:cs typeface="Arial" pitchFamily="34" charset="0"/>
              </a:defRPr>
            </a:lvl2pPr>
            <a:lvl3pPr>
              <a:tabLst>
                <a:tab pos="2362200" algn="l"/>
              </a:tabLst>
              <a:defRPr>
                <a:solidFill>
                  <a:schemeClr val="tx1"/>
                </a:solidFill>
                <a:latin typeface="Arial" pitchFamily="34" charset="0"/>
                <a:cs typeface="Arial" pitchFamily="34" charset="0"/>
              </a:defRPr>
            </a:lvl3pPr>
            <a:lvl4pPr>
              <a:tabLst>
                <a:tab pos="2362200" algn="l"/>
              </a:tabLst>
              <a:defRPr>
                <a:solidFill>
                  <a:schemeClr val="tx1"/>
                </a:solidFill>
                <a:latin typeface="Arial" pitchFamily="34" charset="0"/>
                <a:cs typeface="Arial" pitchFamily="34" charset="0"/>
              </a:defRPr>
            </a:lvl4pPr>
            <a:lvl5pPr>
              <a:tabLst>
                <a:tab pos="2362200" algn="l"/>
              </a:tabLst>
              <a:defRPr>
                <a:solidFill>
                  <a:schemeClr val="tx1"/>
                </a:solidFill>
                <a:latin typeface="Arial" pitchFamily="34" charset="0"/>
                <a:cs typeface="Arial" pitchFamily="34" charset="0"/>
              </a:defRPr>
            </a:lvl5pPr>
            <a:lvl6pPr fontAlgn="base">
              <a:spcBef>
                <a:spcPct val="0"/>
              </a:spcBef>
              <a:spcAft>
                <a:spcPct val="0"/>
              </a:spcAft>
              <a:tabLst>
                <a:tab pos="2362200" algn="l"/>
              </a:tabLst>
              <a:defRPr>
                <a:solidFill>
                  <a:schemeClr val="tx1"/>
                </a:solidFill>
                <a:latin typeface="Arial" pitchFamily="34" charset="0"/>
                <a:cs typeface="Arial" pitchFamily="34" charset="0"/>
              </a:defRPr>
            </a:lvl6pPr>
            <a:lvl7pPr fontAlgn="base">
              <a:spcBef>
                <a:spcPct val="0"/>
              </a:spcBef>
              <a:spcAft>
                <a:spcPct val="0"/>
              </a:spcAft>
              <a:tabLst>
                <a:tab pos="2362200" algn="l"/>
              </a:tabLst>
              <a:defRPr>
                <a:solidFill>
                  <a:schemeClr val="tx1"/>
                </a:solidFill>
                <a:latin typeface="Arial" pitchFamily="34" charset="0"/>
                <a:cs typeface="Arial" pitchFamily="34" charset="0"/>
              </a:defRPr>
            </a:lvl7pPr>
            <a:lvl8pPr fontAlgn="base">
              <a:spcBef>
                <a:spcPct val="0"/>
              </a:spcBef>
              <a:spcAft>
                <a:spcPct val="0"/>
              </a:spcAft>
              <a:tabLst>
                <a:tab pos="2362200" algn="l"/>
              </a:tabLst>
              <a:defRPr>
                <a:solidFill>
                  <a:schemeClr val="tx1"/>
                </a:solidFill>
                <a:latin typeface="Arial" pitchFamily="34" charset="0"/>
                <a:cs typeface="Arial" pitchFamily="34" charset="0"/>
              </a:defRPr>
            </a:lvl8pPr>
            <a:lvl9pPr fontAlgn="base">
              <a:spcBef>
                <a:spcPct val="0"/>
              </a:spcBef>
              <a:spcAft>
                <a:spcPct val="0"/>
              </a:spcAft>
              <a:tabLst>
                <a:tab pos="2362200" algn="l"/>
              </a:tabLst>
              <a:defRPr>
                <a:solidFill>
                  <a:schemeClr val="tx1"/>
                </a:solidFill>
                <a:latin typeface="Arial" pitchFamily="34" charset="0"/>
                <a:cs typeface="Arial" pitchFamily="34" charset="0"/>
              </a:defRPr>
            </a:lvl9pPr>
          </a:lstStyle>
          <a:p>
            <a:pPr algn="just" fontAlgn="base">
              <a:lnSpc>
                <a:spcPct val="150000"/>
              </a:lnSpc>
              <a:spcBef>
                <a:spcPct val="0"/>
              </a:spcBef>
              <a:spcAft>
                <a:spcPct val="0"/>
              </a:spcAft>
              <a:tabLst/>
              <a:defRPr/>
            </a:pPr>
            <a:endParaRPr lang="en-ZW" sz="2400" dirty="0">
              <a:solidFill>
                <a:srgbClr val="002060"/>
              </a:solidFill>
              <a:latin typeface="Arial" charset="0"/>
            </a:endParaRPr>
          </a:p>
          <a:p>
            <a:pPr marL="285750" indent="-285750" algn="just" fontAlgn="base">
              <a:lnSpc>
                <a:spcPct val="150000"/>
              </a:lnSpc>
              <a:spcBef>
                <a:spcPct val="0"/>
              </a:spcBef>
              <a:spcAft>
                <a:spcPct val="0"/>
              </a:spcAft>
              <a:buFont typeface="Arial" panose="020B0604020202020204" pitchFamily="34" charset="0"/>
              <a:buChar char="•"/>
              <a:tabLst/>
              <a:defRPr/>
            </a:pPr>
            <a:endParaRPr lang="en-ZW" sz="2400" dirty="0">
              <a:solidFill>
                <a:srgbClr val="002060"/>
              </a:solidFill>
              <a:latin typeface="Arial" charset="0"/>
            </a:endParaRPr>
          </a:p>
        </p:txBody>
      </p:sp>
      <p:sp>
        <p:nvSpPr>
          <p:cNvPr id="6" name="Slide Number Placeholder 23">
            <a:extLst>
              <a:ext uri="{FF2B5EF4-FFF2-40B4-BE49-F238E27FC236}">
                <a16:creationId xmlns:a16="http://schemas.microsoft.com/office/drawing/2014/main" id="{D8477C71-28EC-40F8-AC12-CF7A72A54507}"/>
              </a:ext>
            </a:extLst>
          </p:cNvPr>
          <p:cNvSpPr txBox="1">
            <a:spLocks/>
          </p:cNvSpPr>
          <p:nvPr/>
        </p:nvSpPr>
        <p:spPr>
          <a:xfrm>
            <a:off x="11353800" y="6357855"/>
            <a:ext cx="381000"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lgn="ctr">
                <a:defRPr/>
              </a:pPr>
              <a:t>13</a:t>
            </a:fld>
            <a:endParaRPr lang="en-US" dirty="0">
              <a:solidFill>
                <a:schemeClr val="bg1"/>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053AA385-F3D1-60C9-0D80-131720009EAA}"/>
              </a:ext>
            </a:extLst>
          </p:cNvPr>
          <p:cNvGraphicFramePr>
            <a:graphicFrameLocks/>
          </p:cNvGraphicFramePr>
          <p:nvPr>
            <p:extLst>
              <p:ext uri="{D42A27DB-BD31-4B8C-83A1-F6EECF244321}">
                <p14:modId xmlns:p14="http://schemas.microsoft.com/office/powerpoint/2010/main" val="2848251454"/>
              </p:ext>
            </p:extLst>
          </p:nvPr>
        </p:nvGraphicFramePr>
        <p:xfrm>
          <a:off x="0" y="899327"/>
          <a:ext cx="12192000" cy="5958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212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54-3E0F-449D-B5F4-88CC31350DED}"/>
              </a:ext>
            </a:extLst>
          </p:cNvPr>
          <p:cNvSpPr>
            <a:spLocks noGrp="1"/>
          </p:cNvSpPr>
          <p:nvPr>
            <p:ph type="title"/>
          </p:nvPr>
        </p:nvSpPr>
        <p:spPr/>
        <p:txBody>
          <a:bodyPr>
            <a:normAutofit/>
          </a:bodyPr>
          <a:lstStyle/>
          <a:p>
            <a:r>
              <a:rPr lang="en-ZA" b="1" dirty="0"/>
              <a:t>PPP Housing Delivery model </a:t>
            </a:r>
            <a:endParaRPr lang="en-GB" b="1" dirty="0"/>
          </a:p>
        </p:txBody>
      </p:sp>
    </p:spTree>
    <p:extLst>
      <p:ext uri="{BB962C8B-B14F-4D97-AF65-F5344CB8AC3E}">
        <p14:creationId xmlns:p14="http://schemas.microsoft.com/office/powerpoint/2010/main" val="5447496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407-FF92-4C59-9005-AA976AF7E0A1}"/>
              </a:ext>
            </a:extLst>
          </p:cNvPr>
          <p:cNvSpPr>
            <a:spLocks noGrp="1"/>
          </p:cNvSpPr>
          <p:nvPr>
            <p:ph type="title"/>
          </p:nvPr>
        </p:nvSpPr>
        <p:spPr>
          <a:xfrm>
            <a:off x="0" y="0"/>
            <a:ext cx="12192000" cy="861391"/>
          </a:xfrm>
        </p:spPr>
        <p:txBody>
          <a:bodyPr>
            <a:normAutofit/>
          </a:bodyPr>
          <a:lstStyle/>
          <a:p>
            <a:r>
              <a:rPr lang="en-ZA" sz="3600" b="1" dirty="0">
                <a:latin typeface="+mn-lt"/>
              </a:rPr>
              <a:t>PPP MODEL FOR AFFORDABLE HOUSING DELIVERY</a:t>
            </a:r>
            <a:endParaRPr lang="en-GB" sz="3600" b="1" dirty="0">
              <a:latin typeface="+mn-lt"/>
            </a:endParaRPr>
          </a:p>
        </p:txBody>
      </p:sp>
      <p:grpSp>
        <p:nvGrpSpPr>
          <p:cNvPr id="4" name="Group 3">
            <a:extLst>
              <a:ext uri="{FF2B5EF4-FFF2-40B4-BE49-F238E27FC236}">
                <a16:creationId xmlns:a16="http://schemas.microsoft.com/office/drawing/2014/main" id="{A74590C7-9969-8EA5-D028-66B212C53C40}"/>
              </a:ext>
            </a:extLst>
          </p:cNvPr>
          <p:cNvGrpSpPr/>
          <p:nvPr/>
        </p:nvGrpSpPr>
        <p:grpSpPr>
          <a:xfrm>
            <a:off x="919676" y="1254027"/>
            <a:ext cx="9896744" cy="5227455"/>
            <a:chOff x="3754849" y="932064"/>
            <a:chExt cx="5918331" cy="4978525"/>
          </a:xfrm>
        </p:grpSpPr>
        <p:sp>
          <p:nvSpPr>
            <p:cNvPr id="6" name="Flowchart: Connector 122">
              <a:extLst>
                <a:ext uri="{FF2B5EF4-FFF2-40B4-BE49-F238E27FC236}">
                  <a16:creationId xmlns:a16="http://schemas.microsoft.com/office/drawing/2014/main" id="{B06BA19A-F17F-D190-C033-A7D7D6C59702}"/>
                </a:ext>
              </a:extLst>
            </p:cNvPr>
            <p:cNvSpPr/>
            <p:nvPr/>
          </p:nvSpPr>
          <p:spPr>
            <a:xfrm>
              <a:off x="5197994" y="2857701"/>
              <a:ext cx="1388928" cy="1316561"/>
            </a:xfrm>
            <a:prstGeom prst="flowChartConnector">
              <a:avLst/>
            </a:prstGeom>
            <a:solidFill>
              <a:srgbClr val="0083D8">
                <a:lumMod val="50000"/>
              </a:srgbClr>
            </a:solidFill>
            <a:ln w="6350" cap="flat" cmpd="sng" algn="ctr">
              <a:noFill/>
              <a:prstDash val="solid"/>
              <a:miter lim="800000"/>
            </a:ln>
            <a:effectLst>
              <a:outerShdw blurRad="50800" dist="38100" algn="l" rotWithShape="0">
                <a:prstClr val="black">
                  <a:alpha val="40000"/>
                </a:prstClr>
              </a:outerShdw>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370875A4-DCEA-D193-B130-D49BAD90CB9C}"/>
                </a:ext>
              </a:extLst>
            </p:cNvPr>
            <p:cNvSpPr txBox="1"/>
            <p:nvPr/>
          </p:nvSpPr>
          <p:spPr>
            <a:xfrm>
              <a:off x="5297375" y="3096570"/>
              <a:ext cx="1204296" cy="87936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lumMod val="85000"/>
                    </a:prstClr>
                  </a:solidFill>
                  <a:effectLst/>
                  <a:uLnTx/>
                  <a:uFillTx/>
                  <a:latin typeface="Arial" panose="020B0604020202020204" pitchFamily="34" charset="0"/>
                  <a:cs typeface="Arial" panose="020B0604020202020204" pitchFamily="34" charset="0"/>
                </a:rPr>
                <a:t>(SPV)</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prstClr val="white">
                      <a:lumMod val="85000"/>
                    </a:prstClr>
                  </a:solidFill>
                  <a:latin typeface="Arial" panose="020B0604020202020204" pitchFamily="34" charset="0"/>
                  <a:cs typeface="Arial" panose="020B0604020202020204" pitchFamily="34" charset="0"/>
                </a:rPr>
                <a:t>Trust or Private Company</a:t>
              </a:r>
              <a:endParaRPr kumimoji="0" lang="en-US" b="1" i="0" u="none" strike="noStrike" kern="0" cap="none" spc="0" normalizeH="0" baseline="0" noProof="0" dirty="0">
                <a:ln>
                  <a:noFill/>
                </a:ln>
                <a:solidFill>
                  <a:prstClr val="white">
                    <a:lumMod val="85000"/>
                  </a:prstClr>
                </a:solidFill>
                <a:effectLst/>
                <a:uLnTx/>
                <a:uFillTx/>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759C3826-3677-568A-76DF-8E83268E65FB}"/>
                </a:ext>
              </a:extLst>
            </p:cNvPr>
            <p:cNvCxnSpPr>
              <a:cxnSpLocks/>
            </p:cNvCxnSpPr>
            <p:nvPr/>
          </p:nvCxnSpPr>
          <p:spPr>
            <a:xfrm>
              <a:off x="5886189" y="2298920"/>
              <a:ext cx="1" cy="504000"/>
            </a:xfrm>
            <a:prstGeom prst="straightConnector1">
              <a:avLst/>
            </a:prstGeom>
            <a:noFill/>
            <a:ln w="6350" cap="flat" cmpd="sng" algn="ctr">
              <a:solidFill>
                <a:srgbClr val="002060"/>
              </a:solidFill>
              <a:prstDash val="solid"/>
              <a:miter lim="800000"/>
              <a:tailEnd type="triangle"/>
            </a:ln>
            <a:effectLst/>
          </p:spPr>
        </p:cxnSp>
        <p:cxnSp>
          <p:nvCxnSpPr>
            <p:cNvPr id="9" name="Straight Arrow Connector 8">
              <a:extLst>
                <a:ext uri="{FF2B5EF4-FFF2-40B4-BE49-F238E27FC236}">
                  <a16:creationId xmlns:a16="http://schemas.microsoft.com/office/drawing/2014/main" id="{61E852CB-20C7-A18D-445B-5673D6D65C64}"/>
                </a:ext>
              </a:extLst>
            </p:cNvPr>
            <p:cNvCxnSpPr>
              <a:cxnSpLocks/>
              <a:endCxn id="6" idx="1"/>
            </p:cNvCxnSpPr>
            <p:nvPr/>
          </p:nvCxnSpPr>
          <p:spPr>
            <a:xfrm>
              <a:off x="4407852" y="2317270"/>
              <a:ext cx="993546" cy="733237"/>
            </a:xfrm>
            <a:prstGeom prst="straightConnector1">
              <a:avLst/>
            </a:prstGeom>
            <a:noFill/>
            <a:ln w="6350" cap="flat" cmpd="sng" algn="ctr">
              <a:solidFill>
                <a:srgbClr val="002060"/>
              </a:solidFill>
              <a:prstDash val="solid"/>
              <a:miter lim="800000"/>
              <a:tailEnd type="triangle"/>
            </a:ln>
            <a:effectLst/>
          </p:spPr>
        </p:cxnSp>
        <p:cxnSp>
          <p:nvCxnSpPr>
            <p:cNvPr id="10" name="Straight Arrow Connector 9">
              <a:extLst>
                <a:ext uri="{FF2B5EF4-FFF2-40B4-BE49-F238E27FC236}">
                  <a16:creationId xmlns:a16="http://schemas.microsoft.com/office/drawing/2014/main" id="{C4CF0A30-0EA2-9286-CADC-25D5F6E24C47}"/>
                </a:ext>
              </a:extLst>
            </p:cNvPr>
            <p:cNvCxnSpPr>
              <a:cxnSpLocks/>
              <a:stCxn id="84" idx="2"/>
              <a:endCxn id="6" idx="7"/>
            </p:cNvCxnSpPr>
            <p:nvPr/>
          </p:nvCxnSpPr>
          <p:spPr>
            <a:xfrm flipH="1">
              <a:off x="6383518" y="2295228"/>
              <a:ext cx="1023613" cy="755279"/>
            </a:xfrm>
            <a:prstGeom prst="straightConnector1">
              <a:avLst/>
            </a:prstGeom>
            <a:noFill/>
            <a:ln w="6350" cap="flat" cmpd="sng" algn="ctr">
              <a:solidFill>
                <a:srgbClr val="002060"/>
              </a:solidFill>
              <a:prstDash val="solid"/>
              <a:miter lim="800000"/>
              <a:tailEnd type="triangle"/>
            </a:ln>
            <a:effectLst/>
          </p:spPr>
        </p:cxnSp>
        <p:grpSp>
          <p:nvGrpSpPr>
            <p:cNvPr id="11" name="Group 10">
              <a:extLst>
                <a:ext uri="{FF2B5EF4-FFF2-40B4-BE49-F238E27FC236}">
                  <a16:creationId xmlns:a16="http://schemas.microsoft.com/office/drawing/2014/main" id="{67D718D8-B51B-0129-3C39-921BAE720C81}"/>
                </a:ext>
              </a:extLst>
            </p:cNvPr>
            <p:cNvGrpSpPr/>
            <p:nvPr/>
          </p:nvGrpSpPr>
          <p:grpSpPr>
            <a:xfrm>
              <a:off x="3754849" y="932064"/>
              <a:ext cx="4292362" cy="1449833"/>
              <a:chOff x="4102360" y="898213"/>
              <a:chExt cx="4292362" cy="1449833"/>
            </a:xfrm>
          </p:grpSpPr>
          <p:grpSp>
            <p:nvGrpSpPr>
              <p:cNvPr id="80" name="Group 79">
                <a:extLst>
                  <a:ext uri="{FF2B5EF4-FFF2-40B4-BE49-F238E27FC236}">
                    <a16:creationId xmlns:a16="http://schemas.microsoft.com/office/drawing/2014/main" id="{EBAAD209-8C1E-4D3E-1A39-AF02BEE56D47}"/>
                  </a:ext>
                </a:extLst>
              </p:cNvPr>
              <p:cNvGrpSpPr/>
              <p:nvPr/>
            </p:nvGrpSpPr>
            <p:grpSpPr>
              <a:xfrm>
                <a:off x="5608461" y="1742008"/>
                <a:ext cx="1280160" cy="519369"/>
                <a:chOff x="5580234" y="1555052"/>
                <a:chExt cx="1280160" cy="519369"/>
              </a:xfrm>
            </p:grpSpPr>
            <p:sp>
              <p:nvSpPr>
                <p:cNvPr id="98" name="Flowchart: Connector 71">
                  <a:extLst>
                    <a:ext uri="{FF2B5EF4-FFF2-40B4-BE49-F238E27FC236}">
                      <a16:creationId xmlns:a16="http://schemas.microsoft.com/office/drawing/2014/main" id="{FD1E6FBF-9681-7BC0-3586-501E0EDC14AC}"/>
                    </a:ext>
                  </a:extLst>
                </p:cNvPr>
                <p:cNvSpPr/>
                <p:nvPr/>
              </p:nvSpPr>
              <p:spPr>
                <a:xfrm>
                  <a:off x="5580234" y="1555052"/>
                  <a:ext cx="1280160" cy="519369"/>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99" name="TextBox 98">
                  <a:extLst>
                    <a:ext uri="{FF2B5EF4-FFF2-40B4-BE49-F238E27FC236}">
                      <a16:creationId xmlns:a16="http://schemas.microsoft.com/office/drawing/2014/main" id="{80C60AA7-6F01-A121-C5C2-24B321B53E0C}"/>
                    </a:ext>
                  </a:extLst>
                </p:cNvPr>
                <p:cNvSpPr txBox="1"/>
                <p:nvPr/>
              </p:nvSpPr>
              <p:spPr>
                <a:xfrm>
                  <a:off x="5710120" y="1672698"/>
                  <a:ext cx="1017373" cy="322432"/>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Land Transfer</a:t>
                  </a:r>
                </a:p>
              </p:txBody>
            </p:sp>
          </p:grpSp>
          <p:grpSp>
            <p:nvGrpSpPr>
              <p:cNvPr id="81" name="Group 80">
                <a:extLst>
                  <a:ext uri="{FF2B5EF4-FFF2-40B4-BE49-F238E27FC236}">
                    <a16:creationId xmlns:a16="http://schemas.microsoft.com/office/drawing/2014/main" id="{6D34AC16-C74D-81A4-128B-C74663A4A784}"/>
                  </a:ext>
                </a:extLst>
              </p:cNvPr>
              <p:cNvGrpSpPr/>
              <p:nvPr/>
            </p:nvGrpSpPr>
            <p:grpSpPr>
              <a:xfrm>
                <a:off x="5608461" y="913559"/>
                <a:ext cx="1280160" cy="519369"/>
                <a:chOff x="5581917" y="660505"/>
                <a:chExt cx="1280160" cy="519369"/>
              </a:xfrm>
            </p:grpSpPr>
            <p:sp>
              <p:nvSpPr>
                <p:cNvPr id="96" name="Flowchart: Connector 71">
                  <a:extLst>
                    <a:ext uri="{FF2B5EF4-FFF2-40B4-BE49-F238E27FC236}">
                      <a16:creationId xmlns:a16="http://schemas.microsoft.com/office/drawing/2014/main" id="{DF52A7D6-2B43-FC8D-A05C-F25EE2D3CFEF}"/>
                    </a:ext>
                  </a:extLst>
                </p:cNvPr>
                <p:cNvSpPr/>
                <p:nvPr/>
              </p:nvSpPr>
              <p:spPr>
                <a:xfrm>
                  <a:off x="5581917" y="660505"/>
                  <a:ext cx="1280160" cy="519369"/>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97" name="TextBox 96">
                  <a:extLst>
                    <a:ext uri="{FF2B5EF4-FFF2-40B4-BE49-F238E27FC236}">
                      <a16:creationId xmlns:a16="http://schemas.microsoft.com/office/drawing/2014/main" id="{ACF4A27B-82D4-E063-4EE6-810028478372}"/>
                    </a:ext>
                  </a:extLst>
                </p:cNvPr>
                <p:cNvSpPr txBox="1"/>
                <p:nvPr/>
              </p:nvSpPr>
              <p:spPr>
                <a:xfrm>
                  <a:off x="5598605" y="780014"/>
                  <a:ext cx="1229638" cy="293121"/>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Regional Government</a:t>
                  </a:r>
                </a:p>
              </p:txBody>
            </p:sp>
          </p:grpSp>
          <p:grpSp>
            <p:nvGrpSpPr>
              <p:cNvPr id="82" name="Group 81">
                <a:extLst>
                  <a:ext uri="{FF2B5EF4-FFF2-40B4-BE49-F238E27FC236}">
                    <a16:creationId xmlns:a16="http://schemas.microsoft.com/office/drawing/2014/main" id="{87D3A3A6-D01F-CB64-1879-C61CEE338F35}"/>
                  </a:ext>
                </a:extLst>
              </p:cNvPr>
              <p:cNvGrpSpPr/>
              <p:nvPr/>
            </p:nvGrpSpPr>
            <p:grpSpPr>
              <a:xfrm>
                <a:off x="4102360" y="1760862"/>
                <a:ext cx="1280160" cy="519369"/>
                <a:chOff x="4074133" y="1573906"/>
                <a:chExt cx="1280160" cy="519369"/>
              </a:xfrm>
            </p:grpSpPr>
            <p:sp>
              <p:nvSpPr>
                <p:cNvPr id="94" name="Flowchart: Connector 71">
                  <a:extLst>
                    <a:ext uri="{FF2B5EF4-FFF2-40B4-BE49-F238E27FC236}">
                      <a16:creationId xmlns:a16="http://schemas.microsoft.com/office/drawing/2014/main" id="{64DC7CAA-CF86-1A66-BC77-EDF67945636A}"/>
                    </a:ext>
                  </a:extLst>
                </p:cNvPr>
                <p:cNvSpPr/>
                <p:nvPr/>
              </p:nvSpPr>
              <p:spPr>
                <a:xfrm>
                  <a:off x="4074133" y="1573906"/>
                  <a:ext cx="1280160" cy="519369"/>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95" name="TextBox 94">
                  <a:extLst>
                    <a:ext uri="{FF2B5EF4-FFF2-40B4-BE49-F238E27FC236}">
                      <a16:creationId xmlns:a16="http://schemas.microsoft.com/office/drawing/2014/main" id="{36A7FCE9-041F-8B2E-EEBC-3054A9BCE5B8}"/>
                    </a:ext>
                  </a:extLst>
                </p:cNvPr>
                <p:cNvSpPr txBox="1"/>
                <p:nvPr/>
              </p:nvSpPr>
              <p:spPr>
                <a:xfrm>
                  <a:off x="4197179" y="1659384"/>
                  <a:ext cx="1017373" cy="322432"/>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Land Transfer</a:t>
                  </a:r>
                </a:p>
              </p:txBody>
            </p:sp>
          </p:grpSp>
          <p:grpSp>
            <p:nvGrpSpPr>
              <p:cNvPr id="83" name="Group 82">
                <a:extLst>
                  <a:ext uri="{FF2B5EF4-FFF2-40B4-BE49-F238E27FC236}">
                    <a16:creationId xmlns:a16="http://schemas.microsoft.com/office/drawing/2014/main" id="{F7B30A57-57E9-9DA0-BC55-EA86CF16C226}"/>
                  </a:ext>
                </a:extLst>
              </p:cNvPr>
              <p:cNvGrpSpPr/>
              <p:nvPr/>
            </p:nvGrpSpPr>
            <p:grpSpPr>
              <a:xfrm>
                <a:off x="4102360" y="898213"/>
                <a:ext cx="1280160" cy="703489"/>
                <a:chOff x="4075816" y="645159"/>
                <a:chExt cx="1280160" cy="703489"/>
              </a:xfrm>
            </p:grpSpPr>
            <p:sp>
              <p:nvSpPr>
                <p:cNvPr id="92" name="Flowchart: Connector 71">
                  <a:extLst>
                    <a:ext uri="{FF2B5EF4-FFF2-40B4-BE49-F238E27FC236}">
                      <a16:creationId xmlns:a16="http://schemas.microsoft.com/office/drawing/2014/main" id="{45B81AA0-6120-CA25-F9E1-09DEFC963B48}"/>
                    </a:ext>
                  </a:extLst>
                </p:cNvPr>
                <p:cNvSpPr/>
                <p:nvPr/>
              </p:nvSpPr>
              <p:spPr>
                <a:xfrm>
                  <a:off x="4075816" y="679359"/>
                  <a:ext cx="1280160" cy="632304"/>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93" name="TextBox 92">
                  <a:extLst>
                    <a:ext uri="{FF2B5EF4-FFF2-40B4-BE49-F238E27FC236}">
                      <a16:creationId xmlns:a16="http://schemas.microsoft.com/office/drawing/2014/main" id="{61EA28B8-B3F8-D465-B9BD-3370B8418730}"/>
                    </a:ext>
                  </a:extLst>
                </p:cNvPr>
                <p:cNvSpPr txBox="1"/>
                <p:nvPr/>
              </p:nvSpPr>
              <p:spPr>
                <a:xfrm>
                  <a:off x="4215225" y="645159"/>
                  <a:ext cx="1061647" cy="703489"/>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Local </a:t>
                  </a:r>
                  <a:r>
                    <a:rPr lang="en-US" sz="1400" b="1" kern="0" dirty="0">
                      <a:solidFill>
                        <a:srgbClr val="F2F2F2">
                          <a:lumMod val="10000"/>
                        </a:srgbClr>
                      </a:solidFill>
                      <a:latin typeface="Arial" panose="020B0604020202020204" pitchFamily="34" charset="0"/>
                      <a:cs typeface="Arial" panose="020B0604020202020204" pitchFamily="34" charset="0"/>
                    </a:rPr>
                    <a:t>Authorities/Town Councils</a:t>
                  </a:r>
                  <a:endParaRPr kumimoji="0" lang="en-US"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endParaRPr>
                </a:p>
              </p:txBody>
            </p:sp>
          </p:grpSp>
          <p:sp>
            <p:nvSpPr>
              <p:cNvPr id="84" name="Flowchart: Connector 71">
                <a:extLst>
                  <a:ext uri="{FF2B5EF4-FFF2-40B4-BE49-F238E27FC236}">
                    <a16:creationId xmlns:a16="http://schemas.microsoft.com/office/drawing/2014/main" id="{5DEDCA82-2D81-B22A-9259-BC01800C1CCB}"/>
                  </a:ext>
                </a:extLst>
              </p:cNvPr>
              <p:cNvSpPr/>
              <p:nvPr/>
            </p:nvSpPr>
            <p:spPr>
              <a:xfrm>
                <a:off x="7114562" y="1742008"/>
                <a:ext cx="1280160" cy="519369"/>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85" name="TextBox 84">
                <a:extLst>
                  <a:ext uri="{FF2B5EF4-FFF2-40B4-BE49-F238E27FC236}">
                    <a16:creationId xmlns:a16="http://schemas.microsoft.com/office/drawing/2014/main" id="{935F9016-13C2-9377-C315-BB39CD355762}"/>
                  </a:ext>
                </a:extLst>
              </p:cNvPr>
              <p:cNvSpPr txBox="1"/>
              <p:nvPr/>
            </p:nvSpPr>
            <p:spPr>
              <a:xfrm>
                <a:off x="7114562" y="1791118"/>
                <a:ext cx="1211898" cy="556928"/>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Affordable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Housing Grants</a:t>
                </a:r>
              </a:p>
            </p:txBody>
          </p:sp>
          <p:grpSp>
            <p:nvGrpSpPr>
              <p:cNvPr id="86" name="Group 85">
                <a:extLst>
                  <a:ext uri="{FF2B5EF4-FFF2-40B4-BE49-F238E27FC236}">
                    <a16:creationId xmlns:a16="http://schemas.microsoft.com/office/drawing/2014/main" id="{8AD96002-0874-ED0A-11DF-78D73F2E5EF5}"/>
                  </a:ext>
                </a:extLst>
              </p:cNvPr>
              <p:cNvGrpSpPr/>
              <p:nvPr/>
            </p:nvGrpSpPr>
            <p:grpSpPr>
              <a:xfrm>
                <a:off x="7114562" y="913559"/>
                <a:ext cx="1280160" cy="519369"/>
                <a:chOff x="7088018" y="660505"/>
                <a:chExt cx="1280160" cy="519369"/>
              </a:xfrm>
            </p:grpSpPr>
            <p:sp>
              <p:nvSpPr>
                <p:cNvPr id="90" name="Flowchart: Connector 71">
                  <a:extLst>
                    <a:ext uri="{FF2B5EF4-FFF2-40B4-BE49-F238E27FC236}">
                      <a16:creationId xmlns:a16="http://schemas.microsoft.com/office/drawing/2014/main" id="{26076621-7A7C-D112-1CFE-63ABFDC6BE04}"/>
                    </a:ext>
                  </a:extLst>
                </p:cNvPr>
                <p:cNvSpPr/>
                <p:nvPr/>
              </p:nvSpPr>
              <p:spPr>
                <a:xfrm>
                  <a:off x="7088018" y="660505"/>
                  <a:ext cx="1280160" cy="519369"/>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91" name="TextBox 90">
                  <a:extLst>
                    <a:ext uri="{FF2B5EF4-FFF2-40B4-BE49-F238E27FC236}">
                      <a16:creationId xmlns:a16="http://schemas.microsoft.com/office/drawing/2014/main" id="{328B3D0F-C54D-62F7-38C8-F873A298A5B4}"/>
                    </a:ext>
                  </a:extLst>
                </p:cNvPr>
                <p:cNvSpPr txBox="1"/>
                <p:nvPr/>
              </p:nvSpPr>
              <p:spPr>
                <a:xfrm>
                  <a:off x="7174453" y="785652"/>
                  <a:ext cx="1132771" cy="293121"/>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Central Government</a:t>
                  </a:r>
                </a:p>
              </p:txBody>
            </p:sp>
          </p:grpSp>
          <p:cxnSp>
            <p:nvCxnSpPr>
              <p:cNvPr id="87" name="Straight Arrow Connector 86">
                <a:extLst>
                  <a:ext uri="{FF2B5EF4-FFF2-40B4-BE49-F238E27FC236}">
                    <a16:creationId xmlns:a16="http://schemas.microsoft.com/office/drawing/2014/main" id="{35CD2C56-2BDD-E497-D2EC-E70BF9903D50}"/>
                  </a:ext>
                </a:extLst>
              </p:cNvPr>
              <p:cNvCxnSpPr>
                <a:cxnSpLocks/>
              </p:cNvCxnSpPr>
              <p:nvPr/>
            </p:nvCxnSpPr>
            <p:spPr>
              <a:xfrm>
                <a:off x="7754642" y="1432459"/>
                <a:ext cx="1" cy="288000"/>
              </a:xfrm>
              <a:prstGeom prst="straightConnector1">
                <a:avLst/>
              </a:prstGeom>
              <a:noFill/>
              <a:ln w="6350" cap="flat" cmpd="sng" algn="ctr">
                <a:solidFill>
                  <a:srgbClr val="002060"/>
                </a:solidFill>
                <a:prstDash val="solid"/>
                <a:miter lim="800000"/>
                <a:tailEnd type="triangle"/>
              </a:ln>
              <a:effectLst/>
            </p:spPr>
          </p:cxnSp>
          <p:cxnSp>
            <p:nvCxnSpPr>
              <p:cNvPr id="88" name="Straight Arrow Connector 87">
                <a:extLst>
                  <a:ext uri="{FF2B5EF4-FFF2-40B4-BE49-F238E27FC236}">
                    <a16:creationId xmlns:a16="http://schemas.microsoft.com/office/drawing/2014/main" id="{CF960C02-A91D-BA5C-EE44-93E64DBB4B08}"/>
                  </a:ext>
                </a:extLst>
              </p:cNvPr>
              <p:cNvCxnSpPr>
                <a:cxnSpLocks/>
              </p:cNvCxnSpPr>
              <p:nvPr/>
            </p:nvCxnSpPr>
            <p:spPr>
              <a:xfrm>
                <a:off x="6248541" y="1432459"/>
                <a:ext cx="1" cy="288000"/>
              </a:xfrm>
              <a:prstGeom prst="straightConnector1">
                <a:avLst/>
              </a:prstGeom>
              <a:noFill/>
              <a:ln w="6350" cap="flat" cmpd="sng" algn="ctr">
                <a:solidFill>
                  <a:srgbClr val="002060"/>
                </a:solidFill>
                <a:prstDash val="solid"/>
                <a:miter lim="800000"/>
                <a:tailEnd type="triangle"/>
              </a:ln>
              <a:effectLst/>
            </p:spPr>
          </p:cxnSp>
          <p:cxnSp>
            <p:nvCxnSpPr>
              <p:cNvPr id="89" name="Straight Arrow Connector 88">
                <a:extLst>
                  <a:ext uri="{FF2B5EF4-FFF2-40B4-BE49-F238E27FC236}">
                    <a16:creationId xmlns:a16="http://schemas.microsoft.com/office/drawing/2014/main" id="{D12240A9-1265-BFCC-ED97-3D54E08C2E0D}"/>
                  </a:ext>
                </a:extLst>
              </p:cNvPr>
              <p:cNvCxnSpPr>
                <a:cxnSpLocks/>
              </p:cNvCxnSpPr>
              <p:nvPr/>
            </p:nvCxnSpPr>
            <p:spPr>
              <a:xfrm>
                <a:off x="4742440" y="1462322"/>
                <a:ext cx="1" cy="288000"/>
              </a:xfrm>
              <a:prstGeom prst="straightConnector1">
                <a:avLst/>
              </a:prstGeom>
              <a:noFill/>
              <a:ln w="6350" cap="flat" cmpd="sng" algn="ctr">
                <a:solidFill>
                  <a:srgbClr val="002060"/>
                </a:solidFill>
                <a:prstDash val="solid"/>
                <a:miter lim="800000"/>
                <a:tailEnd type="triangle"/>
              </a:ln>
              <a:effectLst/>
            </p:spPr>
          </p:cxnSp>
        </p:grpSp>
        <p:grpSp>
          <p:nvGrpSpPr>
            <p:cNvPr id="12" name="Group 11">
              <a:extLst>
                <a:ext uri="{FF2B5EF4-FFF2-40B4-BE49-F238E27FC236}">
                  <a16:creationId xmlns:a16="http://schemas.microsoft.com/office/drawing/2014/main" id="{A1AAD5E5-D3E8-22CC-0870-4F9F3250B2FA}"/>
                </a:ext>
              </a:extLst>
            </p:cNvPr>
            <p:cNvGrpSpPr/>
            <p:nvPr/>
          </p:nvGrpSpPr>
          <p:grpSpPr>
            <a:xfrm>
              <a:off x="5111160" y="4198059"/>
              <a:ext cx="1550058" cy="1712530"/>
              <a:chOff x="5458671" y="4164208"/>
              <a:chExt cx="1550058" cy="1712530"/>
            </a:xfrm>
          </p:grpSpPr>
          <p:cxnSp>
            <p:nvCxnSpPr>
              <p:cNvPr id="71" name="Straight Arrow Connector 70">
                <a:extLst>
                  <a:ext uri="{FF2B5EF4-FFF2-40B4-BE49-F238E27FC236}">
                    <a16:creationId xmlns:a16="http://schemas.microsoft.com/office/drawing/2014/main" id="{659B1A91-1A16-3DC1-62A9-E3EB0664315D}"/>
                  </a:ext>
                </a:extLst>
              </p:cNvPr>
              <p:cNvCxnSpPr>
                <a:cxnSpLocks/>
              </p:cNvCxnSpPr>
              <p:nvPr/>
            </p:nvCxnSpPr>
            <p:spPr>
              <a:xfrm flipH="1" flipV="1">
                <a:off x="6233699" y="4164208"/>
                <a:ext cx="1" cy="550824"/>
              </a:xfrm>
              <a:prstGeom prst="straightConnector1">
                <a:avLst/>
              </a:prstGeom>
              <a:noFill/>
              <a:ln w="6350" cap="flat" cmpd="sng" algn="ctr">
                <a:solidFill>
                  <a:srgbClr val="002060"/>
                </a:solidFill>
                <a:prstDash val="solid"/>
                <a:miter lim="800000"/>
                <a:tailEnd type="triangle"/>
              </a:ln>
              <a:effectLst/>
            </p:spPr>
          </p:cxnSp>
          <p:grpSp>
            <p:nvGrpSpPr>
              <p:cNvPr id="75" name="Group 74">
                <a:extLst>
                  <a:ext uri="{FF2B5EF4-FFF2-40B4-BE49-F238E27FC236}">
                    <a16:creationId xmlns:a16="http://schemas.microsoft.com/office/drawing/2014/main" id="{AA00DF8E-579C-3D97-D05E-F294DF544086}"/>
                  </a:ext>
                </a:extLst>
              </p:cNvPr>
              <p:cNvGrpSpPr/>
              <p:nvPr/>
            </p:nvGrpSpPr>
            <p:grpSpPr>
              <a:xfrm>
                <a:off x="5458671" y="4747937"/>
                <a:ext cx="1550058" cy="1128801"/>
                <a:chOff x="3622234" y="4508427"/>
                <a:chExt cx="1550058" cy="1128801"/>
              </a:xfrm>
            </p:grpSpPr>
            <p:sp>
              <p:nvSpPr>
                <p:cNvPr id="77" name="Flowchart: Connector 162">
                  <a:extLst>
                    <a:ext uri="{FF2B5EF4-FFF2-40B4-BE49-F238E27FC236}">
                      <a16:creationId xmlns:a16="http://schemas.microsoft.com/office/drawing/2014/main" id="{BC0F5BF0-521D-879A-8442-2FDA9A6D1837}"/>
                    </a:ext>
                  </a:extLst>
                </p:cNvPr>
                <p:cNvSpPr/>
                <p:nvPr/>
              </p:nvSpPr>
              <p:spPr>
                <a:xfrm>
                  <a:off x="3622234" y="4508427"/>
                  <a:ext cx="1550058" cy="1128801"/>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sd="4287404883">
                        <a:custGeom>
                          <a:avLst/>
                          <a:gdLst>
                            <a:gd name="connsiteX0" fmla="*/ 0 w 1550058"/>
                            <a:gd name="connsiteY0" fmla="*/ 0 h 1128801"/>
                            <a:gd name="connsiteX1" fmla="*/ 501185 w 1550058"/>
                            <a:gd name="connsiteY1" fmla="*/ 0 h 1128801"/>
                            <a:gd name="connsiteX2" fmla="*/ 1017871 w 1550058"/>
                            <a:gd name="connsiteY2" fmla="*/ 0 h 1128801"/>
                            <a:gd name="connsiteX3" fmla="*/ 1550058 w 1550058"/>
                            <a:gd name="connsiteY3" fmla="*/ 0 h 1128801"/>
                            <a:gd name="connsiteX4" fmla="*/ 1550058 w 1550058"/>
                            <a:gd name="connsiteY4" fmla="*/ 575689 h 1128801"/>
                            <a:gd name="connsiteX5" fmla="*/ 1550058 w 1550058"/>
                            <a:gd name="connsiteY5" fmla="*/ 1128801 h 1128801"/>
                            <a:gd name="connsiteX6" fmla="*/ 1033372 w 1550058"/>
                            <a:gd name="connsiteY6" fmla="*/ 1128801 h 1128801"/>
                            <a:gd name="connsiteX7" fmla="*/ 485685 w 1550058"/>
                            <a:gd name="connsiteY7" fmla="*/ 1128801 h 1128801"/>
                            <a:gd name="connsiteX8" fmla="*/ 0 w 1550058"/>
                            <a:gd name="connsiteY8" fmla="*/ 1128801 h 1128801"/>
                            <a:gd name="connsiteX9" fmla="*/ 0 w 1550058"/>
                            <a:gd name="connsiteY9" fmla="*/ 564401 h 1128801"/>
                            <a:gd name="connsiteX10" fmla="*/ 0 w 1550058"/>
                            <a:gd name="connsiteY10" fmla="*/ 0 h 1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0058" h="1128801" fill="none" extrusionOk="0">
                              <a:moveTo>
                                <a:pt x="0" y="0"/>
                              </a:moveTo>
                              <a:cubicBezTo>
                                <a:pt x="226849" y="22331"/>
                                <a:pt x="316663" y="19359"/>
                                <a:pt x="501185" y="0"/>
                              </a:cubicBezTo>
                              <a:cubicBezTo>
                                <a:pt x="685707" y="-19359"/>
                                <a:pt x="872706" y="-57"/>
                                <a:pt x="1017871" y="0"/>
                              </a:cubicBezTo>
                              <a:cubicBezTo>
                                <a:pt x="1163036" y="57"/>
                                <a:pt x="1390540" y="18833"/>
                                <a:pt x="1550058" y="0"/>
                              </a:cubicBezTo>
                              <a:cubicBezTo>
                                <a:pt x="1577641" y="209593"/>
                                <a:pt x="1556425" y="383659"/>
                                <a:pt x="1550058" y="575689"/>
                              </a:cubicBezTo>
                              <a:cubicBezTo>
                                <a:pt x="1543691" y="767719"/>
                                <a:pt x="1556331" y="1008119"/>
                                <a:pt x="1550058" y="1128801"/>
                              </a:cubicBezTo>
                              <a:cubicBezTo>
                                <a:pt x="1406038" y="1154419"/>
                                <a:pt x="1178024" y="1135197"/>
                                <a:pt x="1033372" y="1128801"/>
                              </a:cubicBezTo>
                              <a:cubicBezTo>
                                <a:pt x="888720" y="1122405"/>
                                <a:pt x="616817" y="1129545"/>
                                <a:pt x="485685" y="1128801"/>
                              </a:cubicBezTo>
                              <a:cubicBezTo>
                                <a:pt x="354553" y="1128057"/>
                                <a:pt x="160696" y="1112241"/>
                                <a:pt x="0" y="1128801"/>
                              </a:cubicBezTo>
                              <a:cubicBezTo>
                                <a:pt x="17810" y="894349"/>
                                <a:pt x="21970" y="808158"/>
                                <a:pt x="0" y="564401"/>
                              </a:cubicBezTo>
                              <a:cubicBezTo>
                                <a:pt x="-21970" y="320644"/>
                                <a:pt x="-1166" y="170731"/>
                                <a:pt x="0" y="0"/>
                              </a:cubicBezTo>
                              <a:close/>
                            </a:path>
                            <a:path w="1550058" h="1128801" stroke="0" extrusionOk="0">
                              <a:moveTo>
                                <a:pt x="0" y="0"/>
                              </a:moveTo>
                              <a:cubicBezTo>
                                <a:pt x="233611" y="-2304"/>
                                <a:pt x="342152" y="-17847"/>
                                <a:pt x="501185" y="0"/>
                              </a:cubicBezTo>
                              <a:cubicBezTo>
                                <a:pt x="660218" y="17847"/>
                                <a:pt x="888781" y="-15448"/>
                                <a:pt x="1048873" y="0"/>
                              </a:cubicBezTo>
                              <a:cubicBezTo>
                                <a:pt x="1208965" y="15448"/>
                                <a:pt x="1399370" y="13542"/>
                                <a:pt x="1550058" y="0"/>
                              </a:cubicBezTo>
                              <a:cubicBezTo>
                                <a:pt x="1571875" y="268856"/>
                                <a:pt x="1543621" y="367255"/>
                                <a:pt x="1550058" y="564401"/>
                              </a:cubicBezTo>
                              <a:cubicBezTo>
                                <a:pt x="1556495" y="761547"/>
                                <a:pt x="1534310" y="913699"/>
                                <a:pt x="1550058" y="1128801"/>
                              </a:cubicBezTo>
                              <a:cubicBezTo>
                                <a:pt x="1318517" y="1140262"/>
                                <a:pt x="1259896" y="1120898"/>
                                <a:pt x="1064373" y="1128801"/>
                              </a:cubicBezTo>
                              <a:cubicBezTo>
                                <a:pt x="868851" y="1136704"/>
                                <a:pt x="759167" y="1103285"/>
                                <a:pt x="532187" y="1128801"/>
                              </a:cubicBezTo>
                              <a:cubicBezTo>
                                <a:pt x="305207" y="1154317"/>
                                <a:pt x="126532" y="1142816"/>
                                <a:pt x="0" y="1128801"/>
                              </a:cubicBezTo>
                              <a:cubicBezTo>
                                <a:pt x="-14425" y="1000839"/>
                                <a:pt x="-7002" y="774847"/>
                                <a:pt x="0" y="575689"/>
                              </a:cubicBezTo>
                              <a:cubicBezTo>
                                <a:pt x="7002" y="376531"/>
                                <a:pt x="14640" y="136541"/>
                                <a:pt x="0" y="0"/>
                              </a:cubicBezTo>
                              <a:close/>
                            </a:path>
                          </a:pathLst>
                        </a:custGeom>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78" name="TextBox 77">
                  <a:extLst>
                    <a:ext uri="{FF2B5EF4-FFF2-40B4-BE49-F238E27FC236}">
                      <a16:creationId xmlns:a16="http://schemas.microsoft.com/office/drawing/2014/main" id="{DA13151E-931B-A392-6FB7-2C7CA2AAA509}"/>
                    </a:ext>
                  </a:extLst>
                </p:cNvPr>
                <p:cNvSpPr txBox="1"/>
                <p:nvPr/>
              </p:nvSpPr>
              <p:spPr>
                <a:xfrm>
                  <a:off x="3814378" y="4597422"/>
                  <a:ext cx="1211262" cy="3224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Private Sector</a:t>
                  </a:r>
                </a:p>
              </p:txBody>
            </p:sp>
            <p:sp>
              <p:nvSpPr>
                <p:cNvPr id="79" name="TextBox 78">
                  <a:extLst>
                    <a:ext uri="{FF2B5EF4-FFF2-40B4-BE49-F238E27FC236}">
                      <a16:creationId xmlns:a16="http://schemas.microsoft.com/office/drawing/2014/main" id="{D3DD3F7C-0AB7-D870-5127-C99926316233}"/>
                    </a:ext>
                  </a:extLst>
                </p:cNvPr>
                <p:cNvSpPr txBox="1"/>
                <p:nvPr/>
              </p:nvSpPr>
              <p:spPr>
                <a:xfrm>
                  <a:off x="3622235" y="4952682"/>
                  <a:ext cx="1550057" cy="5569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Land servicing, Design, Construction, and Operate</a:t>
                  </a:r>
                </a:p>
              </p:txBody>
            </p:sp>
          </p:grpSp>
        </p:grpSp>
        <p:grpSp>
          <p:nvGrpSpPr>
            <p:cNvPr id="14" name="Group 13">
              <a:extLst>
                <a:ext uri="{FF2B5EF4-FFF2-40B4-BE49-F238E27FC236}">
                  <a16:creationId xmlns:a16="http://schemas.microsoft.com/office/drawing/2014/main" id="{39BE0F77-2243-607F-21BA-0FDDBDC9E349}"/>
                </a:ext>
              </a:extLst>
            </p:cNvPr>
            <p:cNvGrpSpPr/>
            <p:nvPr/>
          </p:nvGrpSpPr>
          <p:grpSpPr>
            <a:xfrm>
              <a:off x="6605850" y="2582290"/>
              <a:ext cx="3067330" cy="2622672"/>
              <a:chOff x="6953361" y="2548439"/>
              <a:chExt cx="3067330" cy="2622672"/>
            </a:xfrm>
          </p:grpSpPr>
          <p:grpSp>
            <p:nvGrpSpPr>
              <p:cNvPr id="15" name="Group 14">
                <a:extLst>
                  <a:ext uri="{FF2B5EF4-FFF2-40B4-BE49-F238E27FC236}">
                    <a16:creationId xmlns:a16="http://schemas.microsoft.com/office/drawing/2014/main" id="{D975B9E6-7CB7-5D76-833B-ED6038B091DF}"/>
                  </a:ext>
                </a:extLst>
              </p:cNvPr>
              <p:cNvGrpSpPr/>
              <p:nvPr/>
            </p:nvGrpSpPr>
            <p:grpSpPr>
              <a:xfrm>
                <a:off x="8195091" y="2548439"/>
                <a:ext cx="1772832" cy="550822"/>
                <a:chOff x="7744091" y="2623840"/>
                <a:chExt cx="1772832" cy="550822"/>
              </a:xfrm>
            </p:grpSpPr>
            <p:sp>
              <p:nvSpPr>
                <p:cNvPr id="26" name="Flowchart: Connector 122">
                  <a:extLst>
                    <a:ext uri="{FF2B5EF4-FFF2-40B4-BE49-F238E27FC236}">
                      <a16:creationId xmlns:a16="http://schemas.microsoft.com/office/drawing/2014/main" id="{4F46DCCF-F14C-3056-62F5-F9C18550CEBF}"/>
                    </a:ext>
                  </a:extLst>
                </p:cNvPr>
                <p:cNvSpPr/>
                <p:nvPr/>
              </p:nvSpPr>
              <p:spPr>
                <a:xfrm>
                  <a:off x="7744091" y="2623840"/>
                  <a:ext cx="1772832" cy="550822"/>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sd="1577209058">
                        <a:custGeom>
                          <a:avLst/>
                          <a:gdLst>
                            <a:gd name="connsiteX0" fmla="*/ 0 w 1772832"/>
                            <a:gd name="connsiteY0" fmla="*/ 0 h 550822"/>
                            <a:gd name="connsiteX1" fmla="*/ 626401 w 1772832"/>
                            <a:gd name="connsiteY1" fmla="*/ 0 h 550822"/>
                            <a:gd name="connsiteX2" fmla="*/ 1217345 w 1772832"/>
                            <a:gd name="connsiteY2" fmla="*/ 0 h 550822"/>
                            <a:gd name="connsiteX3" fmla="*/ 1772832 w 1772832"/>
                            <a:gd name="connsiteY3" fmla="*/ 0 h 550822"/>
                            <a:gd name="connsiteX4" fmla="*/ 1772832 w 1772832"/>
                            <a:gd name="connsiteY4" fmla="*/ 550822 h 550822"/>
                            <a:gd name="connsiteX5" fmla="*/ 1217345 w 1772832"/>
                            <a:gd name="connsiteY5" fmla="*/ 550822 h 550822"/>
                            <a:gd name="connsiteX6" fmla="*/ 679586 w 1772832"/>
                            <a:gd name="connsiteY6" fmla="*/ 550822 h 550822"/>
                            <a:gd name="connsiteX7" fmla="*/ 0 w 1772832"/>
                            <a:gd name="connsiteY7" fmla="*/ 550822 h 550822"/>
                            <a:gd name="connsiteX8" fmla="*/ 0 w 1772832"/>
                            <a:gd name="connsiteY8" fmla="*/ 0 h 55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832" h="550822" fill="none" extrusionOk="0">
                              <a:moveTo>
                                <a:pt x="0" y="0"/>
                              </a:moveTo>
                              <a:cubicBezTo>
                                <a:pt x="290924" y="-9439"/>
                                <a:pt x="350074" y="21696"/>
                                <a:pt x="626401" y="0"/>
                              </a:cubicBezTo>
                              <a:cubicBezTo>
                                <a:pt x="902728" y="-21696"/>
                                <a:pt x="1089815" y="-20232"/>
                                <a:pt x="1217345" y="0"/>
                              </a:cubicBezTo>
                              <a:cubicBezTo>
                                <a:pt x="1344875" y="20232"/>
                                <a:pt x="1500297" y="13288"/>
                                <a:pt x="1772832" y="0"/>
                              </a:cubicBezTo>
                              <a:cubicBezTo>
                                <a:pt x="1773039" y="233265"/>
                                <a:pt x="1795758" y="322347"/>
                                <a:pt x="1772832" y="550822"/>
                              </a:cubicBezTo>
                              <a:cubicBezTo>
                                <a:pt x="1531978" y="578537"/>
                                <a:pt x="1380956" y="524179"/>
                                <a:pt x="1217345" y="550822"/>
                              </a:cubicBezTo>
                              <a:cubicBezTo>
                                <a:pt x="1053734" y="577465"/>
                                <a:pt x="868902" y="567496"/>
                                <a:pt x="679586" y="550822"/>
                              </a:cubicBezTo>
                              <a:cubicBezTo>
                                <a:pt x="490270" y="534148"/>
                                <a:pt x="174824" y="565841"/>
                                <a:pt x="0" y="550822"/>
                              </a:cubicBezTo>
                              <a:cubicBezTo>
                                <a:pt x="-10413" y="419600"/>
                                <a:pt x="-13216" y="183726"/>
                                <a:pt x="0" y="0"/>
                              </a:cubicBezTo>
                              <a:close/>
                            </a:path>
                            <a:path w="1772832" h="550822" stroke="0" extrusionOk="0">
                              <a:moveTo>
                                <a:pt x="0" y="0"/>
                              </a:moveTo>
                              <a:cubicBezTo>
                                <a:pt x="232208" y="-9139"/>
                                <a:pt x="399466" y="-20484"/>
                                <a:pt x="555487" y="0"/>
                              </a:cubicBezTo>
                              <a:cubicBezTo>
                                <a:pt x="711508" y="20484"/>
                                <a:pt x="877635" y="22878"/>
                                <a:pt x="1128703" y="0"/>
                              </a:cubicBezTo>
                              <a:cubicBezTo>
                                <a:pt x="1379771" y="-22878"/>
                                <a:pt x="1463143" y="13408"/>
                                <a:pt x="1772832" y="0"/>
                              </a:cubicBezTo>
                              <a:cubicBezTo>
                                <a:pt x="1764056" y="181994"/>
                                <a:pt x="1793489" y="357592"/>
                                <a:pt x="1772832" y="550822"/>
                              </a:cubicBezTo>
                              <a:cubicBezTo>
                                <a:pt x="1575497" y="544164"/>
                                <a:pt x="1397422" y="529453"/>
                                <a:pt x="1235073" y="550822"/>
                              </a:cubicBezTo>
                              <a:cubicBezTo>
                                <a:pt x="1072724" y="572191"/>
                                <a:pt x="786623" y="557183"/>
                                <a:pt x="661857" y="550822"/>
                              </a:cubicBezTo>
                              <a:cubicBezTo>
                                <a:pt x="537091" y="544461"/>
                                <a:pt x="286392" y="532256"/>
                                <a:pt x="0" y="550822"/>
                              </a:cubicBezTo>
                              <a:cubicBezTo>
                                <a:pt x="-11236" y="360863"/>
                                <a:pt x="16093" y="221468"/>
                                <a:pt x="0" y="0"/>
                              </a:cubicBezTo>
                              <a:close/>
                            </a:path>
                          </a:pathLst>
                        </a:custGeom>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7" name="TextBox 26">
                  <a:extLst>
                    <a:ext uri="{FF2B5EF4-FFF2-40B4-BE49-F238E27FC236}">
                      <a16:creationId xmlns:a16="http://schemas.microsoft.com/office/drawing/2014/main" id="{63E7B8E6-1627-43FF-33B1-075A0702E14B}"/>
                    </a:ext>
                  </a:extLst>
                </p:cNvPr>
                <p:cNvSpPr txBox="1"/>
                <p:nvPr/>
              </p:nvSpPr>
              <p:spPr>
                <a:xfrm>
                  <a:off x="7811692" y="2665256"/>
                  <a:ext cx="1637630" cy="4983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Institutional Investors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(Pension Funds)</a:t>
                  </a:r>
                </a:p>
              </p:txBody>
            </p:sp>
          </p:grpSp>
          <p:sp>
            <p:nvSpPr>
              <p:cNvPr id="16" name="Flowchart: Connector 132">
                <a:extLst>
                  <a:ext uri="{FF2B5EF4-FFF2-40B4-BE49-F238E27FC236}">
                    <a16:creationId xmlns:a16="http://schemas.microsoft.com/office/drawing/2014/main" id="{B12851AD-26BD-5B40-4987-2A213690764A}"/>
                  </a:ext>
                </a:extLst>
              </p:cNvPr>
              <p:cNvSpPr/>
              <p:nvPr/>
            </p:nvSpPr>
            <p:spPr>
              <a:xfrm>
                <a:off x="8195091" y="3231662"/>
                <a:ext cx="1772832" cy="550822"/>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sd="318458112">
                      <a:custGeom>
                        <a:avLst/>
                        <a:gdLst>
                          <a:gd name="connsiteX0" fmla="*/ 0 w 1772832"/>
                          <a:gd name="connsiteY0" fmla="*/ 0 h 550822"/>
                          <a:gd name="connsiteX1" fmla="*/ 555487 w 1772832"/>
                          <a:gd name="connsiteY1" fmla="*/ 0 h 550822"/>
                          <a:gd name="connsiteX2" fmla="*/ 1146431 w 1772832"/>
                          <a:gd name="connsiteY2" fmla="*/ 0 h 550822"/>
                          <a:gd name="connsiteX3" fmla="*/ 1772832 w 1772832"/>
                          <a:gd name="connsiteY3" fmla="*/ 0 h 550822"/>
                          <a:gd name="connsiteX4" fmla="*/ 1772832 w 1772832"/>
                          <a:gd name="connsiteY4" fmla="*/ 550822 h 550822"/>
                          <a:gd name="connsiteX5" fmla="*/ 1164160 w 1772832"/>
                          <a:gd name="connsiteY5" fmla="*/ 550822 h 550822"/>
                          <a:gd name="connsiteX6" fmla="*/ 537759 w 1772832"/>
                          <a:gd name="connsiteY6" fmla="*/ 550822 h 550822"/>
                          <a:gd name="connsiteX7" fmla="*/ 0 w 1772832"/>
                          <a:gd name="connsiteY7" fmla="*/ 550822 h 550822"/>
                          <a:gd name="connsiteX8" fmla="*/ 0 w 1772832"/>
                          <a:gd name="connsiteY8" fmla="*/ 0 h 55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832" h="550822" fill="none" extrusionOk="0">
                            <a:moveTo>
                              <a:pt x="0" y="0"/>
                            </a:moveTo>
                            <a:cubicBezTo>
                              <a:pt x="171157" y="10633"/>
                              <a:pt x="364066" y="17139"/>
                              <a:pt x="555487" y="0"/>
                            </a:cubicBezTo>
                            <a:cubicBezTo>
                              <a:pt x="746908" y="-17139"/>
                              <a:pt x="953143" y="13971"/>
                              <a:pt x="1146431" y="0"/>
                            </a:cubicBezTo>
                            <a:cubicBezTo>
                              <a:pt x="1339719" y="-13971"/>
                              <a:pt x="1635938" y="15252"/>
                              <a:pt x="1772832" y="0"/>
                            </a:cubicBezTo>
                            <a:cubicBezTo>
                              <a:pt x="1755333" y="254604"/>
                              <a:pt x="1794941" y="307067"/>
                              <a:pt x="1772832" y="550822"/>
                            </a:cubicBezTo>
                            <a:cubicBezTo>
                              <a:pt x="1564975" y="553979"/>
                              <a:pt x="1367659" y="546262"/>
                              <a:pt x="1164160" y="550822"/>
                            </a:cubicBezTo>
                            <a:cubicBezTo>
                              <a:pt x="960661" y="555382"/>
                              <a:pt x="806189" y="556060"/>
                              <a:pt x="537759" y="550822"/>
                            </a:cubicBezTo>
                            <a:cubicBezTo>
                              <a:pt x="269329" y="545584"/>
                              <a:pt x="192257" y="574143"/>
                              <a:pt x="0" y="550822"/>
                            </a:cubicBezTo>
                            <a:cubicBezTo>
                              <a:pt x="-5450" y="303536"/>
                              <a:pt x="18608" y="229634"/>
                              <a:pt x="0" y="0"/>
                            </a:cubicBezTo>
                            <a:close/>
                          </a:path>
                          <a:path w="1772832" h="550822" stroke="0" extrusionOk="0">
                            <a:moveTo>
                              <a:pt x="0" y="0"/>
                            </a:moveTo>
                            <a:cubicBezTo>
                              <a:pt x="205284" y="-24820"/>
                              <a:pt x="423769" y="2895"/>
                              <a:pt x="590944" y="0"/>
                            </a:cubicBezTo>
                            <a:cubicBezTo>
                              <a:pt x="758119" y="-2895"/>
                              <a:pt x="1001686" y="6543"/>
                              <a:pt x="1128703" y="0"/>
                            </a:cubicBezTo>
                            <a:cubicBezTo>
                              <a:pt x="1255720" y="-6543"/>
                              <a:pt x="1459980" y="-20723"/>
                              <a:pt x="1772832" y="0"/>
                            </a:cubicBezTo>
                            <a:cubicBezTo>
                              <a:pt x="1800171" y="226788"/>
                              <a:pt x="1792197" y="405509"/>
                              <a:pt x="1772832" y="550822"/>
                            </a:cubicBezTo>
                            <a:cubicBezTo>
                              <a:pt x="1576688" y="555561"/>
                              <a:pt x="1332834" y="578368"/>
                              <a:pt x="1217345" y="550822"/>
                            </a:cubicBezTo>
                            <a:cubicBezTo>
                              <a:pt x="1101856" y="523276"/>
                              <a:pt x="792980" y="528528"/>
                              <a:pt x="644129" y="550822"/>
                            </a:cubicBezTo>
                            <a:cubicBezTo>
                              <a:pt x="495278" y="573116"/>
                              <a:pt x="309500" y="581424"/>
                              <a:pt x="0" y="550822"/>
                            </a:cubicBezTo>
                            <a:cubicBezTo>
                              <a:pt x="-761" y="287514"/>
                              <a:pt x="7837" y="130628"/>
                              <a:pt x="0" y="0"/>
                            </a:cubicBezTo>
                            <a:close/>
                          </a:path>
                        </a:pathLst>
                      </a:custGeom>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A128DA98-7E8F-0B25-95F2-9976341E729F}"/>
                  </a:ext>
                </a:extLst>
              </p:cNvPr>
              <p:cNvSpPr txBox="1"/>
              <p:nvPr/>
            </p:nvSpPr>
            <p:spPr>
              <a:xfrm>
                <a:off x="8142321" y="3286447"/>
                <a:ext cx="1878370" cy="4983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Development Finance Institutions</a:t>
                </a:r>
              </a:p>
              <a:p>
                <a:pPr marL="0" marR="0" lvl="0" indent="0" algn="ctr" defTabSz="914400" eaLnBrk="1" fontAlgn="auto" latinLnBrk="0" hangingPunct="1">
                  <a:lnSpc>
                    <a:spcPct val="100000"/>
                  </a:lnSpc>
                  <a:spcBef>
                    <a:spcPts val="0"/>
                  </a:spcBef>
                  <a:spcAft>
                    <a:spcPts val="0"/>
                  </a:spcAft>
                  <a:buClrTx/>
                  <a:buSzTx/>
                  <a:buFontTx/>
                  <a:buNone/>
                  <a:tabLst/>
                  <a:defRPr/>
                </a:pPr>
                <a:r>
                  <a:rPr lang="en-ZA" sz="1400" b="1" kern="0" dirty="0">
                    <a:solidFill>
                      <a:srgbClr val="F2F2F2">
                        <a:lumMod val="10000"/>
                      </a:srgbClr>
                    </a:solidFill>
                    <a:latin typeface="Arial" panose="020B0604020202020204" pitchFamily="34" charset="0"/>
                    <a:cs typeface="Arial" panose="020B0604020202020204" pitchFamily="34" charset="0"/>
                  </a:rPr>
                  <a:t>DBN</a:t>
                </a:r>
                <a:endParaRPr kumimoji="0" lang="en-ZA"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06A86519-96A5-98D4-0315-60E0B41CAEBD}"/>
                  </a:ext>
                </a:extLst>
              </p:cNvPr>
              <p:cNvCxnSpPr/>
              <p:nvPr/>
            </p:nvCxnSpPr>
            <p:spPr>
              <a:xfrm flipH="1">
                <a:off x="6953361" y="3505348"/>
                <a:ext cx="684000" cy="0"/>
              </a:xfrm>
              <a:prstGeom prst="straightConnector1">
                <a:avLst/>
              </a:prstGeom>
              <a:noFill/>
              <a:ln w="6350" cap="flat" cmpd="sng" algn="ctr">
                <a:solidFill>
                  <a:srgbClr val="002060"/>
                </a:solidFill>
                <a:prstDash val="solid"/>
                <a:miter lim="800000"/>
                <a:tailEnd type="triangle"/>
              </a:ln>
              <a:effectLst/>
            </p:spPr>
          </p:cxnSp>
          <p:sp>
            <p:nvSpPr>
              <p:cNvPr id="19" name="Flowchart: Connector 132">
                <a:extLst>
                  <a:ext uri="{FF2B5EF4-FFF2-40B4-BE49-F238E27FC236}">
                    <a16:creationId xmlns:a16="http://schemas.microsoft.com/office/drawing/2014/main" id="{B6A6D6D3-E8B7-A115-68C9-C263FCC48258}"/>
                  </a:ext>
                </a:extLst>
              </p:cNvPr>
              <p:cNvSpPr/>
              <p:nvPr/>
            </p:nvSpPr>
            <p:spPr>
              <a:xfrm>
                <a:off x="8195091" y="3924902"/>
                <a:ext cx="1772832" cy="550822"/>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sd="318458112">
                      <a:custGeom>
                        <a:avLst/>
                        <a:gdLst>
                          <a:gd name="connsiteX0" fmla="*/ 0 w 1772832"/>
                          <a:gd name="connsiteY0" fmla="*/ 0 h 550822"/>
                          <a:gd name="connsiteX1" fmla="*/ 555487 w 1772832"/>
                          <a:gd name="connsiteY1" fmla="*/ 0 h 550822"/>
                          <a:gd name="connsiteX2" fmla="*/ 1146431 w 1772832"/>
                          <a:gd name="connsiteY2" fmla="*/ 0 h 550822"/>
                          <a:gd name="connsiteX3" fmla="*/ 1772832 w 1772832"/>
                          <a:gd name="connsiteY3" fmla="*/ 0 h 550822"/>
                          <a:gd name="connsiteX4" fmla="*/ 1772832 w 1772832"/>
                          <a:gd name="connsiteY4" fmla="*/ 550822 h 550822"/>
                          <a:gd name="connsiteX5" fmla="*/ 1164160 w 1772832"/>
                          <a:gd name="connsiteY5" fmla="*/ 550822 h 550822"/>
                          <a:gd name="connsiteX6" fmla="*/ 537759 w 1772832"/>
                          <a:gd name="connsiteY6" fmla="*/ 550822 h 550822"/>
                          <a:gd name="connsiteX7" fmla="*/ 0 w 1772832"/>
                          <a:gd name="connsiteY7" fmla="*/ 550822 h 550822"/>
                          <a:gd name="connsiteX8" fmla="*/ 0 w 1772832"/>
                          <a:gd name="connsiteY8" fmla="*/ 0 h 55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832" h="550822" fill="none" extrusionOk="0">
                            <a:moveTo>
                              <a:pt x="0" y="0"/>
                            </a:moveTo>
                            <a:cubicBezTo>
                              <a:pt x="171157" y="10633"/>
                              <a:pt x="364066" y="17139"/>
                              <a:pt x="555487" y="0"/>
                            </a:cubicBezTo>
                            <a:cubicBezTo>
                              <a:pt x="746908" y="-17139"/>
                              <a:pt x="953143" y="13971"/>
                              <a:pt x="1146431" y="0"/>
                            </a:cubicBezTo>
                            <a:cubicBezTo>
                              <a:pt x="1339719" y="-13971"/>
                              <a:pt x="1635938" y="15252"/>
                              <a:pt x="1772832" y="0"/>
                            </a:cubicBezTo>
                            <a:cubicBezTo>
                              <a:pt x="1755333" y="254604"/>
                              <a:pt x="1794941" y="307067"/>
                              <a:pt x="1772832" y="550822"/>
                            </a:cubicBezTo>
                            <a:cubicBezTo>
                              <a:pt x="1564975" y="553979"/>
                              <a:pt x="1367659" y="546262"/>
                              <a:pt x="1164160" y="550822"/>
                            </a:cubicBezTo>
                            <a:cubicBezTo>
                              <a:pt x="960661" y="555382"/>
                              <a:pt x="806189" y="556060"/>
                              <a:pt x="537759" y="550822"/>
                            </a:cubicBezTo>
                            <a:cubicBezTo>
                              <a:pt x="269329" y="545584"/>
                              <a:pt x="192257" y="574143"/>
                              <a:pt x="0" y="550822"/>
                            </a:cubicBezTo>
                            <a:cubicBezTo>
                              <a:pt x="-5450" y="303536"/>
                              <a:pt x="18608" y="229634"/>
                              <a:pt x="0" y="0"/>
                            </a:cubicBezTo>
                            <a:close/>
                          </a:path>
                          <a:path w="1772832" h="550822" stroke="0" extrusionOk="0">
                            <a:moveTo>
                              <a:pt x="0" y="0"/>
                            </a:moveTo>
                            <a:cubicBezTo>
                              <a:pt x="205284" y="-24820"/>
                              <a:pt x="423769" y="2895"/>
                              <a:pt x="590944" y="0"/>
                            </a:cubicBezTo>
                            <a:cubicBezTo>
                              <a:pt x="758119" y="-2895"/>
                              <a:pt x="1001686" y="6543"/>
                              <a:pt x="1128703" y="0"/>
                            </a:cubicBezTo>
                            <a:cubicBezTo>
                              <a:pt x="1255720" y="-6543"/>
                              <a:pt x="1459980" y="-20723"/>
                              <a:pt x="1772832" y="0"/>
                            </a:cubicBezTo>
                            <a:cubicBezTo>
                              <a:pt x="1800171" y="226788"/>
                              <a:pt x="1792197" y="405509"/>
                              <a:pt x="1772832" y="550822"/>
                            </a:cubicBezTo>
                            <a:cubicBezTo>
                              <a:pt x="1576688" y="555561"/>
                              <a:pt x="1332834" y="578368"/>
                              <a:pt x="1217345" y="550822"/>
                            </a:cubicBezTo>
                            <a:cubicBezTo>
                              <a:pt x="1101856" y="523276"/>
                              <a:pt x="792980" y="528528"/>
                              <a:pt x="644129" y="550822"/>
                            </a:cubicBezTo>
                            <a:cubicBezTo>
                              <a:pt x="495278" y="573116"/>
                              <a:pt x="309500" y="581424"/>
                              <a:pt x="0" y="550822"/>
                            </a:cubicBezTo>
                            <a:cubicBezTo>
                              <a:pt x="-761" y="287514"/>
                              <a:pt x="7837" y="130628"/>
                              <a:pt x="0" y="0"/>
                            </a:cubicBezTo>
                            <a:close/>
                          </a:path>
                        </a:pathLst>
                      </a:custGeom>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ECBAFEBA-96DE-A6A6-6579-5B4343CEA9D3}"/>
                  </a:ext>
                </a:extLst>
              </p:cNvPr>
              <p:cNvSpPr txBox="1"/>
              <p:nvPr/>
            </p:nvSpPr>
            <p:spPr>
              <a:xfrm>
                <a:off x="8333768" y="4069508"/>
                <a:ext cx="1336450" cy="2931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Other Local Investors</a:t>
                </a:r>
              </a:p>
            </p:txBody>
          </p:sp>
          <p:sp>
            <p:nvSpPr>
              <p:cNvPr id="21" name="Flowchart: Connector 132">
                <a:extLst>
                  <a:ext uri="{FF2B5EF4-FFF2-40B4-BE49-F238E27FC236}">
                    <a16:creationId xmlns:a16="http://schemas.microsoft.com/office/drawing/2014/main" id="{045BAE4C-D66E-B9C8-1510-C12537AB95DE}"/>
                  </a:ext>
                </a:extLst>
              </p:cNvPr>
              <p:cNvSpPr/>
              <p:nvPr/>
            </p:nvSpPr>
            <p:spPr>
              <a:xfrm>
                <a:off x="8195091" y="4620289"/>
                <a:ext cx="1772832" cy="550822"/>
              </a:xfrm>
              <a:prstGeom prst="rect">
                <a:avLst/>
              </a:prstGeom>
              <a:solidFill>
                <a:sysClr val="window" lastClr="FFFFFF">
                  <a:lumMod val="75000"/>
                </a:sysClr>
              </a:solidFill>
              <a:ln w="9525" cap="flat" cmpd="sng" algn="ctr">
                <a:solidFill>
                  <a:srgbClr val="002060"/>
                </a:solidFill>
                <a:prstDash val="solid"/>
                <a:miter lim="800000"/>
                <a:extLst>
                  <a:ext uri="{C807C97D-BFC1-408E-A445-0C87EB9F89A2}">
                    <ask:lineSketchStyleProps xmlns:ask="http://schemas.microsoft.com/office/drawing/2018/sketchyshapes" sd="318458112">
                      <a:custGeom>
                        <a:avLst/>
                        <a:gdLst>
                          <a:gd name="connsiteX0" fmla="*/ 0 w 1772832"/>
                          <a:gd name="connsiteY0" fmla="*/ 0 h 550822"/>
                          <a:gd name="connsiteX1" fmla="*/ 555487 w 1772832"/>
                          <a:gd name="connsiteY1" fmla="*/ 0 h 550822"/>
                          <a:gd name="connsiteX2" fmla="*/ 1146431 w 1772832"/>
                          <a:gd name="connsiteY2" fmla="*/ 0 h 550822"/>
                          <a:gd name="connsiteX3" fmla="*/ 1772832 w 1772832"/>
                          <a:gd name="connsiteY3" fmla="*/ 0 h 550822"/>
                          <a:gd name="connsiteX4" fmla="*/ 1772832 w 1772832"/>
                          <a:gd name="connsiteY4" fmla="*/ 550822 h 550822"/>
                          <a:gd name="connsiteX5" fmla="*/ 1164160 w 1772832"/>
                          <a:gd name="connsiteY5" fmla="*/ 550822 h 550822"/>
                          <a:gd name="connsiteX6" fmla="*/ 537759 w 1772832"/>
                          <a:gd name="connsiteY6" fmla="*/ 550822 h 550822"/>
                          <a:gd name="connsiteX7" fmla="*/ 0 w 1772832"/>
                          <a:gd name="connsiteY7" fmla="*/ 550822 h 550822"/>
                          <a:gd name="connsiteX8" fmla="*/ 0 w 1772832"/>
                          <a:gd name="connsiteY8" fmla="*/ 0 h 55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832" h="550822" fill="none" extrusionOk="0">
                            <a:moveTo>
                              <a:pt x="0" y="0"/>
                            </a:moveTo>
                            <a:cubicBezTo>
                              <a:pt x="171157" y="10633"/>
                              <a:pt x="364066" y="17139"/>
                              <a:pt x="555487" y="0"/>
                            </a:cubicBezTo>
                            <a:cubicBezTo>
                              <a:pt x="746908" y="-17139"/>
                              <a:pt x="953143" y="13971"/>
                              <a:pt x="1146431" y="0"/>
                            </a:cubicBezTo>
                            <a:cubicBezTo>
                              <a:pt x="1339719" y="-13971"/>
                              <a:pt x="1635938" y="15252"/>
                              <a:pt x="1772832" y="0"/>
                            </a:cubicBezTo>
                            <a:cubicBezTo>
                              <a:pt x="1755333" y="254604"/>
                              <a:pt x="1794941" y="307067"/>
                              <a:pt x="1772832" y="550822"/>
                            </a:cubicBezTo>
                            <a:cubicBezTo>
                              <a:pt x="1564975" y="553979"/>
                              <a:pt x="1367659" y="546262"/>
                              <a:pt x="1164160" y="550822"/>
                            </a:cubicBezTo>
                            <a:cubicBezTo>
                              <a:pt x="960661" y="555382"/>
                              <a:pt x="806189" y="556060"/>
                              <a:pt x="537759" y="550822"/>
                            </a:cubicBezTo>
                            <a:cubicBezTo>
                              <a:pt x="269329" y="545584"/>
                              <a:pt x="192257" y="574143"/>
                              <a:pt x="0" y="550822"/>
                            </a:cubicBezTo>
                            <a:cubicBezTo>
                              <a:pt x="-5450" y="303536"/>
                              <a:pt x="18608" y="229634"/>
                              <a:pt x="0" y="0"/>
                            </a:cubicBezTo>
                            <a:close/>
                          </a:path>
                          <a:path w="1772832" h="550822" stroke="0" extrusionOk="0">
                            <a:moveTo>
                              <a:pt x="0" y="0"/>
                            </a:moveTo>
                            <a:cubicBezTo>
                              <a:pt x="205284" y="-24820"/>
                              <a:pt x="423769" y="2895"/>
                              <a:pt x="590944" y="0"/>
                            </a:cubicBezTo>
                            <a:cubicBezTo>
                              <a:pt x="758119" y="-2895"/>
                              <a:pt x="1001686" y="6543"/>
                              <a:pt x="1128703" y="0"/>
                            </a:cubicBezTo>
                            <a:cubicBezTo>
                              <a:pt x="1255720" y="-6543"/>
                              <a:pt x="1459980" y="-20723"/>
                              <a:pt x="1772832" y="0"/>
                            </a:cubicBezTo>
                            <a:cubicBezTo>
                              <a:pt x="1800171" y="226788"/>
                              <a:pt x="1792197" y="405509"/>
                              <a:pt x="1772832" y="550822"/>
                            </a:cubicBezTo>
                            <a:cubicBezTo>
                              <a:pt x="1576688" y="555561"/>
                              <a:pt x="1332834" y="578368"/>
                              <a:pt x="1217345" y="550822"/>
                            </a:cubicBezTo>
                            <a:cubicBezTo>
                              <a:pt x="1101856" y="523276"/>
                              <a:pt x="792980" y="528528"/>
                              <a:pt x="644129" y="550822"/>
                            </a:cubicBezTo>
                            <a:cubicBezTo>
                              <a:pt x="495278" y="573116"/>
                              <a:pt x="309500" y="581424"/>
                              <a:pt x="0" y="550822"/>
                            </a:cubicBezTo>
                            <a:cubicBezTo>
                              <a:pt x="-761" y="287514"/>
                              <a:pt x="7837" y="130628"/>
                              <a:pt x="0" y="0"/>
                            </a:cubicBezTo>
                            <a:close/>
                          </a:path>
                        </a:pathLst>
                      </a:custGeom>
                      <ask:type>
                        <ask:lineSketchNone/>
                      </ask:type>
                    </ask:lineSketchStyleProps>
                  </a:ext>
                </a:extLst>
              </a:ln>
              <a:effectLst/>
            </p:spPr>
            <p:txBody>
              <a:bodyPr wrap="square"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988520A9-39A8-A577-FC9F-D634A71EE152}"/>
                  </a:ext>
                </a:extLst>
              </p:cNvPr>
              <p:cNvSpPr txBox="1"/>
              <p:nvPr/>
            </p:nvSpPr>
            <p:spPr>
              <a:xfrm>
                <a:off x="8616032" y="4751234"/>
                <a:ext cx="986991" cy="2931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rPr>
                  <a:t>Private Equity</a:t>
                </a:r>
              </a:p>
            </p:txBody>
          </p:sp>
          <p:cxnSp>
            <p:nvCxnSpPr>
              <p:cNvPr id="23" name="Connector: Elbow 22">
                <a:extLst>
                  <a:ext uri="{FF2B5EF4-FFF2-40B4-BE49-F238E27FC236}">
                    <a16:creationId xmlns:a16="http://schemas.microsoft.com/office/drawing/2014/main" id="{F1D699C5-FE9E-6D61-31B2-908732BAAA50}"/>
                  </a:ext>
                </a:extLst>
              </p:cNvPr>
              <p:cNvCxnSpPr>
                <a:cxnSpLocks/>
              </p:cNvCxnSpPr>
              <p:nvPr/>
            </p:nvCxnSpPr>
            <p:spPr>
              <a:xfrm rot="10800000" flipV="1">
                <a:off x="8185664" y="2823850"/>
                <a:ext cx="12700" cy="2071850"/>
              </a:xfrm>
              <a:prstGeom prst="bentConnector3">
                <a:avLst>
                  <a:gd name="adj1" fmla="val 4323709"/>
                </a:avLst>
              </a:prstGeom>
              <a:noFill/>
              <a:ln w="6350" cap="flat" cmpd="sng" algn="ctr">
                <a:solidFill>
                  <a:srgbClr val="002060"/>
                </a:solidFill>
                <a:prstDash val="solid"/>
                <a:miter lim="800000"/>
              </a:ln>
              <a:effectLst/>
            </p:spPr>
          </p:cxnSp>
          <p:cxnSp>
            <p:nvCxnSpPr>
              <p:cNvPr id="24" name="Straight Connector 23">
                <a:extLst>
                  <a:ext uri="{FF2B5EF4-FFF2-40B4-BE49-F238E27FC236}">
                    <a16:creationId xmlns:a16="http://schemas.microsoft.com/office/drawing/2014/main" id="{3AE9FE4A-83FF-D687-DBBD-B15E923368FC}"/>
                  </a:ext>
                </a:extLst>
              </p:cNvPr>
              <p:cNvCxnSpPr>
                <a:cxnSpLocks/>
              </p:cNvCxnSpPr>
              <p:nvPr/>
            </p:nvCxnSpPr>
            <p:spPr>
              <a:xfrm flipH="1" flipV="1">
                <a:off x="7653851" y="3505348"/>
                <a:ext cx="540000" cy="1725"/>
              </a:xfrm>
              <a:prstGeom prst="line">
                <a:avLst/>
              </a:prstGeom>
              <a:noFill/>
              <a:ln w="6350" cap="flat" cmpd="sng" algn="ctr">
                <a:solidFill>
                  <a:srgbClr val="002060"/>
                </a:solidFill>
                <a:prstDash val="solid"/>
                <a:miter lim="800000"/>
              </a:ln>
              <a:effectLst/>
            </p:spPr>
          </p:cxnSp>
          <p:cxnSp>
            <p:nvCxnSpPr>
              <p:cNvPr id="25" name="Straight Connector 24">
                <a:extLst>
                  <a:ext uri="{FF2B5EF4-FFF2-40B4-BE49-F238E27FC236}">
                    <a16:creationId xmlns:a16="http://schemas.microsoft.com/office/drawing/2014/main" id="{85720842-0C9D-3EE5-8FCD-593C402D7282}"/>
                  </a:ext>
                </a:extLst>
              </p:cNvPr>
              <p:cNvCxnSpPr>
                <a:cxnSpLocks/>
              </p:cNvCxnSpPr>
              <p:nvPr/>
            </p:nvCxnSpPr>
            <p:spPr>
              <a:xfrm flipH="1" flipV="1">
                <a:off x="7653851" y="4196901"/>
                <a:ext cx="540000" cy="1725"/>
              </a:xfrm>
              <a:prstGeom prst="line">
                <a:avLst/>
              </a:prstGeom>
              <a:noFill/>
              <a:ln w="6350" cap="flat" cmpd="sng" algn="ctr">
                <a:solidFill>
                  <a:srgbClr val="002060"/>
                </a:solidFill>
                <a:prstDash val="solid"/>
                <a:miter lim="800000"/>
              </a:ln>
              <a:effectLst/>
            </p:spPr>
          </p:cxnSp>
        </p:grpSp>
      </p:grpSp>
      <p:sp>
        <p:nvSpPr>
          <p:cNvPr id="3" name="Double Brace 2">
            <a:extLst>
              <a:ext uri="{FF2B5EF4-FFF2-40B4-BE49-F238E27FC236}">
                <a16:creationId xmlns:a16="http://schemas.microsoft.com/office/drawing/2014/main" id="{93CFD731-DF79-E299-9CFC-2F0F22DA70F5}"/>
              </a:ext>
            </a:extLst>
          </p:cNvPr>
          <p:cNvSpPr/>
          <p:nvPr/>
        </p:nvSpPr>
        <p:spPr>
          <a:xfrm>
            <a:off x="253261" y="1157095"/>
            <a:ext cx="8450409" cy="1623719"/>
          </a:xfrm>
          <a:prstGeom prst="bracePair">
            <a:avLst>
              <a:gd name="adj" fmla="val 12745"/>
            </a:avLst>
          </a:prstGeom>
          <a:ln w="57150">
            <a:solidFill>
              <a:schemeClr val="accent6"/>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AB0DC4A3-BEEF-7927-7CE1-120D65AE7190}"/>
              </a:ext>
            </a:extLst>
          </p:cNvPr>
          <p:cNvSpPr txBox="1"/>
          <p:nvPr/>
        </p:nvSpPr>
        <p:spPr>
          <a:xfrm>
            <a:off x="8481451" y="1774572"/>
            <a:ext cx="2026558" cy="338554"/>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rgbClr val="F2F2F2">
                    <a:lumMod val="10000"/>
                  </a:srgbClr>
                </a:solidFill>
                <a:latin typeface="Arial" panose="020B0604020202020204" pitchFamily="34" charset="0"/>
                <a:cs typeface="Arial" panose="020B0604020202020204" pitchFamily="34" charset="0"/>
              </a:rPr>
              <a:t>Land Provider </a:t>
            </a:r>
            <a:endParaRPr kumimoji="0" lang="en-US" sz="16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endParaRPr>
          </a:p>
        </p:txBody>
      </p:sp>
      <p:sp>
        <p:nvSpPr>
          <p:cNvPr id="33" name="Double Brace 32">
            <a:extLst>
              <a:ext uri="{FF2B5EF4-FFF2-40B4-BE49-F238E27FC236}">
                <a16:creationId xmlns:a16="http://schemas.microsoft.com/office/drawing/2014/main" id="{2DDB32E2-7A37-1666-3D4B-282F570352DC}"/>
              </a:ext>
            </a:extLst>
          </p:cNvPr>
          <p:cNvSpPr/>
          <p:nvPr/>
        </p:nvSpPr>
        <p:spPr>
          <a:xfrm>
            <a:off x="6306675" y="3686596"/>
            <a:ext cx="4944244" cy="1623719"/>
          </a:xfrm>
          <a:prstGeom prst="bracePair">
            <a:avLst>
              <a:gd name="adj" fmla="val 12745"/>
            </a:avLst>
          </a:prstGeom>
          <a:ln w="57150">
            <a:solidFill>
              <a:schemeClr val="accent6"/>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20D326B8-9DE1-A31D-6AD3-E39107C8FBEB}"/>
              </a:ext>
            </a:extLst>
          </p:cNvPr>
          <p:cNvSpPr txBox="1"/>
          <p:nvPr/>
        </p:nvSpPr>
        <p:spPr>
          <a:xfrm>
            <a:off x="10703906" y="4319783"/>
            <a:ext cx="2026558" cy="338554"/>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rgbClr val="F2F2F2">
                    <a:lumMod val="10000"/>
                  </a:srgbClr>
                </a:solidFill>
                <a:latin typeface="Arial" panose="020B0604020202020204" pitchFamily="34" charset="0"/>
                <a:cs typeface="Arial" panose="020B0604020202020204" pitchFamily="34" charset="0"/>
              </a:rPr>
              <a:t>Financier</a:t>
            </a:r>
            <a:endParaRPr kumimoji="0" lang="en-US" sz="16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endParaRPr>
          </a:p>
        </p:txBody>
      </p:sp>
      <p:sp>
        <p:nvSpPr>
          <p:cNvPr id="36" name="Double Brace 35">
            <a:extLst>
              <a:ext uri="{FF2B5EF4-FFF2-40B4-BE49-F238E27FC236}">
                <a16:creationId xmlns:a16="http://schemas.microsoft.com/office/drawing/2014/main" id="{8656B581-9E2D-6CD5-07B7-DFF7F430CF9C}"/>
              </a:ext>
            </a:extLst>
          </p:cNvPr>
          <p:cNvSpPr/>
          <p:nvPr/>
        </p:nvSpPr>
        <p:spPr>
          <a:xfrm>
            <a:off x="2720576" y="5162210"/>
            <a:ext cx="3478520" cy="1612324"/>
          </a:xfrm>
          <a:prstGeom prst="bracePair">
            <a:avLst>
              <a:gd name="adj" fmla="val 12745"/>
            </a:avLst>
          </a:prstGeom>
          <a:ln w="57150">
            <a:solidFill>
              <a:schemeClr val="accent6"/>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37" name="TextBox 36">
            <a:extLst>
              <a:ext uri="{FF2B5EF4-FFF2-40B4-BE49-F238E27FC236}">
                <a16:creationId xmlns:a16="http://schemas.microsoft.com/office/drawing/2014/main" id="{76F6ED70-399A-DA08-B640-4024C22AF89E}"/>
              </a:ext>
            </a:extLst>
          </p:cNvPr>
          <p:cNvSpPr txBox="1"/>
          <p:nvPr/>
        </p:nvSpPr>
        <p:spPr>
          <a:xfrm>
            <a:off x="919676" y="5855041"/>
            <a:ext cx="2026558" cy="338554"/>
          </a:xfrm>
          <a:prstGeom prst="rect">
            <a:avLst/>
          </a:prstGeom>
          <a:no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rgbClr val="F2F2F2">
                    <a:lumMod val="10000"/>
                  </a:srgbClr>
                </a:solidFill>
                <a:latin typeface="Arial" panose="020B0604020202020204" pitchFamily="34" charset="0"/>
                <a:cs typeface="Arial" panose="020B0604020202020204" pitchFamily="34" charset="0"/>
              </a:rPr>
              <a:t>Developers</a:t>
            </a:r>
            <a:endParaRPr kumimoji="0" lang="en-US" sz="1600" b="1" i="0" u="none" strike="noStrike" kern="0" cap="none" spc="0" normalizeH="0" baseline="0" noProof="0" dirty="0">
              <a:ln>
                <a:noFill/>
              </a:ln>
              <a:solidFill>
                <a:srgbClr val="F2F2F2">
                  <a:lumMod val="1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964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407-FF92-4C59-9005-AA976AF7E0A1}"/>
              </a:ext>
            </a:extLst>
          </p:cNvPr>
          <p:cNvSpPr>
            <a:spLocks noGrp="1"/>
          </p:cNvSpPr>
          <p:nvPr>
            <p:ph type="title"/>
          </p:nvPr>
        </p:nvSpPr>
        <p:spPr>
          <a:xfrm>
            <a:off x="0" y="0"/>
            <a:ext cx="12192000" cy="861391"/>
          </a:xfrm>
        </p:spPr>
        <p:txBody>
          <a:bodyPr/>
          <a:lstStyle/>
          <a:p>
            <a:r>
              <a:rPr lang="en-ZA" dirty="0"/>
              <a:t>PPP: LAND INFRASTRUCTURE SECURITIZATION FUND</a:t>
            </a:r>
            <a:endParaRPr lang="en-GB" dirty="0"/>
          </a:p>
        </p:txBody>
      </p:sp>
      <p:grpSp>
        <p:nvGrpSpPr>
          <p:cNvPr id="35" name="Group 34">
            <a:extLst>
              <a:ext uri="{FF2B5EF4-FFF2-40B4-BE49-F238E27FC236}">
                <a16:creationId xmlns:a16="http://schemas.microsoft.com/office/drawing/2014/main" id="{CAC406FA-B34F-4612-BEDA-0DB73AB3599A}"/>
              </a:ext>
            </a:extLst>
          </p:cNvPr>
          <p:cNvGrpSpPr/>
          <p:nvPr/>
        </p:nvGrpSpPr>
        <p:grpSpPr>
          <a:xfrm>
            <a:off x="829903" y="1406699"/>
            <a:ext cx="10726249" cy="3415259"/>
            <a:chOff x="-28575" y="0"/>
            <a:chExt cx="6428293" cy="2481545"/>
          </a:xfrm>
        </p:grpSpPr>
        <p:grpSp>
          <p:nvGrpSpPr>
            <p:cNvPr id="36" name="Group 35">
              <a:extLst>
                <a:ext uri="{FF2B5EF4-FFF2-40B4-BE49-F238E27FC236}">
                  <a16:creationId xmlns:a16="http://schemas.microsoft.com/office/drawing/2014/main" id="{F20F2E1E-792C-4AA7-BA41-E45E71698EDE}"/>
                </a:ext>
              </a:extLst>
            </p:cNvPr>
            <p:cNvGrpSpPr/>
            <p:nvPr/>
          </p:nvGrpSpPr>
          <p:grpSpPr>
            <a:xfrm>
              <a:off x="-28575" y="0"/>
              <a:ext cx="4429125" cy="2481545"/>
              <a:chOff x="-28575" y="0"/>
              <a:chExt cx="4429125" cy="2481545"/>
            </a:xfrm>
          </p:grpSpPr>
          <p:sp>
            <p:nvSpPr>
              <p:cNvPr id="45" name="Rectangle 15">
                <a:extLst>
                  <a:ext uri="{FF2B5EF4-FFF2-40B4-BE49-F238E27FC236}">
                    <a16:creationId xmlns:a16="http://schemas.microsoft.com/office/drawing/2014/main" id="{B6236C46-756A-43BD-92D4-ED72BE87FBB9}"/>
                  </a:ext>
                </a:extLst>
              </p:cNvPr>
              <p:cNvSpPr/>
              <p:nvPr/>
            </p:nvSpPr>
            <p:spPr>
              <a:xfrm>
                <a:off x="-28575" y="52784"/>
                <a:ext cx="1508253" cy="763548"/>
              </a:xfrm>
              <a:prstGeom prst="snip2DiagRect">
                <a:avLst/>
              </a:prstGeom>
              <a:gradFill flip="none" rotWithShape="1">
                <a:gsLst>
                  <a:gs pos="0">
                    <a:sysClr val="windowText" lastClr="000000">
                      <a:lumMod val="50000"/>
                      <a:lumOff val="50000"/>
                      <a:shade val="30000"/>
                      <a:satMod val="115000"/>
                    </a:sysClr>
                  </a:gs>
                  <a:gs pos="50000">
                    <a:sysClr val="windowText" lastClr="000000">
                      <a:lumMod val="50000"/>
                      <a:lumOff val="50000"/>
                      <a:shade val="67500"/>
                      <a:satMod val="115000"/>
                    </a:sysClr>
                  </a:gs>
                  <a:gs pos="100000">
                    <a:sysClr val="windowText" lastClr="000000">
                      <a:lumMod val="50000"/>
                      <a:lumOff val="50000"/>
                      <a:shade val="100000"/>
                      <a:satMod val="115000"/>
                    </a:sysClr>
                  </a:gs>
                </a:gsLst>
                <a:lin ang="0" scaled="1"/>
                <a:tileRect/>
              </a:gra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WALVIS BAY TOWN COUNCIL </a:t>
                </a:r>
                <a:endParaRPr kumimoji="0" lang="en-ZA" sz="1400" b="0"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65" name="Straight Arrow Connector 64">
                <a:extLst>
                  <a:ext uri="{FF2B5EF4-FFF2-40B4-BE49-F238E27FC236}">
                    <a16:creationId xmlns:a16="http://schemas.microsoft.com/office/drawing/2014/main" id="{F8F509E5-D2A6-4F9B-BA80-BA97F3DBB507}"/>
                  </a:ext>
                </a:extLst>
              </p:cNvPr>
              <p:cNvCxnSpPr>
                <a:cxnSpLocks/>
              </p:cNvCxnSpPr>
              <p:nvPr/>
            </p:nvCxnSpPr>
            <p:spPr>
              <a:xfrm>
                <a:off x="1657758" y="273740"/>
                <a:ext cx="374429" cy="0"/>
              </a:xfrm>
              <a:prstGeom prst="straightConnector1">
                <a:avLst/>
              </a:prstGeom>
              <a:noFill/>
              <a:ln w="38100" cap="flat" cmpd="sng" algn="ctr">
                <a:solidFill>
                  <a:srgbClr val="FF0000"/>
                </a:solidFill>
                <a:prstDash val="solid"/>
                <a:miter lim="800000"/>
                <a:tailEnd type="triangle"/>
              </a:ln>
              <a:effectLst/>
            </p:spPr>
          </p:cxnSp>
          <p:sp>
            <p:nvSpPr>
              <p:cNvPr id="47" name="TextBox 23">
                <a:extLst>
                  <a:ext uri="{FF2B5EF4-FFF2-40B4-BE49-F238E27FC236}">
                    <a16:creationId xmlns:a16="http://schemas.microsoft.com/office/drawing/2014/main" id="{970D15F3-8437-4309-94FF-39F8B39C791F}"/>
                  </a:ext>
                </a:extLst>
              </p:cNvPr>
              <p:cNvSpPr txBox="1"/>
              <p:nvPr/>
            </p:nvSpPr>
            <p:spPr>
              <a:xfrm>
                <a:off x="1438275" y="0"/>
                <a:ext cx="838200" cy="198478"/>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Land Transfer</a:t>
                </a:r>
                <a:endParaRPr kumimoji="0" lang="en-ZA" sz="1400" b="1"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23">
                <a:extLst>
                  <a:ext uri="{FF2B5EF4-FFF2-40B4-BE49-F238E27FC236}">
                    <a16:creationId xmlns:a16="http://schemas.microsoft.com/office/drawing/2014/main" id="{BD9236C5-3FFA-4B5B-9D44-0470838B8776}"/>
                  </a:ext>
                </a:extLst>
              </p:cNvPr>
              <p:cNvSpPr txBox="1"/>
              <p:nvPr/>
            </p:nvSpPr>
            <p:spPr>
              <a:xfrm>
                <a:off x="3562350" y="76200"/>
                <a:ext cx="838200" cy="198120"/>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ZA" sz="1400" b="0"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23">
                <a:extLst>
                  <a:ext uri="{FF2B5EF4-FFF2-40B4-BE49-F238E27FC236}">
                    <a16:creationId xmlns:a16="http://schemas.microsoft.com/office/drawing/2014/main" id="{64EFBC8E-83AB-4BA9-931F-9AC2197C4682}"/>
                  </a:ext>
                </a:extLst>
              </p:cNvPr>
              <p:cNvSpPr txBox="1"/>
              <p:nvPr/>
            </p:nvSpPr>
            <p:spPr>
              <a:xfrm>
                <a:off x="1438275" y="561975"/>
                <a:ext cx="838200" cy="198478"/>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Profit</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ZA" sz="1200" b="0"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50" name="Group 49">
                <a:extLst>
                  <a:ext uri="{FF2B5EF4-FFF2-40B4-BE49-F238E27FC236}">
                    <a16:creationId xmlns:a16="http://schemas.microsoft.com/office/drawing/2014/main" id="{139847D6-8603-4931-BD8E-52CA3B401D20}"/>
                  </a:ext>
                </a:extLst>
              </p:cNvPr>
              <p:cNvGrpSpPr/>
              <p:nvPr/>
            </p:nvGrpSpPr>
            <p:grpSpPr>
              <a:xfrm>
                <a:off x="1966717" y="175628"/>
                <a:ext cx="2062358" cy="2305917"/>
                <a:chOff x="-90683" y="70853"/>
                <a:chExt cx="2062358" cy="2305917"/>
              </a:xfrm>
            </p:grpSpPr>
            <p:sp>
              <p:nvSpPr>
                <p:cNvPr id="54" name="Rectangle 12">
                  <a:extLst>
                    <a:ext uri="{FF2B5EF4-FFF2-40B4-BE49-F238E27FC236}">
                      <a16:creationId xmlns:a16="http://schemas.microsoft.com/office/drawing/2014/main" id="{1C180B41-F8B6-4B96-BA93-751F31E6AC9A}"/>
                    </a:ext>
                  </a:extLst>
                </p:cNvPr>
                <p:cNvSpPr/>
                <p:nvPr/>
              </p:nvSpPr>
              <p:spPr>
                <a:xfrm>
                  <a:off x="170813" y="70853"/>
                  <a:ext cx="1466850" cy="554990"/>
                </a:xfrm>
                <a:prstGeom prst="snip2DiagRect">
                  <a:avLst/>
                </a:prstGeom>
                <a:solidFill>
                  <a:srgbClr val="4472C4">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Land Securitization </a:t>
                  </a:r>
                  <a:r>
                    <a:rPr kumimoji="0" lang="en-US" b="1" i="0" u="none" strike="noStrike" kern="1200" cap="none" spc="0" normalizeH="0" baseline="0" noProof="0" dirty="0">
                      <a:ln>
                        <a:noFill/>
                      </a:ln>
                      <a:solidFill>
                        <a:srgbClr val="F2F2F2"/>
                      </a:solidFill>
                      <a:effectLst/>
                      <a:uLnTx/>
                      <a:uFillTx/>
                      <a:latin typeface="Arial" panose="020B0604020202020204" pitchFamily="34" charset="0"/>
                      <a:ea typeface="Calibri" panose="020F0502020204030204" pitchFamily="34" charset="0"/>
                      <a:cs typeface="Times New Roman" panose="02020603050405020304" pitchFamily="18" charset="0"/>
                    </a:rPr>
                    <a:t>SPV</a:t>
                  </a:r>
                  <a:endParaRPr kumimoji="0" lang="en-ZA" b="1"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6" name="Rectangle 17">
                  <a:extLst>
                    <a:ext uri="{FF2B5EF4-FFF2-40B4-BE49-F238E27FC236}">
                      <a16:creationId xmlns:a16="http://schemas.microsoft.com/office/drawing/2014/main" id="{C7D7B837-1E15-4411-8CD2-F40A928DB038}"/>
                    </a:ext>
                  </a:extLst>
                </p:cNvPr>
                <p:cNvSpPr/>
                <p:nvPr/>
              </p:nvSpPr>
              <p:spPr>
                <a:xfrm>
                  <a:off x="104198" y="1821737"/>
                  <a:ext cx="1466850" cy="555033"/>
                </a:xfrm>
                <a:prstGeom prst="snip2DiagRect">
                  <a:avLst/>
                </a:prstGeom>
                <a:solidFill>
                  <a:srgbClr val="4472C4">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F2F2F2"/>
                      </a:solidFill>
                      <a:effectLst/>
                      <a:uLnTx/>
                      <a:uFillTx/>
                      <a:latin typeface="Arial" panose="020B0604020202020204" pitchFamily="34" charset="0"/>
                      <a:ea typeface="Calibri" panose="020F0502020204030204" pitchFamily="34" charset="0"/>
                      <a:cs typeface="Times New Roman" panose="02020603050405020304" pitchFamily="18" charset="0"/>
                    </a:rPr>
                    <a:t>Investor</a:t>
                  </a:r>
                  <a:endParaRPr kumimoji="0" lang="en-ZA" sz="1400" b="0"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23">
                  <a:extLst>
                    <a:ext uri="{FF2B5EF4-FFF2-40B4-BE49-F238E27FC236}">
                      <a16:creationId xmlns:a16="http://schemas.microsoft.com/office/drawing/2014/main" id="{85B8EC24-C2F8-4260-A0F8-8535EB4587B3}"/>
                    </a:ext>
                  </a:extLst>
                </p:cNvPr>
                <p:cNvSpPr txBox="1"/>
                <p:nvPr/>
              </p:nvSpPr>
              <p:spPr>
                <a:xfrm>
                  <a:off x="9525" y="1057275"/>
                  <a:ext cx="838200" cy="198120"/>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ZA" sz="1400" b="1" dirty="0">
                    <a:solidFill>
                      <a:srgbClr val="000000"/>
                    </a:solidFill>
                    <a:latin typeface="Times New Roman" panose="02020603050405020304" pitchFamily="18" charset="0"/>
                    <a:cs typeface="Times New Roman" panose="02020603050405020304" pitchFamily="18" charset="0"/>
                  </a:endParaRPr>
                </a:p>
              </p:txBody>
            </p:sp>
            <p:sp>
              <p:nvSpPr>
                <p:cNvPr id="58" name="TextBox 23">
                  <a:extLst>
                    <a:ext uri="{FF2B5EF4-FFF2-40B4-BE49-F238E27FC236}">
                      <a16:creationId xmlns:a16="http://schemas.microsoft.com/office/drawing/2014/main" id="{52F1B197-264A-4D70-AAA3-6BEC000CD5EE}"/>
                    </a:ext>
                  </a:extLst>
                </p:cNvPr>
                <p:cNvSpPr txBox="1"/>
                <p:nvPr/>
              </p:nvSpPr>
              <p:spPr>
                <a:xfrm>
                  <a:off x="1133475" y="1047750"/>
                  <a:ext cx="838200" cy="198120"/>
                </a:xfrm>
                <a:prstGeom prst="rect">
                  <a:avLst/>
                </a:prstGeom>
                <a:noFill/>
              </p:spPr>
              <p:txBody>
                <a:bodyPr wrap="square" rtlCol="0">
                  <a:noAutofit/>
                </a:bodyPr>
                <a:lstStyle/>
                <a:p>
                  <a:pPr marR="0" lvl="0" indent="0" algn="ctr" fontAlgn="auto">
                    <a:lnSpc>
                      <a:spcPct val="107000"/>
                    </a:lnSpc>
                    <a:spcBef>
                      <a:spcPts val="0"/>
                    </a:spcBef>
                    <a:spcAft>
                      <a:spcPts val="800"/>
                    </a:spcAft>
                    <a:buClrTx/>
                    <a:buSzTx/>
                    <a:buFontTx/>
                    <a:buNone/>
                    <a:tabLst/>
                    <a:defRPr/>
                  </a:pPr>
                  <a:endParaRPr lang="en-ZA" sz="1400" b="1" dirty="0">
                    <a:solidFill>
                      <a:srgbClr val="000000"/>
                    </a:solidFill>
                    <a:latin typeface="Times New Roman" panose="02020603050405020304" pitchFamily="18" charset="0"/>
                    <a:cs typeface="Times New Roman" panose="02020603050405020304" pitchFamily="18" charset="0"/>
                  </a:endParaRPr>
                </a:p>
              </p:txBody>
            </p:sp>
            <p:sp>
              <p:nvSpPr>
                <p:cNvPr id="59" name="TextBox 23">
                  <a:extLst>
                    <a:ext uri="{FF2B5EF4-FFF2-40B4-BE49-F238E27FC236}">
                      <a16:creationId xmlns:a16="http://schemas.microsoft.com/office/drawing/2014/main" id="{9F873CC1-A1C4-4282-9152-8BDEC3B2F4CB}"/>
                    </a:ext>
                  </a:extLst>
                </p:cNvPr>
                <p:cNvSpPr txBox="1"/>
                <p:nvPr/>
              </p:nvSpPr>
              <p:spPr>
                <a:xfrm>
                  <a:off x="-90683" y="1069948"/>
                  <a:ext cx="838200" cy="198120"/>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Cash</a:t>
                  </a:r>
                  <a:endParaRPr kumimoji="0" lang="en-ZA" sz="1400" b="1"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Box 23">
                  <a:extLst>
                    <a:ext uri="{FF2B5EF4-FFF2-40B4-BE49-F238E27FC236}">
                      <a16:creationId xmlns:a16="http://schemas.microsoft.com/office/drawing/2014/main" id="{2356AC71-E8C5-4BC6-AD8A-E302D01CD484}"/>
                    </a:ext>
                  </a:extLst>
                </p:cNvPr>
                <p:cNvSpPr txBox="1"/>
                <p:nvPr/>
              </p:nvSpPr>
              <p:spPr>
                <a:xfrm>
                  <a:off x="568513" y="954059"/>
                  <a:ext cx="733484" cy="350492"/>
                </a:xfrm>
                <a:prstGeom prst="rect">
                  <a:avLst/>
                </a:prstGeom>
                <a:noFill/>
              </p:spPr>
              <p:txBody>
                <a:bodyPr wrap="square" rtlCol="0">
                  <a:noAutofit/>
                </a:bodyPr>
                <a:lstStyle/>
                <a:p>
                  <a:pPr algn="ctr">
                    <a:lnSpc>
                      <a:spcPct val="107000"/>
                    </a:lnSpc>
                    <a:spcAft>
                      <a:spcPts val="800"/>
                    </a:spcAft>
                    <a:defRPr/>
                  </a:pPr>
                  <a:r>
                    <a:rPr lang="en-US" sz="1200" b="1" dirty="0">
                      <a:solidFill>
                        <a:srgbClr val="000000"/>
                      </a:solidFill>
                      <a:latin typeface="Times New Roman" panose="02020603050405020304" pitchFamily="18" charset="0"/>
                      <a:cs typeface="Times New Roman" panose="02020603050405020304" pitchFamily="18" charset="0"/>
                    </a:rPr>
                    <a:t>Land-Backed Securities (LBS)</a:t>
                  </a:r>
                  <a:endParaRPr lang="en-ZA" sz="1200" b="1" dirty="0">
                    <a:solidFill>
                      <a:srgbClr val="000000"/>
                    </a:solidFill>
                    <a:latin typeface="Times New Roman" panose="02020603050405020304" pitchFamily="18" charset="0"/>
                    <a:cs typeface="Times New Roman" panose="02020603050405020304" pitchFamily="18" charset="0"/>
                  </a:endParaRPr>
                </a:p>
              </p:txBody>
            </p:sp>
          </p:grpSp>
        </p:grpSp>
        <p:grpSp>
          <p:nvGrpSpPr>
            <p:cNvPr id="37" name="Group 36">
              <a:extLst>
                <a:ext uri="{FF2B5EF4-FFF2-40B4-BE49-F238E27FC236}">
                  <a16:creationId xmlns:a16="http://schemas.microsoft.com/office/drawing/2014/main" id="{4D020F1D-F2E6-4496-AE74-5458129CF235}"/>
                </a:ext>
              </a:extLst>
            </p:cNvPr>
            <p:cNvGrpSpPr/>
            <p:nvPr/>
          </p:nvGrpSpPr>
          <p:grpSpPr>
            <a:xfrm>
              <a:off x="3600449" y="174549"/>
              <a:ext cx="2799269" cy="1857349"/>
              <a:chOff x="-47626" y="69774"/>
              <a:chExt cx="2799269" cy="1857349"/>
            </a:xfrm>
          </p:grpSpPr>
          <p:sp>
            <p:nvSpPr>
              <p:cNvPr id="38" name="Rectangle 15">
                <a:extLst>
                  <a:ext uri="{FF2B5EF4-FFF2-40B4-BE49-F238E27FC236}">
                    <a16:creationId xmlns:a16="http://schemas.microsoft.com/office/drawing/2014/main" id="{97DE6EE4-2C8D-46EC-87B8-5EBFF791B674}"/>
                  </a:ext>
                </a:extLst>
              </p:cNvPr>
              <p:cNvSpPr/>
              <p:nvPr/>
            </p:nvSpPr>
            <p:spPr>
              <a:xfrm flipH="1">
                <a:off x="828674" y="69774"/>
                <a:ext cx="1143000" cy="455624"/>
              </a:xfrm>
              <a:prstGeom prst="snip2DiagRect">
                <a:avLst/>
              </a:prstGeom>
              <a:solidFill>
                <a:srgbClr val="00528A"/>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ZW" sz="1400" b="1" i="0" u="none" strike="noStrike" kern="1200" cap="none" spc="0" normalizeH="0" baseline="0" noProof="0" dirty="0">
                    <a:ln>
                      <a:noFill/>
                    </a:ln>
                    <a:solidFill>
                      <a:srgbClr val="F2F2F2"/>
                    </a:solidFill>
                    <a:effectLst/>
                    <a:uLnTx/>
                    <a:uFillTx/>
                    <a:latin typeface="Arial" panose="020B0604020202020204" pitchFamily="34" charset="0"/>
                    <a:ea typeface="Calibri" panose="020F0502020204030204" pitchFamily="34" charset="0"/>
                    <a:cs typeface="Times New Roman" panose="02020603050405020304" pitchFamily="18" charset="0"/>
                  </a:rPr>
                  <a:t>Land Servicing</a:t>
                </a:r>
                <a:endParaRPr kumimoji="0" lang="en-ZA" sz="1400" b="0"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15">
                <a:extLst>
                  <a:ext uri="{FF2B5EF4-FFF2-40B4-BE49-F238E27FC236}">
                    <a16:creationId xmlns:a16="http://schemas.microsoft.com/office/drawing/2014/main" id="{CCA792B2-797B-415E-8E83-7BFAB4550348}"/>
                  </a:ext>
                </a:extLst>
              </p:cNvPr>
              <p:cNvSpPr/>
              <p:nvPr/>
            </p:nvSpPr>
            <p:spPr>
              <a:xfrm flipH="1">
                <a:off x="752186" y="800964"/>
                <a:ext cx="1143000" cy="455295"/>
              </a:xfrm>
              <a:prstGeom prst="snip2DiagRect">
                <a:avLst/>
              </a:prstGeom>
              <a:solidFill>
                <a:srgbClr val="00528A"/>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ZW" sz="1000" b="1" i="0" u="none" strike="noStrike" kern="1200" cap="none" spc="0" normalizeH="0" baseline="0" noProof="0" dirty="0">
                    <a:ln>
                      <a:noFill/>
                    </a:ln>
                    <a:solidFill>
                      <a:srgbClr val="F2F2F2"/>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ZW" sz="1400" b="1" i="0" u="none" strike="noStrike" kern="1200" cap="none" spc="0" normalizeH="0" baseline="0" noProof="0" dirty="0">
                    <a:ln>
                      <a:noFill/>
                    </a:ln>
                    <a:solidFill>
                      <a:srgbClr val="F2F2F2"/>
                    </a:solidFill>
                    <a:effectLst/>
                    <a:uLnTx/>
                    <a:uFillTx/>
                    <a:latin typeface="Arial" panose="020B0604020202020204" pitchFamily="34" charset="0"/>
                    <a:ea typeface="Calibri" panose="020F0502020204030204" pitchFamily="34" charset="0"/>
                    <a:cs typeface="Times New Roman" panose="02020603050405020304" pitchFamily="18" charset="0"/>
                  </a:rPr>
                  <a:t>Housing Construction</a:t>
                </a:r>
                <a:endParaRPr kumimoji="0" lang="en-ZA" sz="1400" b="0"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23">
                <a:extLst>
                  <a:ext uri="{FF2B5EF4-FFF2-40B4-BE49-F238E27FC236}">
                    <a16:creationId xmlns:a16="http://schemas.microsoft.com/office/drawing/2014/main" id="{3E5B2895-DF2D-4944-A34B-2378A81DE96A}"/>
                  </a:ext>
                </a:extLst>
              </p:cNvPr>
              <p:cNvSpPr txBox="1"/>
              <p:nvPr/>
            </p:nvSpPr>
            <p:spPr>
              <a:xfrm>
                <a:off x="1913443" y="1015102"/>
                <a:ext cx="838200" cy="198478"/>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ZA" sz="1400" b="0"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23">
                <a:extLst>
                  <a:ext uri="{FF2B5EF4-FFF2-40B4-BE49-F238E27FC236}">
                    <a16:creationId xmlns:a16="http://schemas.microsoft.com/office/drawing/2014/main" id="{E8018610-AD06-4A92-8CE7-202A07A26042}"/>
                  </a:ext>
                </a:extLst>
              </p:cNvPr>
              <p:cNvSpPr txBox="1"/>
              <p:nvPr/>
            </p:nvSpPr>
            <p:spPr>
              <a:xfrm>
                <a:off x="1409979" y="1728645"/>
                <a:ext cx="838200" cy="198478"/>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ZA" sz="1200" b="0"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15">
                <a:extLst>
                  <a:ext uri="{FF2B5EF4-FFF2-40B4-BE49-F238E27FC236}">
                    <a16:creationId xmlns:a16="http://schemas.microsoft.com/office/drawing/2014/main" id="{6D525808-BF6A-4119-BF38-1C57FD47E94A}"/>
                  </a:ext>
                </a:extLst>
              </p:cNvPr>
              <p:cNvSpPr/>
              <p:nvPr/>
            </p:nvSpPr>
            <p:spPr>
              <a:xfrm flipH="1">
                <a:off x="742391" y="1398740"/>
                <a:ext cx="1143000" cy="455295"/>
              </a:xfrm>
              <a:prstGeom prst="snip2DiagRect">
                <a:avLst/>
              </a:prstGeom>
              <a:solidFill>
                <a:srgbClr val="00528A"/>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ZW" sz="1000" b="1" i="0" u="none" strike="noStrike" kern="1200" cap="none" spc="0" normalizeH="0" baseline="0" noProof="0" dirty="0">
                    <a:ln>
                      <a:noFill/>
                    </a:ln>
                    <a:solidFill>
                      <a:srgbClr val="F2F2F2"/>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ZW" sz="1400" b="1" i="0" u="none" strike="noStrike" kern="1200" cap="none" spc="0" normalizeH="0" baseline="0" noProof="0" dirty="0">
                    <a:ln>
                      <a:noFill/>
                    </a:ln>
                    <a:solidFill>
                      <a:srgbClr val="F2F2F2"/>
                    </a:solidFill>
                    <a:effectLst/>
                    <a:uLnTx/>
                    <a:uFillTx/>
                    <a:latin typeface="Arial" panose="020B0604020202020204" pitchFamily="34" charset="0"/>
                    <a:ea typeface="Calibri" panose="020F0502020204030204" pitchFamily="34" charset="0"/>
                    <a:cs typeface="Times New Roman" panose="02020603050405020304" pitchFamily="18" charset="0"/>
                  </a:rPr>
                  <a:t>Home Buyers Customers</a:t>
                </a:r>
                <a:endParaRPr kumimoji="0" lang="en-ZA" sz="1400" b="0" i="0" u="none" strike="noStrike" kern="1200" cap="none" spc="0" normalizeH="0" baseline="0" noProof="0" dirty="0">
                  <a:ln>
                    <a:noFill/>
                  </a:ln>
                  <a:solidFill>
                    <a:srgbClr val="0017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23">
                <a:extLst>
                  <a:ext uri="{FF2B5EF4-FFF2-40B4-BE49-F238E27FC236}">
                    <a16:creationId xmlns:a16="http://schemas.microsoft.com/office/drawing/2014/main" id="{9D5957B4-A179-481C-9820-B8740F411FB9}"/>
                  </a:ext>
                </a:extLst>
              </p:cNvPr>
              <p:cNvSpPr txBox="1"/>
              <p:nvPr/>
            </p:nvSpPr>
            <p:spPr>
              <a:xfrm>
                <a:off x="-47626" y="190034"/>
                <a:ext cx="838200" cy="329288"/>
              </a:xfrm>
              <a:prstGeom prst="rect">
                <a:avLst/>
              </a:prstGeom>
              <a:noFill/>
            </p:spPr>
            <p:txBody>
              <a:bodyPr wrap="square" rtlCol="0">
                <a:noAutofit/>
              </a:bodyPr>
              <a:lstStyle/>
              <a:p>
                <a:pPr algn="ctr">
                  <a:lnSpc>
                    <a:spcPct val="107000"/>
                  </a:lnSpc>
                  <a:spcAft>
                    <a:spcPts val="800"/>
                  </a:spcAft>
                  <a:defRPr/>
                </a:pPr>
                <a:r>
                  <a:rPr lang="en-US" sz="1400" b="1" dirty="0">
                    <a:solidFill>
                      <a:srgbClr val="000000"/>
                    </a:solidFill>
                    <a:latin typeface="Times New Roman" panose="02020603050405020304" pitchFamily="18" charset="0"/>
                    <a:cs typeface="Times New Roman" panose="02020603050405020304" pitchFamily="18" charset="0"/>
                  </a:rPr>
                  <a:t>Cash</a:t>
                </a:r>
                <a:endParaRPr lang="en-ZA" sz="1400" b="1" dirty="0">
                  <a:solidFill>
                    <a:srgbClr val="000000"/>
                  </a:solidFill>
                  <a:latin typeface="Times New Roman" panose="02020603050405020304" pitchFamily="18" charset="0"/>
                  <a:cs typeface="Times New Roman" panose="02020603050405020304" pitchFamily="18" charset="0"/>
                </a:endParaRPr>
              </a:p>
            </p:txBody>
          </p:sp>
        </p:grpSp>
      </p:grpSp>
      <p:sp>
        <p:nvSpPr>
          <p:cNvPr id="67" name="TextBox 23">
            <a:extLst>
              <a:ext uri="{FF2B5EF4-FFF2-40B4-BE49-F238E27FC236}">
                <a16:creationId xmlns:a16="http://schemas.microsoft.com/office/drawing/2014/main" id="{9D147CB0-5120-4DF9-B355-BB58250346B3}"/>
              </a:ext>
            </a:extLst>
          </p:cNvPr>
          <p:cNvSpPr txBox="1"/>
          <p:nvPr/>
        </p:nvSpPr>
        <p:spPr>
          <a:xfrm>
            <a:off x="78355" y="2778813"/>
            <a:ext cx="2776331" cy="309441"/>
          </a:xfrm>
          <a:prstGeom prst="rect">
            <a:avLst/>
          </a:prstGeom>
          <a:noFill/>
        </p:spPr>
        <p:txBody>
          <a:bodyPr wrap="square" rtlCol="0">
            <a:noAutofit/>
          </a:bodyPr>
          <a:lstStyle/>
          <a:p>
            <a:pPr marR="0" lvl="0" algn="just" defTabSz="914400" rtl="0" eaLnBrk="1" fontAlgn="auto" latinLnBrk="0" hangingPunct="1">
              <a:lnSpc>
                <a:spcPct val="107000"/>
              </a:lnSpc>
              <a:spcBef>
                <a:spcPts val="0"/>
              </a:spcBef>
              <a:spcAft>
                <a:spcPts val="800"/>
              </a:spcAft>
              <a:buClrTx/>
              <a:buSzTx/>
              <a:tabLst/>
              <a:defRPr/>
            </a:pPr>
            <a:endParaRPr kumimoji="0" lang="en-US" sz="1200" b="1" i="1" u="none" strike="noStrike" kern="1200" cap="none" spc="0" normalizeH="0" baseline="0" noProof="0" dirty="0">
              <a:ln>
                <a:noFill/>
              </a:ln>
              <a:solidFill>
                <a:srgbClr val="002060"/>
              </a:solidFill>
              <a:effectLst/>
              <a:highlight>
                <a:srgbClr val="FFFF00"/>
              </a:highlight>
              <a:uLnTx/>
              <a:uFillTx/>
              <a:latin typeface="Arial"/>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1" i="1"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rPr>
              <a:t>For example, Walvis Bay Town Council wants to borrow N$500 million to service 1000 plots but cannot access bank funding because of a weak balance sheet.</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200" b="1" i="1" dirty="0">
              <a:solidFill>
                <a:srgbClr val="002060"/>
              </a:solidFill>
              <a:latin typeface="Arial"/>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F39E9702-7F42-BB1C-3B24-6283F08F80A7}"/>
              </a:ext>
            </a:extLst>
          </p:cNvPr>
          <p:cNvCxnSpPr>
            <a:cxnSpLocks/>
          </p:cNvCxnSpPr>
          <p:nvPr/>
        </p:nvCxnSpPr>
        <p:spPr>
          <a:xfrm>
            <a:off x="7132865" y="1751275"/>
            <a:ext cx="1094198" cy="32162"/>
          </a:xfrm>
          <a:prstGeom prst="straightConnector1">
            <a:avLst/>
          </a:prstGeom>
          <a:noFill/>
          <a:ln w="38100" cap="flat" cmpd="sng" algn="ctr">
            <a:solidFill>
              <a:srgbClr val="FF0000"/>
            </a:solidFill>
            <a:prstDash val="solid"/>
            <a:miter lim="800000"/>
            <a:tailEnd type="triangle"/>
          </a:ln>
          <a:effectLst/>
        </p:spPr>
      </p:cxnSp>
      <p:cxnSp>
        <p:nvCxnSpPr>
          <p:cNvPr id="10" name="Straight Arrow Connector 9">
            <a:extLst>
              <a:ext uri="{FF2B5EF4-FFF2-40B4-BE49-F238E27FC236}">
                <a16:creationId xmlns:a16="http://schemas.microsoft.com/office/drawing/2014/main" id="{07660551-1D17-40CA-CE54-ED48DBE11CE8}"/>
              </a:ext>
            </a:extLst>
          </p:cNvPr>
          <p:cNvCxnSpPr>
            <a:cxnSpLocks/>
          </p:cNvCxnSpPr>
          <p:nvPr/>
        </p:nvCxnSpPr>
        <p:spPr>
          <a:xfrm>
            <a:off x="6509011" y="2537508"/>
            <a:ext cx="0" cy="1322887"/>
          </a:xfrm>
          <a:prstGeom prst="straightConnector1">
            <a:avLst/>
          </a:prstGeom>
          <a:noFill/>
          <a:ln w="38100" cap="flat" cmpd="sng" algn="ctr">
            <a:solidFill>
              <a:srgbClr val="FF0000"/>
            </a:solidFill>
            <a:prstDash val="solid"/>
            <a:miter lim="800000"/>
            <a:tailEnd type="triangle"/>
          </a:ln>
          <a:effectLst/>
        </p:spPr>
      </p:cxnSp>
      <p:cxnSp>
        <p:nvCxnSpPr>
          <p:cNvPr id="12" name="Straight Arrow Connector 11">
            <a:extLst>
              <a:ext uri="{FF2B5EF4-FFF2-40B4-BE49-F238E27FC236}">
                <a16:creationId xmlns:a16="http://schemas.microsoft.com/office/drawing/2014/main" id="{D2ACF658-D275-42AE-9E22-3BABC8AF1179}"/>
              </a:ext>
            </a:extLst>
          </p:cNvPr>
          <p:cNvCxnSpPr>
            <a:cxnSpLocks/>
          </p:cNvCxnSpPr>
          <p:nvPr/>
        </p:nvCxnSpPr>
        <p:spPr>
          <a:xfrm>
            <a:off x="9301091" y="2357706"/>
            <a:ext cx="0" cy="221617"/>
          </a:xfrm>
          <a:prstGeom prst="straightConnector1">
            <a:avLst/>
          </a:prstGeom>
          <a:noFill/>
          <a:ln w="38100" cap="flat" cmpd="sng" algn="ctr">
            <a:solidFill>
              <a:srgbClr val="FF0000"/>
            </a:solidFill>
            <a:prstDash val="solid"/>
            <a:miter lim="800000"/>
            <a:tailEnd type="triangle"/>
          </a:ln>
          <a:effectLst/>
        </p:spPr>
      </p:cxnSp>
      <p:cxnSp>
        <p:nvCxnSpPr>
          <p:cNvPr id="13" name="Straight Arrow Connector 12">
            <a:extLst>
              <a:ext uri="{FF2B5EF4-FFF2-40B4-BE49-F238E27FC236}">
                <a16:creationId xmlns:a16="http://schemas.microsoft.com/office/drawing/2014/main" id="{5AE2B2F0-9EEE-8701-C314-A0B44F3C253B}"/>
              </a:ext>
            </a:extLst>
          </p:cNvPr>
          <p:cNvCxnSpPr>
            <a:cxnSpLocks/>
          </p:cNvCxnSpPr>
          <p:nvPr/>
        </p:nvCxnSpPr>
        <p:spPr>
          <a:xfrm flipH="1" flipV="1">
            <a:off x="6676218" y="2474327"/>
            <a:ext cx="1463273" cy="1393093"/>
          </a:xfrm>
          <a:prstGeom prst="straightConnector1">
            <a:avLst/>
          </a:prstGeom>
          <a:noFill/>
          <a:ln w="38100" cap="flat" cmpd="sng" algn="ctr">
            <a:solidFill>
              <a:srgbClr val="00B050"/>
            </a:solidFill>
            <a:prstDash val="solid"/>
            <a:miter lim="800000"/>
            <a:tailEnd type="triangle"/>
          </a:ln>
          <a:effectLst/>
        </p:spPr>
      </p:cxnSp>
      <p:sp>
        <p:nvSpPr>
          <p:cNvPr id="19" name="TextBox 23">
            <a:extLst>
              <a:ext uri="{FF2B5EF4-FFF2-40B4-BE49-F238E27FC236}">
                <a16:creationId xmlns:a16="http://schemas.microsoft.com/office/drawing/2014/main" id="{FB3E963F-BB88-08E1-7343-22D0E1ED2D0C}"/>
              </a:ext>
            </a:extLst>
          </p:cNvPr>
          <p:cNvSpPr txBox="1"/>
          <p:nvPr/>
        </p:nvSpPr>
        <p:spPr>
          <a:xfrm>
            <a:off x="7237501" y="2841171"/>
            <a:ext cx="1398620" cy="273158"/>
          </a:xfrm>
          <a:prstGeom prst="rect">
            <a:avLst/>
          </a:prstGeom>
          <a:noFill/>
        </p:spPr>
        <p:txBody>
          <a:bodyPr wrap="square" rtlCol="0">
            <a:noAutofit/>
          </a:bodyPr>
          <a:lstStyle/>
          <a:p>
            <a:pPr marR="0" lvl="0" indent="0" algn="ctr" fontAlgn="auto">
              <a:lnSpc>
                <a:spcPct val="107000"/>
              </a:lnSpc>
              <a:spcBef>
                <a:spcPts val="0"/>
              </a:spcBef>
              <a:spcAft>
                <a:spcPts val="800"/>
              </a:spcAft>
              <a:buClrTx/>
              <a:buSzTx/>
              <a:buFontTx/>
              <a:buNone/>
              <a:tabLst/>
              <a:defRPr/>
            </a:pPr>
            <a:endParaRPr lang="en-ZA" sz="1400" b="1" dirty="0">
              <a:solidFill>
                <a:srgbClr val="000000"/>
              </a:solidFill>
              <a:latin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D96D2D73-7A11-A8A0-7469-3E4223805B50}"/>
              </a:ext>
            </a:extLst>
          </p:cNvPr>
          <p:cNvCxnSpPr>
            <a:cxnSpLocks/>
          </p:cNvCxnSpPr>
          <p:nvPr/>
        </p:nvCxnSpPr>
        <p:spPr>
          <a:xfrm flipV="1">
            <a:off x="5204720" y="2579323"/>
            <a:ext cx="0" cy="1288097"/>
          </a:xfrm>
          <a:prstGeom prst="straightConnector1">
            <a:avLst/>
          </a:prstGeom>
          <a:noFill/>
          <a:ln w="38100" cap="flat" cmpd="sng" algn="ctr">
            <a:solidFill>
              <a:srgbClr val="00B050"/>
            </a:solidFill>
            <a:prstDash val="solid"/>
            <a:miter lim="800000"/>
            <a:tailEnd type="triangle"/>
          </a:ln>
          <a:effectLst/>
        </p:spPr>
      </p:cxnSp>
      <p:cxnSp>
        <p:nvCxnSpPr>
          <p:cNvPr id="25" name="Straight Arrow Connector 24">
            <a:extLst>
              <a:ext uri="{FF2B5EF4-FFF2-40B4-BE49-F238E27FC236}">
                <a16:creationId xmlns:a16="http://schemas.microsoft.com/office/drawing/2014/main" id="{AFAB6720-8108-C771-9869-596F1C3A77A9}"/>
              </a:ext>
            </a:extLst>
          </p:cNvPr>
          <p:cNvCxnSpPr>
            <a:cxnSpLocks/>
          </p:cNvCxnSpPr>
          <p:nvPr/>
        </p:nvCxnSpPr>
        <p:spPr>
          <a:xfrm flipH="1">
            <a:off x="3671582" y="2160827"/>
            <a:ext cx="487665" cy="0"/>
          </a:xfrm>
          <a:prstGeom prst="straightConnector1">
            <a:avLst/>
          </a:prstGeom>
          <a:noFill/>
          <a:ln w="38100" cap="flat" cmpd="sng" algn="ctr">
            <a:solidFill>
              <a:srgbClr val="00B050"/>
            </a:solidFill>
            <a:prstDash val="solid"/>
            <a:miter lim="800000"/>
            <a:tailEnd type="triangle"/>
          </a:ln>
          <a:effectLst/>
        </p:spPr>
      </p:cxnSp>
      <p:cxnSp>
        <p:nvCxnSpPr>
          <p:cNvPr id="68" name="Connector: Elbow 67">
            <a:extLst>
              <a:ext uri="{FF2B5EF4-FFF2-40B4-BE49-F238E27FC236}">
                <a16:creationId xmlns:a16="http://schemas.microsoft.com/office/drawing/2014/main" id="{B8EFA87B-C05D-25DD-33E0-0CCAF90D9505}"/>
              </a:ext>
            </a:extLst>
          </p:cNvPr>
          <p:cNvCxnSpPr>
            <a:cxnSpLocks/>
          </p:cNvCxnSpPr>
          <p:nvPr/>
        </p:nvCxnSpPr>
        <p:spPr>
          <a:xfrm rot="16200000" flipV="1">
            <a:off x="2065060" y="3523064"/>
            <a:ext cx="3099813" cy="1128700"/>
          </a:xfrm>
          <a:prstGeom prst="bentConnector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41B420E-9048-4CEA-8897-99335948C01B}"/>
              </a:ext>
            </a:extLst>
          </p:cNvPr>
          <p:cNvCxnSpPr>
            <a:cxnSpLocks/>
          </p:cNvCxnSpPr>
          <p:nvPr/>
        </p:nvCxnSpPr>
        <p:spPr>
          <a:xfrm>
            <a:off x="4185880" y="5637321"/>
            <a:ext cx="470118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42CA883-A954-58E6-D2E3-4A456149B21B}"/>
              </a:ext>
            </a:extLst>
          </p:cNvPr>
          <p:cNvCxnSpPr>
            <a:cxnSpLocks/>
          </p:cNvCxnSpPr>
          <p:nvPr/>
        </p:nvCxnSpPr>
        <p:spPr>
          <a:xfrm>
            <a:off x="8887069" y="4160955"/>
            <a:ext cx="6563" cy="14763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0" name="TextBox 23">
            <a:extLst>
              <a:ext uri="{FF2B5EF4-FFF2-40B4-BE49-F238E27FC236}">
                <a16:creationId xmlns:a16="http://schemas.microsoft.com/office/drawing/2014/main" id="{8E8D2E96-F2C2-F04C-2C60-04C2015155EE}"/>
              </a:ext>
            </a:extLst>
          </p:cNvPr>
          <p:cNvSpPr txBox="1"/>
          <p:nvPr/>
        </p:nvSpPr>
        <p:spPr>
          <a:xfrm>
            <a:off x="5276592" y="5200428"/>
            <a:ext cx="1398620" cy="272665"/>
          </a:xfrm>
          <a:prstGeom prst="rect">
            <a:avLst/>
          </a:prstGeom>
          <a:noFill/>
        </p:spPr>
        <p:txBody>
          <a:bodyPr wrap="square" rtlCol="0">
            <a:noAutofit/>
          </a:bodyPr>
          <a:lstStyle/>
          <a:p>
            <a:pPr algn="ctr">
              <a:lnSpc>
                <a:spcPct val="107000"/>
              </a:lnSpc>
              <a:spcAft>
                <a:spcPts val="800"/>
              </a:spcAft>
              <a:defRPr/>
            </a:pPr>
            <a:r>
              <a:rPr lang="en-US" sz="1400" b="1" dirty="0">
                <a:solidFill>
                  <a:srgbClr val="000000"/>
                </a:solidFill>
                <a:latin typeface="Times New Roman" panose="02020603050405020304" pitchFamily="18" charset="0"/>
                <a:cs typeface="Times New Roman" panose="02020603050405020304" pitchFamily="18" charset="0"/>
              </a:rPr>
              <a:t>Rates &amp; Taxes</a:t>
            </a:r>
            <a:endParaRPr lang="en-ZA" sz="1400" b="1" dirty="0">
              <a:solidFill>
                <a:srgbClr val="000000"/>
              </a:solidFill>
              <a:latin typeface="Times New Roman" panose="02020603050405020304" pitchFamily="18"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2AE7798B-DABF-54B2-ED12-372EEEE40C97}"/>
              </a:ext>
            </a:extLst>
          </p:cNvPr>
          <p:cNvCxnSpPr>
            <a:cxnSpLocks/>
          </p:cNvCxnSpPr>
          <p:nvPr/>
        </p:nvCxnSpPr>
        <p:spPr>
          <a:xfrm>
            <a:off x="9301091" y="3293560"/>
            <a:ext cx="0" cy="221617"/>
          </a:xfrm>
          <a:prstGeom prst="straightConnector1">
            <a:avLst/>
          </a:prstGeom>
          <a:noFill/>
          <a:ln w="38100" cap="flat" cmpd="sng" algn="ctr">
            <a:solidFill>
              <a:srgbClr val="FF0000"/>
            </a:solidFill>
            <a:prstDash val="solid"/>
            <a:miter lim="800000"/>
            <a:tailEnd type="triangle"/>
          </a:ln>
          <a:effectLst/>
        </p:spPr>
      </p:cxnSp>
      <p:sp>
        <p:nvSpPr>
          <p:cNvPr id="33" name="TextBox 23">
            <a:extLst>
              <a:ext uri="{FF2B5EF4-FFF2-40B4-BE49-F238E27FC236}">
                <a16:creationId xmlns:a16="http://schemas.microsoft.com/office/drawing/2014/main" id="{DA4AAF2B-A0F5-F37E-7187-980A1BEB3073}"/>
              </a:ext>
            </a:extLst>
          </p:cNvPr>
          <p:cNvSpPr txBox="1"/>
          <p:nvPr/>
        </p:nvSpPr>
        <p:spPr>
          <a:xfrm>
            <a:off x="6892110" y="2866716"/>
            <a:ext cx="1398620" cy="453187"/>
          </a:xfrm>
          <a:prstGeom prst="rect">
            <a:avLst/>
          </a:prstGeom>
          <a:noFill/>
        </p:spPr>
        <p:txBody>
          <a:bodyPr wrap="square" rtlCol="0">
            <a:noAutofit/>
          </a:bodyPr>
          <a:lstStyle/>
          <a:p>
            <a:pPr algn="ctr">
              <a:lnSpc>
                <a:spcPct val="107000"/>
              </a:lnSpc>
              <a:spcAft>
                <a:spcPts val="800"/>
              </a:spcAft>
              <a:defRPr/>
            </a:pPr>
            <a:r>
              <a:rPr lang="en-US" sz="1400" b="1" dirty="0">
                <a:solidFill>
                  <a:srgbClr val="000000"/>
                </a:solidFill>
                <a:latin typeface="Times New Roman" panose="02020603050405020304" pitchFamily="18" charset="0"/>
                <a:cs typeface="Times New Roman" panose="02020603050405020304" pitchFamily="18" charset="0"/>
              </a:rPr>
              <a:t>Cash</a:t>
            </a:r>
            <a:endParaRPr lang="en-ZA" sz="1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162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tree&#10;&#10;Description automatically generated">
            <a:extLst>
              <a:ext uri="{FF2B5EF4-FFF2-40B4-BE49-F238E27FC236}">
                <a16:creationId xmlns:a16="http://schemas.microsoft.com/office/drawing/2014/main" id="{E5D36CE6-24F4-4BDB-87A3-A1763234A6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1207"/>
            <a:ext cx="12192000" cy="6196793"/>
          </a:xfrm>
          <a:prstGeom prst="rect">
            <a:avLst/>
          </a:prstGeom>
        </p:spPr>
      </p:pic>
      <p:sp>
        <p:nvSpPr>
          <p:cNvPr id="5" name="TextBox 4">
            <a:extLst>
              <a:ext uri="{FF2B5EF4-FFF2-40B4-BE49-F238E27FC236}">
                <a16:creationId xmlns:a16="http://schemas.microsoft.com/office/drawing/2014/main" id="{102B7B06-1F9E-49EC-B38D-5831F34F632F}"/>
              </a:ext>
            </a:extLst>
          </p:cNvPr>
          <p:cNvSpPr txBox="1"/>
          <p:nvPr/>
        </p:nvSpPr>
        <p:spPr>
          <a:xfrm>
            <a:off x="2400300" y="1674675"/>
            <a:ext cx="7658100"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1760"/>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001760"/>
              </a:solidFill>
              <a:effectLst/>
              <a:uLnTx/>
              <a:uFillTx/>
              <a:latin typeface="Times New Roman" panose="020206030504050203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CAA1EB6E-9B04-4B63-A058-D84E02C326F6}"/>
              </a:ext>
            </a:extLst>
          </p:cNvPr>
          <p:cNvSpPr txBox="1">
            <a:spLocks/>
          </p:cNvSpPr>
          <p:nvPr/>
        </p:nvSpPr>
        <p:spPr>
          <a:xfrm>
            <a:off x="0" y="0"/>
            <a:ext cx="12192000" cy="661207"/>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2400" b="1" dirty="0"/>
              <a:t>PPP: LAND INFRASTRUCTURE SECURITIZATION FUND</a:t>
            </a:r>
            <a:endParaRPr kumimoji="0" lang="en-US" sz="16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5">
            <a:extLst>
              <a:ext uri="{FF2B5EF4-FFF2-40B4-BE49-F238E27FC236}">
                <a16:creationId xmlns:a16="http://schemas.microsoft.com/office/drawing/2014/main" id="{F3F266B4-BA34-44C6-9DC5-D416BF2DF7C6}"/>
              </a:ext>
            </a:extLst>
          </p:cNvPr>
          <p:cNvSpPr txBox="1">
            <a:spLocks/>
          </p:cNvSpPr>
          <p:nvPr/>
        </p:nvSpPr>
        <p:spPr>
          <a:xfrm>
            <a:off x="9677400" y="6340476"/>
            <a:ext cx="487418" cy="36512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A064A902-7593-471F-A50F-15ADA75C4D9C}" type="slidenum">
              <a:rPr kumimoji="0" lang="en-US" sz="1400" b="1" i="0" u="none" strike="noStrike" kern="1200" cap="none" spc="0" normalizeH="0" baseline="0" noProof="0">
                <a:ln>
                  <a:noFill/>
                </a:ln>
                <a:solidFill>
                  <a:prstClr val="white"/>
                </a:solidFill>
                <a:effectLst/>
                <a:uLnTx/>
                <a:uFillTx/>
                <a:latin typeface="Arial" charset="0"/>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17</a:t>
            </a:fld>
            <a:endParaRPr kumimoji="0" lang="en-US" sz="14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3" name="Content Placeholder 2">
            <a:extLst>
              <a:ext uri="{FF2B5EF4-FFF2-40B4-BE49-F238E27FC236}">
                <a16:creationId xmlns:a16="http://schemas.microsoft.com/office/drawing/2014/main" id="{A671C8ED-E318-4714-91F8-8C1A9C3493E3}"/>
              </a:ext>
            </a:extLst>
          </p:cNvPr>
          <p:cNvSpPr>
            <a:spLocks noGrp="1"/>
          </p:cNvSpPr>
          <p:nvPr>
            <p:ph sz="quarter" idx="1"/>
          </p:nvPr>
        </p:nvSpPr>
        <p:spPr>
          <a:xfrm>
            <a:off x="142233" y="257414"/>
            <a:ext cx="11907533" cy="5930662"/>
          </a:xfrm>
        </p:spPr>
        <p:txBody>
          <a:bodyPr>
            <a:normAutofit fontScale="40000" lnSpcReduction="20000"/>
          </a:bodyPr>
          <a:lstStyle/>
          <a:p>
            <a:pPr marL="0" indent="0" algn="just">
              <a:lnSpc>
                <a:spcPct val="150000"/>
              </a:lnSpc>
              <a:buNone/>
            </a:pPr>
            <a:endParaRPr lang="en-GB" sz="9600" b="1" dirty="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GB" sz="8000" b="1" i="1"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just" defTabSz="914400" fontAlgn="auto">
              <a:lnSpc>
                <a:spcPct val="107000"/>
              </a:lnSpc>
              <a:spcBef>
                <a:spcPts val="0"/>
              </a:spcBef>
              <a:spcAft>
                <a:spcPts val="800"/>
              </a:spcAft>
              <a:buClrTx/>
              <a:buSzTx/>
              <a:buFont typeface="Arial" panose="020B0604020202020204" pitchFamily="34" charset="0"/>
              <a:buChar char="•"/>
              <a:tabLst/>
              <a:defRPr/>
            </a:pPr>
            <a:r>
              <a:rPr lang="en-US" sz="6700" b="1" dirty="0">
                <a:solidFill>
                  <a:srgbClr val="002060"/>
                </a:solidFill>
                <a:latin typeface="Arial"/>
                <a:cs typeface="Times New Roman" panose="02020603050405020304" pitchFamily="18" charset="0"/>
              </a:rPr>
              <a:t>Securitization will Link the Council with the Capital Market/Investors such as Pension Funds.</a:t>
            </a:r>
          </a:p>
          <a:p>
            <a:pPr marL="0" marR="0" lvl="0" indent="0" algn="just" defTabSz="914400" fontAlgn="auto">
              <a:lnSpc>
                <a:spcPct val="107000"/>
              </a:lnSpc>
              <a:spcBef>
                <a:spcPts val="0"/>
              </a:spcBef>
              <a:spcAft>
                <a:spcPts val="800"/>
              </a:spcAft>
              <a:buClrTx/>
              <a:buSzTx/>
              <a:buNone/>
              <a:tabLst/>
              <a:defRPr/>
            </a:pPr>
            <a:endParaRPr lang="en-US" sz="6700" b="1" dirty="0">
              <a:solidFill>
                <a:srgbClr val="002060"/>
              </a:solidFill>
              <a:latin typeface="Arial"/>
              <a:cs typeface="Times New Roman" panose="02020603050405020304" pitchFamily="18" charset="0"/>
            </a:endParaRPr>
          </a:p>
          <a:p>
            <a:pPr algn="just">
              <a:lnSpc>
                <a:spcPct val="107000"/>
              </a:lnSpc>
              <a:spcBef>
                <a:spcPts val="0"/>
              </a:spcBef>
              <a:spcAft>
                <a:spcPts val="800"/>
              </a:spcAft>
              <a:buClrTx/>
              <a:buSzTx/>
              <a:buFont typeface="Arial" panose="020B0604020202020204" pitchFamily="34" charset="0"/>
              <a:buChar char="•"/>
              <a:defRPr/>
            </a:pPr>
            <a:r>
              <a:rPr lang="en-US" sz="6700" b="1" dirty="0">
                <a:solidFill>
                  <a:srgbClr val="002060"/>
                </a:solidFill>
                <a:latin typeface="Arial"/>
                <a:cs typeface="Times New Roman" panose="02020603050405020304" pitchFamily="18" charset="0"/>
              </a:rPr>
              <a:t>Legal framework: Determination under the Banking Institutions Act, 1998 as amended: Securitization Schemes</a:t>
            </a:r>
          </a:p>
          <a:p>
            <a:pPr marL="0" indent="0" algn="just">
              <a:lnSpc>
                <a:spcPct val="107000"/>
              </a:lnSpc>
              <a:spcBef>
                <a:spcPts val="0"/>
              </a:spcBef>
              <a:spcAft>
                <a:spcPts val="800"/>
              </a:spcAft>
              <a:buClrTx/>
              <a:buSzTx/>
              <a:buNone/>
              <a:defRPr/>
            </a:pPr>
            <a:endParaRPr lang="en-US" sz="6700" b="1" dirty="0">
              <a:solidFill>
                <a:srgbClr val="002060"/>
              </a:solidFill>
              <a:latin typeface="Arial"/>
              <a:cs typeface="Times New Roman" panose="02020603050405020304" pitchFamily="18" charset="0"/>
            </a:endParaRPr>
          </a:p>
          <a:p>
            <a:pPr algn="just">
              <a:lnSpc>
                <a:spcPct val="107000"/>
              </a:lnSpc>
              <a:spcBef>
                <a:spcPts val="0"/>
              </a:spcBef>
              <a:spcAft>
                <a:spcPts val="800"/>
              </a:spcAft>
              <a:buClrTx/>
              <a:buSzTx/>
              <a:buFont typeface="Arial" panose="020B0604020202020204" pitchFamily="34" charset="0"/>
              <a:buChar char="•"/>
              <a:defRPr/>
            </a:pPr>
            <a:r>
              <a:rPr lang="en-US" sz="6700" b="1" dirty="0">
                <a:solidFill>
                  <a:srgbClr val="002060"/>
                </a:solidFill>
                <a:latin typeface="Arial"/>
                <a:ea typeface="Calibri" panose="020F0502020204030204" pitchFamily="34" charset="0"/>
                <a:cs typeface="Times New Roman" panose="02020603050405020304" pitchFamily="18" charset="0"/>
              </a:rPr>
              <a:t>LA</a:t>
            </a:r>
            <a:r>
              <a:rPr kumimoji="0" lang="en-US" sz="6700" b="1"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rPr>
              <a:t> Land Securitization SPV will issue bonds and raise funds directly from Institutional Investors (pension funds &amp; Insurance) </a:t>
            </a:r>
            <a:endParaRPr kumimoji="0" lang="en-ZA" sz="6700" b="1"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endParaRPr>
          </a:p>
          <a:p>
            <a:pPr algn="just">
              <a:lnSpc>
                <a:spcPct val="107000"/>
              </a:lnSpc>
              <a:spcBef>
                <a:spcPts val="0"/>
              </a:spcBef>
              <a:spcAft>
                <a:spcPts val="800"/>
              </a:spcAft>
              <a:buClrTx/>
              <a:buSzTx/>
              <a:buFont typeface="Arial" panose="020B0604020202020204" pitchFamily="34" charset="0"/>
              <a:buChar char="•"/>
              <a:defRPr/>
            </a:pPr>
            <a:endParaRPr lang="en-US" sz="8000" b="1" i="1" dirty="0"/>
          </a:p>
          <a:p>
            <a:pPr lvl="2" algn="just">
              <a:lnSpc>
                <a:spcPct val="150000"/>
              </a:lnSpc>
            </a:pPr>
            <a:endParaRPr lang="en-GB" sz="9600" dirty="0">
              <a:solidFill>
                <a:schemeClr val="tx1"/>
              </a:solidFill>
              <a:latin typeface="Arial" panose="020B0604020202020204" pitchFamily="34" charset="0"/>
              <a:cs typeface="Arial" panose="020B0604020202020204" pitchFamily="34" charset="0"/>
            </a:endParaRPr>
          </a:p>
          <a:p>
            <a:pPr marL="457200" lvl="1" indent="0" algn="just">
              <a:lnSpc>
                <a:spcPct val="150000"/>
              </a:lnSpc>
              <a:buNone/>
            </a:pPr>
            <a:endParaRPr lang="en-GB" sz="8000" dirty="0">
              <a:solidFill>
                <a:schemeClr val="tx1"/>
              </a:solidFill>
              <a:latin typeface="Arial" panose="020B0604020202020204" pitchFamily="34" charset="0"/>
              <a:cs typeface="Arial" panose="020B0604020202020204" pitchFamily="34" charset="0"/>
            </a:endParaRPr>
          </a:p>
          <a:p>
            <a:pPr algn="just"/>
            <a:endParaRPr lang="en-GB" sz="3200" dirty="0">
              <a:solidFill>
                <a:schemeClr val="tx1"/>
              </a:solidFill>
            </a:endParaRPr>
          </a:p>
        </p:txBody>
      </p:sp>
    </p:spTree>
    <p:extLst>
      <p:ext uri="{BB962C8B-B14F-4D97-AF65-F5344CB8AC3E}">
        <p14:creationId xmlns:p14="http://schemas.microsoft.com/office/powerpoint/2010/main" val="3727973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54-3E0F-449D-B5F4-88CC31350DED}"/>
              </a:ext>
            </a:extLst>
          </p:cNvPr>
          <p:cNvSpPr>
            <a:spLocks noGrp="1"/>
          </p:cNvSpPr>
          <p:nvPr>
            <p:ph type="title"/>
          </p:nvPr>
        </p:nvSpPr>
        <p:spPr/>
        <p:txBody>
          <a:bodyPr>
            <a:normAutofit/>
          </a:bodyPr>
          <a:lstStyle/>
          <a:p>
            <a:r>
              <a:rPr lang="en-ZA" b="1" dirty="0"/>
              <a:t>HOUSING COST ANALYSIS </a:t>
            </a:r>
            <a:endParaRPr lang="en-GB" b="1" dirty="0"/>
          </a:p>
        </p:txBody>
      </p:sp>
    </p:spTree>
    <p:extLst>
      <p:ext uri="{BB962C8B-B14F-4D97-AF65-F5344CB8AC3E}">
        <p14:creationId xmlns:p14="http://schemas.microsoft.com/office/powerpoint/2010/main" val="32012715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tree&#10;&#10;Description automatically generated">
            <a:extLst>
              <a:ext uri="{FF2B5EF4-FFF2-40B4-BE49-F238E27FC236}">
                <a16:creationId xmlns:a16="http://schemas.microsoft.com/office/drawing/2014/main" id="{3EC5F2B4-5D67-4B53-89F2-AD8A43FC82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564" y="564070"/>
            <a:ext cx="11396870" cy="6044610"/>
          </a:xfrm>
          <a:prstGeom prst="rect">
            <a:avLst/>
          </a:prstGeom>
        </p:spPr>
      </p:pic>
      <p:sp>
        <p:nvSpPr>
          <p:cNvPr id="3" name="Title 1"/>
          <p:cNvSpPr txBox="1">
            <a:spLocks/>
          </p:cNvSpPr>
          <p:nvPr/>
        </p:nvSpPr>
        <p:spPr>
          <a:xfrm>
            <a:off x="0" y="-10279"/>
            <a:ext cx="12192000" cy="810015"/>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3200" b="1" cap="small" dirty="0">
                <a:solidFill>
                  <a:prstClr val="white"/>
                </a:solidFill>
                <a:latin typeface="Arial" panose="020B0604020202020204" pitchFamily="34" charset="0"/>
                <a:cs typeface="Arial" panose="020B0604020202020204" pitchFamily="34" charset="0"/>
              </a:rPr>
              <a:t>Housing Challenges: Total cost of building a house </a:t>
            </a:r>
          </a:p>
        </p:txBody>
      </p:sp>
      <p:sp>
        <p:nvSpPr>
          <p:cNvPr id="5" name="Rectangle 1"/>
          <p:cNvSpPr>
            <a:spLocks noChangeArrowheads="1"/>
          </p:cNvSpPr>
          <p:nvPr/>
        </p:nvSpPr>
        <p:spPr bwMode="auto">
          <a:xfrm>
            <a:off x="179695" y="2981794"/>
            <a:ext cx="11832609"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362200" algn="l"/>
              </a:tabLst>
              <a:defRPr>
                <a:solidFill>
                  <a:schemeClr val="tx1"/>
                </a:solidFill>
                <a:latin typeface="Arial" pitchFamily="34" charset="0"/>
                <a:cs typeface="Arial" pitchFamily="34" charset="0"/>
              </a:defRPr>
            </a:lvl1pPr>
            <a:lvl2pPr>
              <a:tabLst>
                <a:tab pos="2362200" algn="l"/>
              </a:tabLst>
              <a:defRPr>
                <a:solidFill>
                  <a:schemeClr val="tx1"/>
                </a:solidFill>
                <a:latin typeface="Arial" pitchFamily="34" charset="0"/>
                <a:cs typeface="Arial" pitchFamily="34" charset="0"/>
              </a:defRPr>
            </a:lvl2pPr>
            <a:lvl3pPr>
              <a:tabLst>
                <a:tab pos="2362200" algn="l"/>
              </a:tabLst>
              <a:defRPr>
                <a:solidFill>
                  <a:schemeClr val="tx1"/>
                </a:solidFill>
                <a:latin typeface="Arial" pitchFamily="34" charset="0"/>
                <a:cs typeface="Arial" pitchFamily="34" charset="0"/>
              </a:defRPr>
            </a:lvl3pPr>
            <a:lvl4pPr>
              <a:tabLst>
                <a:tab pos="2362200" algn="l"/>
              </a:tabLst>
              <a:defRPr>
                <a:solidFill>
                  <a:schemeClr val="tx1"/>
                </a:solidFill>
                <a:latin typeface="Arial" pitchFamily="34" charset="0"/>
                <a:cs typeface="Arial" pitchFamily="34" charset="0"/>
              </a:defRPr>
            </a:lvl4pPr>
            <a:lvl5pPr>
              <a:tabLst>
                <a:tab pos="2362200" algn="l"/>
              </a:tabLst>
              <a:defRPr>
                <a:solidFill>
                  <a:schemeClr val="tx1"/>
                </a:solidFill>
                <a:latin typeface="Arial" pitchFamily="34" charset="0"/>
                <a:cs typeface="Arial" pitchFamily="34" charset="0"/>
              </a:defRPr>
            </a:lvl5pPr>
            <a:lvl6pPr fontAlgn="base">
              <a:spcBef>
                <a:spcPct val="0"/>
              </a:spcBef>
              <a:spcAft>
                <a:spcPct val="0"/>
              </a:spcAft>
              <a:tabLst>
                <a:tab pos="2362200" algn="l"/>
              </a:tabLst>
              <a:defRPr>
                <a:solidFill>
                  <a:schemeClr val="tx1"/>
                </a:solidFill>
                <a:latin typeface="Arial" pitchFamily="34" charset="0"/>
                <a:cs typeface="Arial" pitchFamily="34" charset="0"/>
              </a:defRPr>
            </a:lvl6pPr>
            <a:lvl7pPr fontAlgn="base">
              <a:spcBef>
                <a:spcPct val="0"/>
              </a:spcBef>
              <a:spcAft>
                <a:spcPct val="0"/>
              </a:spcAft>
              <a:tabLst>
                <a:tab pos="2362200" algn="l"/>
              </a:tabLst>
              <a:defRPr>
                <a:solidFill>
                  <a:schemeClr val="tx1"/>
                </a:solidFill>
                <a:latin typeface="Arial" pitchFamily="34" charset="0"/>
                <a:cs typeface="Arial" pitchFamily="34" charset="0"/>
              </a:defRPr>
            </a:lvl7pPr>
            <a:lvl8pPr fontAlgn="base">
              <a:spcBef>
                <a:spcPct val="0"/>
              </a:spcBef>
              <a:spcAft>
                <a:spcPct val="0"/>
              </a:spcAft>
              <a:tabLst>
                <a:tab pos="2362200" algn="l"/>
              </a:tabLst>
              <a:defRPr>
                <a:solidFill>
                  <a:schemeClr val="tx1"/>
                </a:solidFill>
                <a:latin typeface="Arial" pitchFamily="34" charset="0"/>
                <a:cs typeface="Arial" pitchFamily="34" charset="0"/>
              </a:defRPr>
            </a:lvl8pPr>
            <a:lvl9pPr fontAlgn="base">
              <a:spcBef>
                <a:spcPct val="0"/>
              </a:spcBef>
              <a:spcAft>
                <a:spcPct val="0"/>
              </a:spcAft>
              <a:tabLst>
                <a:tab pos="2362200" algn="l"/>
              </a:tabLst>
              <a:defRPr>
                <a:solidFill>
                  <a:schemeClr val="tx1"/>
                </a:solidFill>
                <a:latin typeface="Arial" pitchFamily="34" charset="0"/>
                <a:cs typeface="Arial" pitchFamily="34" charset="0"/>
              </a:defRPr>
            </a:lvl9pPr>
          </a:lstStyle>
          <a:p>
            <a:pPr algn="just" fontAlgn="base">
              <a:lnSpc>
                <a:spcPct val="150000"/>
              </a:lnSpc>
              <a:spcBef>
                <a:spcPct val="0"/>
              </a:spcBef>
              <a:spcAft>
                <a:spcPct val="0"/>
              </a:spcAft>
              <a:tabLst/>
              <a:defRPr/>
            </a:pPr>
            <a:endParaRPr lang="en-ZW" sz="2400" dirty="0">
              <a:solidFill>
                <a:srgbClr val="002060"/>
              </a:solidFill>
              <a:latin typeface="Arial" charset="0"/>
            </a:endParaRPr>
          </a:p>
          <a:p>
            <a:pPr marL="285750" indent="-285750" algn="just" fontAlgn="base">
              <a:lnSpc>
                <a:spcPct val="150000"/>
              </a:lnSpc>
              <a:spcBef>
                <a:spcPct val="0"/>
              </a:spcBef>
              <a:spcAft>
                <a:spcPct val="0"/>
              </a:spcAft>
              <a:buFont typeface="Arial" panose="020B0604020202020204" pitchFamily="34" charset="0"/>
              <a:buChar char="•"/>
              <a:tabLst/>
              <a:defRPr/>
            </a:pPr>
            <a:endParaRPr lang="en-ZW" sz="2400" dirty="0">
              <a:solidFill>
                <a:srgbClr val="002060"/>
              </a:solidFill>
              <a:latin typeface="Arial" charset="0"/>
            </a:endParaRPr>
          </a:p>
        </p:txBody>
      </p:sp>
      <p:sp>
        <p:nvSpPr>
          <p:cNvPr id="6" name="Slide Number Placeholder 23">
            <a:extLst>
              <a:ext uri="{FF2B5EF4-FFF2-40B4-BE49-F238E27FC236}">
                <a16:creationId xmlns:a16="http://schemas.microsoft.com/office/drawing/2014/main" id="{D8477C71-28EC-40F8-AC12-CF7A72A54507}"/>
              </a:ext>
            </a:extLst>
          </p:cNvPr>
          <p:cNvSpPr txBox="1">
            <a:spLocks/>
          </p:cNvSpPr>
          <p:nvPr/>
        </p:nvSpPr>
        <p:spPr>
          <a:xfrm>
            <a:off x="11353800" y="6357855"/>
            <a:ext cx="381000"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lgn="ctr">
                <a:defRPr/>
              </a:pPr>
              <a:t>19</a:t>
            </a:fld>
            <a:endParaRPr lang="en-US"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0C47FF2-B047-FCC5-EB22-3D503F27D8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804592"/>
            <a:ext cx="12191999" cy="6378437"/>
          </a:xfrm>
          <a:prstGeom prst="rect">
            <a:avLst/>
          </a:prstGeom>
          <a:noFill/>
        </p:spPr>
      </p:pic>
    </p:spTree>
    <p:extLst>
      <p:ext uri="{BB962C8B-B14F-4D97-AF65-F5344CB8AC3E}">
        <p14:creationId xmlns:p14="http://schemas.microsoft.com/office/powerpoint/2010/main" val="10900627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close up of a tree&#10;&#10;Description automatically generated">
            <a:extLst>
              <a:ext uri="{FF2B5EF4-FFF2-40B4-BE49-F238E27FC236}">
                <a16:creationId xmlns:a16="http://schemas.microsoft.com/office/drawing/2014/main" id="{CE752299-EF4A-4810-A7BF-E706CC514B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85800"/>
            <a:ext cx="12192000" cy="6172200"/>
          </a:xfrm>
          <a:prstGeom prst="rect">
            <a:avLst/>
          </a:prstGeom>
        </p:spPr>
      </p:pic>
      <p:sp>
        <p:nvSpPr>
          <p:cNvPr id="24" name="Slide Number Placeholder 23"/>
          <p:cNvSpPr>
            <a:spLocks noGrp="1"/>
          </p:cNvSpPr>
          <p:nvPr>
            <p:ph type="sldNum" sz="quarter" idx="1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4BEADBA-951F-4511-BB29-DE5FC1DB9D16}" type="slidenum">
              <a:rPr kumimoji="0" lang="en-US" sz="1400" b="1" i="0" u="none" strike="noStrike" kern="1200" cap="none" spc="0" normalizeH="0" baseline="0" noProof="0">
                <a:ln>
                  <a:noFill/>
                </a:ln>
                <a:solidFill>
                  <a:srgbClr val="FFFFFF"/>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14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 name="Freeform: Shape 6">
            <a:extLst>
              <a:ext uri="{FF2B5EF4-FFF2-40B4-BE49-F238E27FC236}">
                <a16:creationId xmlns:a16="http://schemas.microsoft.com/office/drawing/2014/main" id="{8E515663-C6B4-4FAF-8619-29A2C6EAF71D}"/>
              </a:ext>
            </a:extLst>
          </p:cNvPr>
          <p:cNvSpPr/>
          <p:nvPr/>
        </p:nvSpPr>
        <p:spPr>
          <a:xfrm>
            <a:off x="3459506" y="1168477"/>
            <a:ext cx="7084669" cy="372806"/>
          </a:xfrm>
          <a:custGeom>
            <a:avLst/>
            <a:gdLst>
              <a:gd name="connsiteX0" fmla="*/ 0 w 1295566"/>
              <a:gd name="connsiteY0" fmla="*/ 0 h 372806"/>
              <a:gd name="connsiteX1" fmla="*/ 1295566 w 1295566"/>
              <a:gd name="connsiteY1" fmla="*/ 0 h 372806"/>
              <a:gd name="connsiteX2" fmla="*/ 1295566 w 1295566"/>
              <a:gd name="connsiteY2" fmla="*/ 372806 h 372806"/>
              <a:gd name="connsiteX3" fmla="*/ 0 w 1295566"/>
              <a:gd name="connsiteY3" fmla="*/ 372806 h 372806"/>
              <a:gd name="connsiteX4" fmla="*/ 0 w 1295566"/>
              <a:gd name="connsiteY4" fmla="*/ 0 h 37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566" h="372806">
                <a:moveTo>
                  <a:pt x="0" y="0"/>
                </a:moveTo>
                <a:lnTo>
                  <a:pt x="1295566" y="0"/>
                </a:lnTo>
                <a:lnTo>
                  <a:pt x="1295566" y="372806"/>
                </a:lnTo>
                <a:lnTo>
                  <a:pt x="0" y="372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0" marR="0" lvl="0" indent="0" algn="l" defTabSz="755650" rtl="0" eaLnBrk="1" fontAlgn="base"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Problem Defined: Housing Problem or Income Problem?</a:t>
            </a:r>
            <a:endParaRPr kumimoji="0" lang="en-GB" sz="1700" b="0" i="0" u="none" strike="noStrike" kern="1200" cap="none" spc="0" normalizeH="0" baseline="0" noProof="0" dirty="0">
              <a:ln>
                <a:noFill/>
              </a:ln>
              <a:solidFill>
                <a:prstClr val="black">
                  <a:lumMod val="65000"/>
                  <a:lumOff val="35000"/>
                </a:prstClr>
              </a:solidFill>
              <a:effectLst/>
              <a:uLnTx/>
              <a:uFillTx/>
              <a:latin typeface="Century Schoolbook"/>
              <a:ea typeface="+mn-ea"/>
              <a:cs typeface="+mn-cs"/>
            </a:endParaRPr>
          </a:p>
        </p:txBody>
      </p:sp>
      <p:sp>
        <p:nvSpPr>
          <p:cNvPr id="37" name="Freeform: Shape 36">
            <a:extLst>
              <a:ext uri="{FF2B5EF4-FFF2-40B4-BE49-F238E27FC236}">
                <a16:creationId xmlns:a16="http://schemas.microsoft.com/office/drawing/2014/main" id="{398F14F8-633F-433A-AF81-B8E86EED0F61}"/>
              </a:ext>
            </a:extLst>
          </p:cNvPr>
          <p:cNvSpPr/>
          <p:nvPr/>
        </p:nvSpPr>
        <p:spPr>
          <a:xfrm>
            <a:off x="8858808" y="2229992"/>
            <a:ext cx="748635" cy="656222"/>
          </a:xfrm>
          <a:custGeom>
            <a:avLst/>
            <a:gdLst>
              <a:gd name="connsiteX0" fmla="*/ 0 w 748635"/>
              <a:gd name="connsiteY0" fmla="*/ 0 h 656222"/>
              <a:gd name="connsiteX1" fmla="*/ 748635 w 748635"/>
              <a:gd name="connsiteY1" fmla="*/ 0 h 656222"/>
              <a:gd name="connsiteX2" fmla="*/ 748635 w 748635"/>
              <a:gd name="connsiteY2" fmla="*/ 656222 h 656222"/>
              <a:gd name="connsiteX3" fmla="*/ 0 w 748635"/>
              <a:gd name="connsiteY3" fmla="*/ 656222 h 656222"/>
              <a:gd name="connsiteX4" fmla="*/ 0 w 748635"/>
              <a:gd name="connsiteY4" fmla="*/ 0 h 65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635" h="656222">
                <a:moveTo>
                  <a:pt x="0" y="0"/>
                </a:moveTo>
                <a:lnTo>
                  <a:pt x="748635" y="0"/>
                </a:lnTo>
                <a:lnTo>
                  <a:pt x="748635" y="656222"/>
                </a:lnTo>
                <a:lnTo>
                  <a:pt x="0" y="6562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0" tIns="114300" rIns="114300" bIns="114300" numCol="1" spcCol="1270" anchor="t" anchorCtr="0">
            <a:noAutofit/>
          </a:bodyPr>
          <a:lstStyle/>
          <a:p>
            <a:pPr marL="0" marR="0" lvl="0" indent="0" algn="l" defTabSz="1333500" rtl="0" eaLnBrk="1" fontAlgn="base" latinLnBrk="0" hangingPunct="1">
              <a:lnSpc>
                <a:spcPct val="90000"/>
              </a:lnSpc>
              <a:spcBef>
                <a:spcPct val="0"/>
              </a:spcBef>
              <a:spcAft>
                <a:spcPct val="35000"/>
              </a:spcAft>
              <a:buClrTx/>
              <a:buSzTx/>
              <a:buFontTx/>
              <a:buNone/>
              <a:tabLst/>
              <a:defRPr/>
            </a:pPr>
            <a:endParaRPr kumimoji="0" lang="en-GB" sz="3000" b="0" i="0" u="none" strike="noStrike" kern="1200" cap="none" spc="0" normalizeH="0" baseline="0" noProof="0">
              <a:ln>
                <a:noFill/>
              </a:ln>
              <a:solidFill>
                <a:prstClr val="black">
                  <a:hueOff val="0"/>
                  <a:satOff val="0"/>
                  <a:lumOff val="0"/>
                  <a:alphaOff val="0"/>
                </a:prstClr>
              </a:solidFill>
              <a:effectLst/>
              <a:uLnTx/>
              <a:uFillTx/>
              <a:latin typeface="Century Schoolbook"/>
              <a:ea typeface="+mn-ea"/>
              <a:cs typeface="+mn-cs"/>
            </a:endParaRPr>
          </a:p>
        </p:txBody>
      </p:sp>
      <p:sp>
        <p:nvSpPr>
          <p:cNvPr id="39" name="Freeform: Shape 38">
            <a:extLst>
              <a:ext uri="{FF2B5EF4-FFF2-40B4-BE49-F238E27FC236}">
                <a16:creationId xmlns:a16="http://schemas.microsoft.com/office/drawing/2014/main" id="{854B8C35-A078-4919-A438-276E373C81EA}"/>
              </a:ext>
            </a:extLst>
          </p:cNvPr>
          <p:cNvSpPr/>
          <p:nvPr/>
        </p:nvSpPr>
        <p:spPr>
          <a:xfrm>
            <a:off x="4268282" y="2025755"/>
            <a:ext cx="6570405" cy="372806"/>
          </a:xfrm>
          <a:custGeom>
            <a:avLst/>
            <a:gdLst>
              <a:gd name="connsiteX0" fmla="*/ 0 w 1295566"/>
              <a:gd name="connsiteY0" fmla="*/ 0 h 372806"/>
              <a:gd name="connsiteX1" fmla="*/ 1295566 w 1295566"/>
              <a:gd name="connsiteY1" fmla="*/ 0 h 372806"/>
              <a:gd name="connsiteX2" fmla="*/ 1295566 w 1295566"/>
              <a:gd name="connsiteY2" fmla="*/ 372806 h 372806"/>
              <a:gd name="connsiteX3" fmla="*/ 0 w 1295566"/>
              <a:gd name="connsiteY3" fmla="*/ 372806 h 372806"/>
              <a:gd name="connsiteX4" fmla="*/ 0 w 1295566"/>
              <a:gd name="connsiteY4" fmla="*/ 0 h 37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566" h="372806">
                <a:moveTo>
                  <a:pt x="0" y="0"/>
                </a:moveTo>
                <a:lnTo>
                  <a:pt x="1295566" y="0"/>
                </a:lnTo>
                <a:lnTo>
                  <a:pt x="1295566" y="372806"/>
                </a:lnTo>
                <a:lnTo>
                  <a:pt x="0" y="372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defTabSz="755650" fontAlgn="base">
              <a:lnSpc>
                <a:spcPct val="90000"/>
              </a:lnSpc>
              <a:spcBef>
                <a:spcPct val="0"/>
              </a:spcBef>
              <a:spcAft>
                <a:spcPct val="35000"/>
              </a:spcAft>
            </a:pPr>
            <a:r>
              <a:rPr lang="en-US" sz="2000" b="1" dirty="0">
                <a:solidFill>
                  <a:prstClr val="black">
                    <a:lumMod val="65000"/>
                    <a:lumOff val="35000"/>
                  </a:prstClr>
                </a:solidFill>
                <a:latin typeface="Arial" panose="020B0604020202020204" pitchFamily="34" charset="0"/>
                <a:cs typeface="Arial" panose="020B0604020202020204" pitchFamily="34" charset="0"/>
              </a:rPr>
              <a:t>Population, Income and Housing Data Analysis</a:t>
            </a:r>
          </a:p>
          <a:p>
            <a:pPr defTabSz="755650" fontAlgn="base">
              <a:lnSpc>
                <a:spcPct val="90000"/>
              </a:lnSpc>
              <a:spcBef>
                <a:spcPct val="0"/>
              </a:spcBef>
              <a:spcAft>
                <a:spcPct val="35000"/>
              </a:spcAft>
            </a:pPr>
            <a:endParaRPr lang="en-GB" sz="20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41" name="Freeform: Shape 40">
            <a:extLst>
              <a:ext uri="{FF2B5EF4-FFF2-40B4-BE49-F238E27FC236}">
                <a16:creationId xmlns:a16="http://schemas.microsoft.com/office/drawing/2014/main" id="{B0A88198-66A0-4F4E-B8F9-5A3A0E9E886D}"/>
              </a:ext>
            </a:extLst>
          </p:cNvPr>
          <p:cNvSpPr/>
          <p:nvPr/>
        </p:nvSpPr>
        <p:spPr>
          <a:xfrm>
            <a:off x="4740449" y="3134977"/>
            <a:ext cx="4866993" cy="372806"/>
          </a:xfrm>
          <a:custGeom>
            <a:avLst/>
            <a:gdLst>
              <a:gd name="connsiteX0" fmla="*/ 0 w 1295566"/>
              <a:gd name="connsiteY0" fmla="*/ 0 h 372806"/>
              <a:gd name="connsiteX1" fmla="*/ 1295566 w 1295566"/>
              <a:gd name="connsiteY1" fmla="*/ 0 h 372806"/>
              <a:gd name="connsiteX2" fmla="*/ 1295566 w 1295566"/>
              <a:gd name="connsiteY2" fmla="*/ 372806 h 372806"/>
              <a:gd name="connsiteX3" fmla="*/ 0 w 1295566"/>
              <a:gd name="connsiteY3" fmla="*/ 372806 h 372806"/>
              <a:gd name="connsiteX4" fmla="*/ 0 w 1295566"/>
              <a:gd name="connsiteY4" fmla="*/ 0 h 37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566" h="372806">
                <a:moveTo>
                  <a:pt x="0" y="0"/>
                </a:moveTo>
                <a:lnTo>
                  <a:pt x="1295566" y="0"/>
                </a:lnTo>
                <a:lnTo>
                  <a:pt x="1295566" y="372806"/>
                </a:lnTo>
                <a:lnTo>
                  <a:pt x="0" y="372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0" marR="0" lvl="0" indent="0" algn="l" defTabSz="755650" rtl="0" eaLnBrk="1" fontAlgn="base"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PPP </a:t>
            </a:r>
            <a:r>
              <a:rPr lang="en-US" sz="2000" b="1" dirty="0">
                <a:solidFill>
                  <a:prstClr val="black">
                    <a:lumMod val="65000"/>
                    <a:lumOff val="35000"/>
                  </a:prstClr>
                </a:solidFill>
                <a:latin typeface="Arial" panose="020B0604020202020204" pitchFamily="34" charset="0"/>
                <a:cs typeface="Arial" panose="020B0604020202020204" pitchFamily="34" charset="0"/>
              </a:rPr>
              <a:t>Housing</a:t>
            </a:r>
            <a:r>
              <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Delivery Model</a:t>
            </a:r>
            <a:endParaRPr kumimoji="0" lang="en-GB" sz="2000" b="0" i="0" u="none" strike="noStrike" kern="1200" cap="none" spc="0" normalizeH="0" baseline="0" noProof="0" dirty="0">
              <a:ln>
                <a:noFill/>
              </a:ln>
              <a:solidFill>
                <a:prstClr val="black">
                  <a:lumMod val="65000"/>
                  <a:lumOff val="35000"/>
                </a:prstClr>
              </a:solidFill>
              <a:effectLst/>
              <a:uLnTx/>
              <a:uFillTx/>
              <a:latin typeface="Century Schoolbook"/>
              <a:ea typeface="+mn-ea"/>
              <a:cs typeface="+mn-cs"/>
            </a:endParaRPr>
          </a:p>
        </p:txBody>
      </p:sp>
      <p:sp>
        <p:nvSpPr>
          <p:cNvPr id="44" name="Freeform: Shape 43">
            <a:extLst>
              <a:ext uri="{FF2B5EF4-FFF2-40B4-BE49-F238E27FC236}">
                <a16:creationId xmlns:a16="http://schemas.microsoft.com/office/drawing/2014/main" id="{10343751-4A6E-4A27-81B1-A8509F2C4F57}"/>
              </a:ext>
            </a:extLst>
          </p:cNvPr>
          <p:cNvSpPr/>
          <p:nvPr/>
        </p:nvSpPr>
        <p:spPr>
          <a:xfrm>
            <a:off x="4816748" y="4185550"/>
            <a:ext cx="6184627" cy="372806"/>
          </a:xfrm>
          <a:custGeom>
            <a:avLst/>
            <a:gdLst>
              <a:gd name="connsiteX0" fmla="*/ 0 w 1295566"/>
              <a:gd name="connsiteY0" fmla="*/ 0 h 372806"/>
              <a:gd name="connsiteX1" fmla="*/ 1295566 w 1295566"/>
              <a:gd name="connsiteY1" fmla="*/ 0 h 372806"/>
              <a:gd name="connsiteX2" fmla="*/ 1295566 w 1295566"/>
              <a:gd name="connsiteY2" fmla="*/ 372806 h 372806"/>
              <a:gd name="connsiteX3" fmla="*/ 0 w 1295566"/>
              <a:gd name="connsiteY3" fmla="*/ 372806 h 372806"/>
              <a:gd name="connsiteX4" fmla="*/ 0 w 1295566"/>
              <a:gd name="connsiteY4" fmla="*/ 0 h 37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566" h="372806">
                <a:moveTo>
                  <a:pt x="0" y="0"/>
                </a:moveTo>
                <a:lnTo>
                  <a:pt x="1295566" y="0"/>
                </a:lnTo>
                <a:lnTo>
                  <a:pt x="1295566" y="372806"/>
                </a:lnTo>
                <a:lnTo>
                  <a:pt x="0" y="372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0" marR="0" lvl="0" indent="0" algn="l" defTabSz="755650" rtl="0" eaLnBrk="1" fontAlgn="base"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First Capital Housing Fund (FCHF) – PPP Model</a:t>
            </a:r>
          </a:p>
          <a:p>
            <a:pPr marL="0" marR="0" lvl="0" indent="0" algn="l" defTabSz="755650" rtl="0" eaLnBrk="1" fontAlgn="base" latinLnBrk="0" hangingPunct="1">
              <a:lnSpc>
                <a:spcPct val="90000"/>
              </a:lnSpc>
              <a:spcBef>
                <a:spcPct val="0"/>
              </a:spcBef>
              <a:spcAft>
                <a:spcPct val="35000"/>
              </a:spcAft>
              <a:buClrTx/>
              <a:buSzTx/>
              <a:buFontTx/>
              <a:buNone/>
              <a:tabLst/>
              <a:defRPr/>
            </a:pPr>
            <a:endParaRPr kumimoji="0" lang="en-GB" sz="1700" b="0" i="0" u="none" strike="noStrike" kern="1200" cap="none" spc="0" normalizeH="0" baseline="0" noProof="0" dirty="0">
              <a:ln>
                <a:noFill/>
              </a:ln>
              <a:solidFill>
                <a:prstClr val="black">
                  <a:lumMod val="65000"/>
                  <a:lumOff val="35000"/>
                </a:prstClr>
              </a:solidFill>
              <a:effectLst/>
              <a:uLnTx/>
              <a:uFillTx/>
              <a:latin typeface="Century Schoolbook"/>
              <a:ea typeface="+mn-ea"/>
              <a:cs typeface="+mn-cs"/>
            </a:endParaRPr>
          </a:p>
        </p:txBody>
      </p:sp>
      <p:sp>
        <p:nvSpPr>
          <p:cNvPr id="46" name="Freeform: Shape 45">
            <a:extLst>
              <a:ext uri="{FF2B5EF4-FFF2-40B4-BE49-F238E27FC236}">
                <a16:creationId xmlns:a16="http://schemas.microsoft.com/office/drawing/2014/main" id="{EEC1DA5A-CA22-47C5-8416-D4D9C7A3B8CD}"/>
              </a:ext>
            </a:extLst>
          </p:cNvPr>
          <p:cNvSpPr/>
          <p:nvPr/>
        </p:nvSpPr>
        <p:spPr>
          <a:xfrm>
            <a:off x="4538986" y="5119043"/>
            <a:ext cx="5068456" cy="372806"/>
          </a:xfrm>
          <a:custGeom>
            <a:avLst/>
            <a:gdLst>
              <a:gd name="connsiteX0" fmla="*/ 0 w 1295566"/>
              <a:gd name="connsiteY0" fmla="*/ 0 h 372806"/>
              <a:gd name="connsiteX1" fmla="*/ 1295566 w 1295566"/>
              <a:gd name="connsiteY1" fmla="*/ 0 h 372806"/>
              <a:gd name="connsiteX2" fmla="*/ 1295566 w 1295566"/>
              <a:gd name="connsiteY2" fmla="*/ 372806 h 372806"/>
              <a:gd name="connsiteX3" fmla="*/ 0 w 1295566"/>
              <a:gd name="connsiteY3" fmla="*/ 372806 h 372806"/>
              <a:gd name="connsiteX4" fmla="*/ 0 w 1295566"/>
              <a:gd name="connsiteY4" fmla="*/ 0 h 37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566" h="372806">
                <a:moveTo>
                  <a:pt x="0" y="0"/>
                </a:moveTo>
                <a:lnTo>
                  <a:pt x="1295566" y="0"/>
                </a:lnTo>
                <a:lnTo>
                  <a:pt x="1295566" y="372806"/>
                </a:lnTo>
                <a:lnTo>
                  <a:pt x="0" y="372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0" marR="0" lvl="0" indent="0" algn="l" defTabSz="755650" rtl="0" eaLnBrk="1" fontAlgn="base"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Way Forward - FCHF Proposed PPP </a:t>
            </a:r>
          </a:p>
          <a:p>
            <a:pPr marL="0" marR="0" lvl="0" indent="0" algn="l" defTabSz="755650" rtl="0" eaLnBrk="1" fontAlgn="base" latinLnBrk="0" hangingPunct="1">
              <a:lnSpc>
                <a:spcPct val="90000"/>
              </a:lnSpc>
              <a:spcBef>
                <a:spcPct val="0"/>
              </a:spcBef>
              <a:spcAft>
                <a:spcPct val="35000"/>
              </a:spcAft>
              <a:buClrTx/>
              <a:buSzTx/>
              <a:buFontTx/>
              <a:buNone/>
              <a:tabLst/>
              <a:defRPr/>
            </a:pPr>
            <a:endParaRPr kumimoji="0" lang="en-GB" sz="1700" b="0" i="0" u="none" strike="noStrike" kern="1200" cap="none" spc="0" normalizeH="0" baseline="0" noProof="0" dirty="0">
              <a:ln>
                <a:noFill/>
              </a:ln>
              <a:solidFill>
                <a:prstClr val="black">
                  <a:lumMod val="65000"/>
                  <a:lumOff val="35000"/>
                </a:prstClr>
              </a:solidFill>
              <a:effectLst/>
              <a:uLnTx/>
              <a:uFillTx/>
              <a:latin typeface="Century Schoolbook"/>
              <a:ea typeface="+mn-ea"/>
              <a:cs typeface="+mn-cs"/>
            </a:endParaRPr>
          </a:p>
        </p:txBody>
      </p:sp>
      <p:sp>
        <p:nvSpPr>
          <p:cNvPr id="48" name="Freeform: Shape 47">
            <a:extLst>
              <a:ext uri="{FF2B5EF4-FFF2-40B4-BE49-F238E27FC236}">
                <a16:creationId xmlns:a16="http://schemas.microsoft.com/office/drawing/2014/main" id="{6D33722A-05D3-4737-AAAC-80718D93CE18}"/>
              </a:ext>
            </a:extLst>
          </p:cNvPr>
          <p:cNvSpPr/>
          <p:nvPr/>
        </p:nvSpPr>
        <p:spPr>
          <a:xfrm>
            <a:off x="3792648" y="6033443"/>
            <a:ext cx="2055702" cy="372806"/>
          </a:xfrm>
          <a:custGeom>
            <a:avLst/>
            <a:gdLst>
              <a:gd name="connsiteX0" fmla="*/ 0 w 1295566"/>
              <a:gd name="connsiteY0" fmla="*/ 0 h 372806"/>
              <a:gd name="connsiteX1" fmla="*/ 1295566 w 1295566"/>
              <a:gd name="connsiteY1" fmla="*/ 0 h 372806"/>
              <a:gd name="connsiteX2" fmla="*/ 1295566 w 1295566"/>
              <a:gd name="connsiteY2" fmla="*/ 372806 h 372806"/>
              <a:gd name="connsiteX3" fmla="*/ 0 w 1295566"/>
              <a:gd name="connsiteY3" fmla="*/ 372806 h 372806"/>
              <a:gd name="connsiteX4" fmla="*/ 0 w 1295566"/>
              <a:gd name="connsiteY4" fmla="*/ 0 h 37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566" h="372806">
                <a:moveTo>
                  <a:pt x="0" y="0"/>
                </a:moveTo>
                <a:lnTo>
                  <a:pt x="1295566" y="0"/>
                </a:lnTo>
                <a:lnTo>
                  <a:pt x="1295566" y="372806"/>
                </a:lnTo>
                <a:lnTo>
                  <a:pt x="0" y="372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noAutofit/>
          </a:bodyPr>
          <a:lstStyle/>
          <a:p>
            <a:pPr marL="0" marR="0" lvl="0" indent="0" algn="l" defTabSz="755650"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Questions</a:t>
            </a:r>
            <a:endParaRPr kumimoji="0" lang="en-GB" sz="2000" b="0" i="0" u="none" strike="noStrike" kern="1200" cap="none" spc="0" normalizeH="0" baseline="0" noProof="0" dirty="0">
              <a:ln>
                <a:noFill/>
              </a:ln>
              <a:solidFill>
                <a:prstClr val="black">
                  <a:lumMod val="65000"/>
                  <a:lumOff val="35000"/>
                </a:prstClr>
              </a:solidFill>
              <a:effectLst/>
              <a:uLnTx/>
              <a:uFillTx/>
              <a:latin typeface="Century Schoolbook"/>
              <a:ea typeface="+mn-ea"/>
              <a:cs typeface="+mn-cs"/>
            </a:endParaRPr>
          </a:p>
        </p:txBody>
      </p:sp>
      <p:sp>
        <p:nvSpPr>
          <p:cNvPr id="59" name="Flowchart: Connector 58">
            <a:extLst>
              <a:ext uri="{FF2B5EF4-FFF2-40B4-BE49-F238E27FC236}">
                <a16:creationId xmlns:a16="http://schemas.microsoft.com/office/drawing/2014/main" id="{2391521A-D4AA-4BEF-B920-5CC218790D3B}"/>
              </a:ext>
            </a:extLst>
          </p:cNvPr>
          <p:cNvSpPr/>
          <p:nvPr/>
        </p:nvSpPr>
        <p:spPr>
          <a:xfrm>
            <a:off x="2667000" y="1001131"/>
            <a:ext cx="672536" cy="666707"/>
          </a:xfrm>
          <a:prstGeom prst="flowChartConnector">
            <a:avLst/>
          </a:prstGeom>
          <a:noFill/>
          <a:ln>
            <a:solidFill>
              <a:srgbClr val="008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6" name="Flowchart: Connector 75">
            <a:extLst>
              <a:ext uri="{FF2B5EF4-FFF2-40B4-BE49-F238E27FC236}">
                <a16:creationId xmlns:a16="http://schemas.microsoft.com/office/drawing/2014/main" id="{F2F910B8-DEEF-4A81-BD99-1EC6CE1C98B5}"/>
              </a:ext>
            </a:extLst>
          </p:cNvPr>
          <p:cNvSpPr/>
          <p:nvPr/>
        </p:nvSpPr>
        <p:spPr>
          <a:xfrm>
            <a:off x="3706084" y="4972094"/>
            <a:ext cx="672536" cy="666707"/>
          </a:xfrm>
          <a:prstGeom prst="flowChartConnector">
            <a:avLst/>
          </a:prstGeom>
          <a:noFill/>
          <a:ln>
            <a:solidFill>
              <a:srgbClr val="008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7" name="Flowchart: Connector 76">
            <a:extLst>
              <a:ext uri="{FF2B5EF4-FFF2-40B4-BE49-F238E27FC236}">
                <a16:creationId xmlns:a16="http://schemas.microsoft.com/office/drawing/2014/main" id="{72DC257E-3AD4-4AE7-B917-9DCB77DF5ED9}"/>
              </a:ext>
            </a:extLst>
          </p:cNvPr>
          <p:cNvSpPr/>
          <p:nvPr/>
        </p:nvSpPr>
        <p:spPr>
          <a:xfrm>
            <a:off x="3504650" y="1868899"/>
            <a:ext cx="672536" cy="666707"/>
          </a:xfrm>
          <a:prstGeom prst="flowChartConnector">
            <a:avLst/>
          </a:prstGeom>
          <a:noFill/>
          <a:ln>
            <a:solidFill>
              <a:srgbClr val="008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8" name="Flowchart: Connector 77">
            <a:extLst>
              <a:ext uri="{FF2B5EF4-FFF2-40B4-BE49-F238E27FC236}">
                <a16:creationId xmlns:a16="http://schemas.microsoft.com/office/drawing/2014/main" id="{C0D63E61-3385-4B84-851F-9CB9C4697525}"/>
              </a:ext>
            </a:extLst>
          </p:cNvPr>
          <p:cNvSpPr/>
          <p:nvPr/>
        </p:nvSpPr>
        <p:spPr>
          <a:xfrm>
            <a:off x="2978742" y="5886494"/>
            <a:ext cx="672536" cy="666707"/>
          </a:xfrm>
          <a:prstGeom prst="flowChartConnector">
            <a:avLst/>
          </a:prstGeom>
          <a:noFill/>
          <a:ln>
            <a:solidFill>
              <a:srgbClr val="008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9" name="Flowchart: Connector 78">
            <a:extLst>
              <a:ext uri="{FF2B5EF4-FFF2-40B4-BE49-F238E27FC236}">
                <a16:creationId xmlns:a16="http://schemas.microsoft.com/office/drawing/2014/main" id="{367982AE-1174-47BE-97B5-378BB5D5B8B0}"/>
              </a:ext>
            </a:extLst>
          </p:cNvPr>
          <p:cNvSpPr/>
          <p:nvPr/>
        </p:nvSpPr>
        <p:spPr>
          <a:xfrm>
            <a:off x="4002135" y="4038601"/>
            <a:ext cx="672536" cy="666707"/>
          </a:xfrm>
          <a:prstGeom prst="flowChartConnector">
            <a:avLst/>
          </a:prstGeom>
          <a:noFill/>
          <a:ln>
            <a:solidFill>
              <a:srgbClr val="008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0" name="Flowchart: Connector 79">
            <a:extLst>
              <a:ext uri="{FF2B5EF4-FFF2-40B4-BE49-F238E27FC236}">
                <a16:creationId xmlns:a16="http://schemas.microsoft.com/office/drawing/2014/main" id="{04F33A5D-4638-4019-ABF4-DA51FB296A70}"/>
              </a:ext>
            </a:extLst>
          </p:cNvPr>
          <p:cNvSpPr/>
          <p:nvPr/>
        </p:nvSpPr>
        <p:spPr>
          <a:xfrm>
            <a:off x="3949259" y="2927037"/>
            <a:ext cx="672536" cy="666707"/>
          </a:xfrm>
          <a:prstGeom prst="flowChartConnector">
            <a:avLst/>
          </a:prstGeom>
          <a:noFill/>
          <a:ln>
            <a:solidFill>
              <a:srgbClr val="0083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5" name="Title 1">
            <a:extLst>
              <a:ext uri="{FF2B5EF4-FFF2-40B4-BE49-F238E27FC236}">
                <a16:creationId xmlns:a16="http://schemas.microsoft.com/office/drawing/2014/main" id="{09A5A01F-FF3C-4E56-9F8B-2899638D83B4}"/>
              </a:ext>
            </a:extLst>
          </p:cNvPr>
          <p:cNvSpPr txBox="1">
            <a:spLocks/>
          </p:cNvSpPr>
          <p:nvPr/>
        </p:nvSpPr>
        <p:spPr>
          <a:xfrm>
            <a:off x="0" y="0"/>
            <a:ext cx="12192000" cy="656104"/>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sm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PRESENTATION FLOW</a:t>
            </a:r>
          </a:p>
        </p:txBody>
      </p:sp>
      <p:sp>
        <p:nvSpPr>
          <p:cNvPr id="107" name="Freeform: Shape 106">
            <a:extLst>
              <a:ext uri="{FF2B5EF4-FFF2-40B4-BE49-F238E27FC236}">
                <a16:creationId xmlns:a16="http://schemas.microsoft.com/office/drawing/2014/main" id="{726F86E0-820F-4BCA-ABB4-AEE316B2D5AB}"/>
              </a:ext>
            </a:extLst>
          </p:cNvPr>
          <p:cNvSpPr/>
          <p:nvPr/>
        </p:nvSpPr>
        <p:spPr>
          <a:xfrm>
            <a:off x="2418417" y="2337441"/>
            <a:ext cx="34841" cy="23337"/>
          </a:xfrm>
          <a:custGeom>
            <a:avLst/>
            <a:gdLst>
              <a:gd name="connsiteX0" fmla="*/ 48617 w 72231"/>
              <a:gd name="connsiteY0" fmla="*/ 93067 h 94456"/>
              <a:gd name="connsiteX1" fmla="*/ 26392 w 72231"/>
              <a:gd name="connsiteY1" fmla="*/ 93067 h 94456"/>
              <a:gd name="connsiteX2" fmla="*/ 4167 w 72231"/>
              <a:gd name="connsiteY2" fmla="*/ 70842 h 94456"/>
              <a:gd name="connsiteX3" fmla="*/ 4167 w 72231"/>
              <a:gd name="connsiteY3" fmla="*/ 26392 h 94456"/>
              <a:gd name="connsiteX4" fmla="*/ 26392 w 72231"/>
              <a:gd name="connsiteY4" fmla="*/ 4167 h 94456"/>
              <a:gd name="connsiteX5" fmla="*/ 48617 w 72231"/>
              <a:gd name="connsiteY5" fmla="*/ 4167 h 94456"/>
              <a:gd name="connsiteX6" fmla="*/ 70842 w 72231"/>
              <a:gd name="connsiteY6" fmla="*/ 26392 h 94456"/>
              <a:gd name="connsiteX7" fmla="*/ 70842 w 72231"/>
              <a:gd name="connsiteY7" fmla="*/ 70842 h 94456"/>
              <a:gd name="connsiteX8" fmla="*/ 48617 w 72231"/>
              <a:gd name="connsiteY8" fmla="*/ 93067 h 9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31" h="94456">
                <a:moveTo>
                  <a:pt x="48617" y="93067"/>
                </a:moveTo>
                <a:lnTo>
                  <a:pt x="26392" y="93067"/>
                </a:lnTo>
                <a:cubicBezTo>
                  <a:pt x="14168" y="93067"/>
                  <a:pt x="4167" y="83066"/>
                  <a:pt x="4167" y="70842"/>
                </a:cubicBezTo>
                <a:lnTo>
                  <a:pt x="4167" y="26392"/>
                </a:lnTo>
                <a:cubicBezTo>
                  <a:pt x="4167" y="14168"/>
                  <a:pt x="14168" y="4167"/>
                  <a:pt x="26392" y="4167"/>
                </a:cubicBezTo>
                <a:lnTo>
                  <a:pt x="48617" y="4167"/>
                </a:lnTo>
                <a:cubicBezTo>
                  <a:pt x="60841" y="4167"/>
                  <a:pt x="70842" y="14168"/>
                  <a:pt x="70842" y="26392"/>
                </a:cubicBezTo>
                <a:lnTo>
                  <a:pt x="70842" y="70842"/>
                </a:lnTo>
                <a:cubicBezTo>
                  <a:pt x="70842" y="83066"/>
                  <a:pt x="60841" y="93067"/>
                  <a:pt x="48617" y="93067"/>
                </a:cubicBezTo>
                <a:close/>
              </a:path>
            </a:pathLst>
          </a:custGeom>
          <a:solidFill>
            <a:schemeClr val="tx2">
              <a:lumMod val="75000"/>
            </a:schemeClr>
          </a:solidFill>
          <a:ln w="9525" cap="flat">
            <a:noFill/>
            <a:prstDash val="solid"/>
            <a:miter/>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4" name="Graphic 13" descr="Questions with solid fill">
            <a:extLst>
              <a:ext uri="{FF2B5EF4-FFF2-40B4-BE49-F238E27FC236}">
                <a16:creationId xmlns:a16="http://schemas.microsoft.com/office/drawing/2014/main" id="{84FDA9E3-20FF-56F1-4333-FA0AB41986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0996" y="1066738"/>
            <a:ext cx="535491" cy="535491"/>
          </a:xfrm>
          <a:prstGeom prst="rect">
            <a:avLst/>
          </a:prstGeom>
        </p:spPr>
      </p:pic>
      <p:pic>
        <p:nvPicPr>
          <p:cNvPr id="16" name="Graphic 15" descr="Statistics with solid fill">
            <a:extLst>
              <a:ext uri="{FF2B5EF4-FFF2-40B4-BE49-F238E27FC236}">
                <a16:creationId xmlns:a16="http://schemas.microsoft.com/office/drawing/2014/main" id="{F24563C2-AF2C-B21B-5FD5-F4EE065C10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3172" y="1954549"/>
            <a:ext cx="535491" cy="535491"/>
          </a:xfrm>
          <a:prstGeom prst="rect">
            <a:avLst/>
          </a:prstGeom>
        </p:spPr>
      </p:pic>
      <p:pic>
        <p:nvPicPr>
          <p:cNvPr id="18" name="Graphic 17" descr="Venn diagram with solid fill">
            <a:extLst>
              <a:ext uri="{FF2B5EF4-FFF2-40B4-BE49-F238E27FC236}">
                <a16:creationId xmlns:a16="http://schemas.microsoft.com/office/drawing/2014/main" id="{FEEC119C-C6E2-7830-8B0B-734BD6769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16751" y="2863222"/>
            <a:ext cx="757920" cy="757920"/>
          </a:xfrm>
          <a:prstGeom prst="rect">
            <a:avLst/>
          </a:prstGeom>
        </p:spPr>
      </p:pic>
      <p:pic>
        <p:nvPicPr>
          <p:cNvPr id="20" name="Graphic 19" descr="House with solid fill">
            <a:extLst>
              <a:ext uri="{FF2B5EF4-FFF2-40B4-BE49-F238E27FC236}">
                <a16:creationId xmlns:a16="http://schemas.microsoft.com/office/drawing/2014/main" id="{FB66EA7E-E31C-39C0-782A-02632793CE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6496" y="4018843"/>
            <a:ext cx="638175" cy="638175"/>
          </a:xfrm>
          <a:prstGeom prst="rect">
            <a:avLst/>
          </a:prstGeom>
        </p:spPr>
      </p:pic>
      <p:pic>
        <p:nvPicPr>
          <p:cNvPr id="22" name="Graphic 21" descr="Business Growth with solid fill">
            <a:extLst>
              <a:ext uri="{FF2B5EF4-FFF2-40B4-BE49-F238E27FC236}">
                <a16:creationId xmlns:a16="http://schemas.microsoft.com/office/drawing/2014/main" id="{F0EDD71A-0009-B6D8-5F17-1B0FBCC6614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70476" y="5051660"/>
            <a:ext cx="537867" cy="537867"/>
          </a:xfrm>
          <a:prstGeom prst="rect">
            <a:avLst/>
          </a:prstGeom>
        </p:spPr>
      </p:pic>
      <p:pic>
        <p:nvPicPr>
          <p:cNvPr id="25" name="Graphic 24" descr="Thought bubble with solid fill">
            <a:extLst>
              <a:ext uri="{FF2B5EF4-FFF2-40B4-BE49-F238E27FC236}">
                <a16:creationId xmlns:a16="http://schemas.microsoft.com/office/drawing/2014/main" id="{C61A99BE-47BF-6478-7EDF-6DA34B6059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70253" y="5947440"/>
            <a:ext cx="581025" cy="581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73"/>
            <a:ext cx="12192000" cy="810015"/>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3600" b="1" cap="small" dirty="0">
                <a:solidFill>
                  <a:prstClr val="white"/>
                </a:solidFill>
                <a:latin typeface="Arial" panose="020B0604020202020204" pitchFamily="34" charset="0"/>
                <a:cs typeface="Arial" panose="020B0604020202020204" pitchFamily="34" charset="0"/>
              </a:rPr>
              <a:t>CASE STUDY : SWAKOPMUND  </a:t>
            </a:r>
          </a:p>
        </p:txBody>
      </p:sp>
      <p:sp>
        <p:nvSpPr>
          <p:cNvPr id="5" name="Rectangle 1"/>
          <p:cNvSpPr>
            <a:spLocks noChangeArrowheads="1"/>
          </p:cNvSpPr>
          <p:nvPr/>
        </p:nvSpPr>
        <p:spPr bwMode="auto">
          <a:xfrm>
            <a:off x="179695" y="2981794"/>
            <a:ext cx="11832609"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362200" algn="l"/>
              </a:tabLst>
              <a:defRPr>
                <a:solidFill>
                  <a:schemeClr val="tx1"/>
                </a:solidFill>
                <a:latin typeface="Arial" pitchFamily="34" charset="0"/>
                <a:cs typeface="Arial" pitchFamily="34" charset="0"/>
              </a:defRPr>
            </a:lvl1pPr>
            <a:lvl2pPr>
              <a:tabLst>
                <a:tab pos="2362200" algn="l"/>
              </a:tabLst>
              <a:defRPr>
                <a:solidFill>
                  <a:schemeClr val="tx1"/>
                </a:solidFill>
                <a:latin typeface="Arial" pitchFamily="34" charset="0"/>
                <a:cs typeface="Arial" pitchFamily="34" charset="0"/>
              </a:defRPr>
            </a:lvl2pPr>
            <a:lvl3pPr>
              <a:tabLst>
                <a:tab pos="2362200" algn="l"/>
              </a:tabLst>
              <a:defRPr>
                <a:solidFill>
                  <a:schemeClr val="tx1"/>
                </a:solidFill>
                <a:latin typeface="Arial" pitchFamily="34" charset="0"/>
                <a:cs typeface="Arial" pitchFamily="34" charset="0"/>
              </a:defRPr>
            </a:lvl3pPr>
            <a:lvl4pPr>
              <a:tabLst>
                <a:tab pos="2362200" algn="l"/>
              </a:tabLst>
              <a:defRPr>
                <a:solidFill>
                  <a:schemeClr val="tx1"/>
                </a:solidFill>
                <a:latin typeface="Arial" pitchFamily="34" charset="0"/>
                <a:cs typeface="Arial" pitchFamily="34" charset="0"/>
              </a:defRPr>
            </a:lvl4pPr>
            <a:lvl5pPr>
              <a:tabLst>
                <a:tab pos="2362200" algn="l"/>
              </a:tabLst>
              <a:defRPr>
                <a:solidFill>
                  <a:schemeClr val="tx1"/>
                </a:solidFill>
                <a:latin typeface="Arial" pitchFamily="34" charset="0"/>
                <a:cs typeface="Arial" pitchFamily="34" charset="0"/>
              </a:defRPr>
            </a:lvl5pPr>
            <a:lvl6pPr fontAlgn="base">
              <a:spcBef>
                <a:spcPct val="0"/>
              </a:spcBef>
              <a:spcAft>
                <a:spcPct val="0"/>
              </a:spcAft>
              <a:tabLst>
                <a:tab pos="2362200" algn="l"/>
              </a:tabLst>
              <a:defRPr>
                <a:solidFill>
                  <a:schemeClr val="tx1"/>
                </a:solidFill>
                <a:latin typeface="Arial" pitchFamily="34" charset="0"/>
                <a:cs typeface="Arial" pitchFamily="34" charset="0"/>
              </a:defRPr>
            </a:lvl6pPr>
            <a:lvl7pPr fontAlgn="base">
              <a:spcBef>
                <a:spcPct val="0"/>
              </a:spcBef>
              <a:spcAft>
                <a:spcPct val="0"/>
              </a:spcAft>
              <a:tabLst>
                <a:tab pos="2362200" algn="l"/>
              </a:tabLst>
              <a:defRPr>
                <a:solidFill>
                  <a:schemeClr val="tx1"/>
                </a:solidFill>
                <a:latin typeface="Arial" pitchFamily="34" charset="0"/>
                <a:cs typeface="Arial" pitchFamily="34" charset="0"/>
              </a:defRPr>
            </a:lvl7pPr>
            <a:lvl8pPr fontAlgn="base">
              <a:spcBef>
                <a:spcPct val="0"/>
              </a:spcBef>
              <a:spcAft>
                <a:spcPct val="0"/>
              </a:spcAft>
              <a:tabLst>
                <a:tab pos="2362200" algn="l"/>
              </a:tabLst>
              <a:defRPr>
                <a:solidFill>
                  <a:schemeClr val="tx1"/>
                </a:solidFill>
                <a:latin typeface="Arial" pitchFamily="34" charset="0"/>
                <a:cs typeface="Arial" pitchFamily="34" charset="0"/>
              </a:defRPr>
            </a:lvl8pPr>
            <a:lvl9pPr fontAlgn="base">
              <a:spcBef>
                <a:spcPct val="0"/>
              </a:spcBef>
              <a:spcAft>
                <a:spcPct val="0"/>
              </a:spcAft>
              <a:tabLst>
                <a:tab pos="2362200" algn="l"/>
              </a:tabLst>
              <a:defRPr>
                <a:solidFill>
                  <a:schemeClr val="tx1"/>
                </a:solidFill>
                <a:latin typeface="Arial" pitchFamily="34" charset="0"/>
                <a:cs typeface="Arial" pitchFamily="34" charset="0"/>
              </a:defRPr>
            </a:lvl9pPr>
          </a:lstStyle>
          <a:p>
            <a:pPr algn="just" fontAlgn="base">
              <a:lnSpc>
                <a:spcPct val="150000"/>
              </a:lnSpc>
              <a:spcBef>
                <a:spcPct val="0"/>
              </a:spcBef>
              <a:spcAft>
                <a:spcPct val="0"/>
              </a:spcAft>
              <a:tabLst/>
              <a:defRPr/>
            </a:pPr>
            <a:endParaRPr lang="en-ZW" sz="2400" dirty="0">
              <a:solidFill>
                <a:srgbClr val="002060"/>
              </a:solidFill>
              <a:latin typeface="Arial" charset="0"/>
            </a:endParaRPr>
          </a:p>
          <a:p>
            <a:pPr marL="285750" indent="-285750" algn="just" fontAlgn="base">
              <a:lnSpc>
                <a:spcPct val="150000"/>
              </a:lnSpc>
              <a:spcBef>
                <a:spcPct val="0"/>
              </a:spcBef>
              <a:spcAft>
                <a:spcPct val="0"/>
              </a:spcAft>
              <a:buFont typeface="Arial" panose="020B0604020202020204" pitchFamily="34" charset="0"/>
              <a:buChar char="•"/>
              <a:tabLst/>
              <a:defRPr/>
            </a:pPr>
            <a:endParaRPr lang="en-ZW" sz="2400" dirty="0">
              <a:solidFill>
                <a:srgbClr val="002060"/>
              </a:solidFill>
              <a:latin typeface="Arial" charset="0"/>
            </a:endParaRPr>
          </a:p>
        </p:txBody>
      </p:sp>
      <p:sp>
        <p:nvSpPr>
          <p:cNvPr id="6" name="Slide Number Placeholder 23">
            <a:extLst>
              <a:ext uri="{FF2B5EF4-FFF2-40B4-BE49-F238E27FC236}">
                <a16:creationId xmlns:a16="http://schemas.microsoft.com/office/drawing/2014/main" id="{D8477C71-28EC-40F8-AC12-CF7A72A54507}"/>
              </a:ext>
            </a:extLst>
          </p:cNvPr>
          <p:cNvSpPr txBox="1">
            <a:spLocks/>
          </p:cNvSpPr>
          <p:nvPr/>
        </p:nvSpPr>
        <p:spPr>
          <a:xfrm>
            <a:off x="11353800" y="6357855"/>
            <a:ext cx="381000"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lgn="ctr">
                <a:defRPr/>
              </a:pPr>
              <a:t>20</a:t>
            </a:fld>
            <a:endParaRPr lang="en-US" dirty="0">
              <a:solidFill>
                <a:schemeClr val="bg1"/>
              </a:solidFill>
              <a:latin typeface="Arial" panose="020B0604020202020204" pitchFamily="34" charset="0"/>
              <a:cs typeface="Arial" panose="020B0604020202020204" pitchFamily="34" charset="0"/>
            </a:endParaRPr>
          </a:p>
        </p:txBody>
      </p:sp>
      <p:pic>
        <p:nvPicPr>
          <p:cNvPr id="4" name="Picture 3" descr="A picture containing sky, outdoor, grass, dry&#10;&#10;Description automatically generated">
            <a:extLst>
              <a:ext uri="{FF2B5EF4-FFF2-40B4-BE49-F238E27FC236}">
                <a16:creationId xmlns:a16="http://schemas.microsoft.com/office/drawing/2014/main" id="{376D5EA9-DF3A-6CF9-C26F-30D1BFF420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99440" y="1376185"/>
            <a:ext cx="2663095" cy="1769056"/>
          </a:xfrm>
          <a:prstGeom prst="rect">
            <a:avLst/>
          </a:prstGeom>
        </p:spPr>
      </p:pic>
      <p:pic>
        <p:nvPicPr>
          <p:cNvPr id="10" name="Picture 9" descr="A group of men working on a wall&#10;&#10;Description automatically generated with low confidence">
            <a:extLst>
              <a:ext uri="{FF2B5EF4-FFF2-40B4-BE49-F238E27FC236}">
                <a16:creationId xmlns:a16="http://schemas.microsoft.com/office/drawing/2014/main" id="{C1CA0777-FEB8-9893-E519-16D7CEF198C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82739" y="4457360"/>
            <a:ext cx="2526419" cy="182508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485DDDEF-0096-9AF8-39F6-1CFBF340C22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29466" y="1343221"/>
            <a:ext cx="2663094" cy="1834985"/>
          </a:xfrm>
          <a:prstGeom prst="rect">
            <a:avLst/>
          </a:prstGeom>
        </p:spPr>
      </p:pic>
      <p:pic>
        <p:nvPicPr>
          <p:cNvPr id="15" name="Picture 14" descr="Icon&#10;&#10;Description automatically generated">
            <a:extLst>
              <a:ext uri="{FF2B5EF4-FFF2-40B4-BE49-F238E27FC236}">
                <a16:creationId xmlns:a16="http://schemas.microsoft.com/office/drawing/2014/main" id="{2FC86EF5-BB3D-A290-54E7-01F6F377249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867945" y="4452437"/>
            <a:ext cx="2756599" cy="1905418"/>
          </a:xfrm>
          <a:prstGeom prst="rect">
            <a:avLst/>
          </a:prstGeom>
        </p:spPr>
      </p:pic>
      <p:sp>
        <p:nvSpPr>
          <p:cNvPr id="17" name="TextBox 16">
            <a:extLst>
              <a:ext uri="{FF2B5EF4-FFF2-40B4-BE49-F238E27FC236}">
                <a16:creationId xmlns:a16="http://schemas.microsoft.com/office/drawing/2014/main" id="{C274F2F7-BC99-9262-D38A-37A764C3D59B}"/>
              </a:ext>
            </a:extLst>
          </p:cNvPr>
          <p:cNvSpPr txBox="1"/>
          <p:nvPr/>
        </p:nvSpPr>
        <p:spPr>
          <a:xfrm>
            <a:off x="10376320" y="4868448"/>
            <a:ext cx="2242492" cy="646331"/>
          </a:xfrm>
          <a:prstGeom prst="rect">
            <a:avLst/>
          </a:prstGeom>
          <a:noFill/>
        </p:spPr>
        <p:txBody>
          <a:bodyPr wrap="square" rtlCol="0">
            <a:spAutoFit/>
          </a:bodyPr>
          <a:lstStyle/>
          <a:p>
            <a:pPr algn="ctr"/>
            <a:r>
              <a:rPr lang="en-US" b="1" dirty="0"/>
              <a:t>Indirect costs </a:t>
            </a:r>
          </a:p>
          <a:p>
            <a:pPr algn="ctr"/>
            <a:r>
              <a:rPr lang="en-US" b="1" dirty="0"/>
              <a:t>N$16,500</a:t>
            </a:r>
            <a:endParaRPr lang="en-ZA" b="1" dirty="0"/>
          </a:p>
        </p:txBody>
      </p:sp>
      <p:sp>
        <p:nvSpPr>
          <p:cNvPr id="18" name="TextBox 17">
            <a:extLst>
              <a:ext uri="{FF2B5EF4-FFF2-40B4-BE49-F238E27FC236}">
                <a16:creationId xmlns:a16="http://schemas.microsoft.com/office/drawing/2014/main" id="{0D5052B6-EEBA-242D-7C49-F535984CFD5D}"/>
              </a:ext>
            </a:extLst>
          </p:cNvPr>
          <p:cNvSpPr txBox="1"/>
          <p:nvPr/>
        </p:nvSpPr>
        <p:spPr>
          <a:xfrm>
            <a:off x="-318943" y="1855177"/>
            <a:ext cx="2242492" cy="646331"/>
          </a:xfrm>
          <a:prstGeom prst="rect">
            <a:avLst/>
          </a:prstGeom>
          <a:noFill/>
        </p:spPr>
        <p:txBody>
          <a:bodyPr wrap="square" rtlCol="0">
            <a:spAutoFit/>
          </a:bodyPr>
          <a:lstStyle/>
          <a:p>
            <a:pPr algn="ctr"/>
            <a:r>
              <a:rPr lang="en-US" b="1" dirty="0"/>
              <a:t>Land </a:t>
            </a:r>
          </a:p>
          <a:p>
            <a:pPr algn="ctr"/>
            <a:r>
              <a:rPr lang="en-US" b="1" dirty="0"/>
              <a:t>N$187,500</a:t>
            </a:r>
            <a:endParaRPr lang="en-ZA" b="1" dirty="0"/>
          </a:p>
        </p:txBody>
      </p:sp>
      <p:sp>
        <p:nvSpPr>
          <p:cNvPr id="19" name="TextBox 18">
            <a:extLst>
              <a:ext uri="{FF2B5EF4-FFF2-40B4-BE49-F238E27FC236}">
                <a16:creationId xmlns:a16="http://schemas.microsoft.com/office/drawing/2014/main" id="{205B8990-8E94-4E4E-3BB6-5DEDBDC97AA6}"/>
              </a:ext>
            </a:extLst>
          </p:cNvPr>
          <p:cNvSpPr txBox="1"/>
          <p:nvPr/>
        </p:nvSpPr>
        <p:spPr>
          <a:xfrm>
            <a:off x="10517843" y="1636926"/>
            <a:ext cx="1959446" cy="923330"/>
          </a:xfrm>
          <a:prstGeom prst="rect">
            <a:avLst/>
          </a:prstGeom>
          <a:noFill/>
        </p:spPr>
        <p:txBody>
          <a:bodyPr wrap="square" rtlCol="0">
            <a:spAutoFit/>
          </a:bodyPr>
          <a:lstStyle/>
          <a:p>
            <a:pPr algn="ctr"/>
            <a:r>
              <a:rPr lang="en-US" b="1" dirty="0"/>
              <a:t>Building Materials </a:t>
            </a:r>
          </a:p>
          <a:p>
            <a:pPr algn="ctr"/>
            <a:r>
              <a:rPr lang="en-US" b="1" dirty="0"/>
              <a:t>N$285,638</a:t>
            </a:r>
            <a:endParaRPr lang="en-ZA" b="1" dirty="0"/>
          </a:p>
        </p:txBody>
      </p:sp>
      <p:sp>
        <p:nvSpPr>
          <p:cNvPr id="20" name="TextBox 19">
            <a:extLst>
              <a:ext uri="{FF2B5EF4-FFF2-40B4-BE49-F238E27FC236}">
                <a16:creationId xmlns:a16="http://schemas.microsoft.com/office/drawing/2014/main" id="{62E0E1B3-1B17-F3C8-07B7-2E3926000252}"/>
              </a:ext>
            </a:extLst>
          </p:cNvPr>
          <p:cNvSpPr txBox="1"/>
          <p:nvPr/>
        </p:nvSpPr>
        <p:spPr>
          <a:xfrm>
            <a:off x="-510004" y="4762883"/>
            <a:ext cx="2242492" cy="892552"/>
          </a:xfrm>
          <a:prstGeom prst="rect">
            <a:avLst/>
          </a:prstGeom>
          <a:noFill/>
        </p:spPr>
        <p:txBody>
          <a:bodyPr wrap="square" rtlCol="0">
            <a:spAutoFit/>
          </a:bodyPr>
          <a:lstStyle/>
          <a:p>
            <a:pPr algn="ctr"/>
            <a:r>
              <a:rPr lang="en-US" b="1" dirty="0" err="1"/>
              <a:t>Labour</a:t>
            </a:r>
            <a:r>
              <a:rPr lang="en-US" sz="3200" b="1" dirty="0"/>
              <a:t> </a:t>
            </a:r>
            <a:endParaRPr lang="en-US" b="1" dirty="0"/>
          </a:p>
          <a:p>
            <a:pPr algn="ctr"/>
            <a:r>
              <a:rPr lang="en-US" b="1" dirty="0"/>
              <a:t>N$114,255</a:t>
            </a:r>
            <a:endParaRPr lang="en-ZA" b="1" dirty="0"/>
          </a:p>
        </p:txBody>
      </p:sp>
      <p:pic>
        <p:nvPicPr>
          <p:cNvPr id="7" name="Graphic 6" descr="Mortgage with solid fill">
            <a:extLst>
              <a:ext uri="{FF2B5EF4-FFF2-40B4-BE49-F238E27FC236}">
                <a16:creationId xmlns:a16="http://schemas.microsoft.com/office/drawing/2014/main" id="{2F88BAE3-6AFF-41EB-1854-BD06CB165B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31924" y="2098591"/>
            <a:ext cx="3374254" cy="3374254"/>
          </a:xfrm>
          <a:prstGeom prst="rect">
            <a:avLst/>
          </a:prstGeom>
        </p:spPr>
      </p:pic>
      <p:cxnSp>
        <p:nvCxnSpPr>
          <p:cNvPr id="9" name="Straight Arrow Connector 8">
            <a:extLst>
              <a:ext uri="{FF2B5EF4-FFF2-40B4-BE49-F238E27FC236}">
                <a16:creationId xmlns:a16="http://schemas.microsoft.com/office/drawing/2014/main" id="{18155856-4C4F-267A-53E5-DA170CD38C97}"/>
              </a:ext>
            </a:extLst>
          </p:cNvPr>
          <p:cNvCxnSpPr/>
          <p:nvPr/>
        </p:nvCxnSpPr>
        <p:spPr>
          <a:xfrm>
            <a:off x="4286090" y="2332553"/>
            <a:ext cx="807868" cy="813285"/>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a:extLst>
              <a:ext uri="{FF2B5EF4-FFF2-40B4-BE49-F238E27FC236}">
                <a16:creationId xmlns:a16="http://schemas.microsoft.com/office/drawing/2014/main" id="{700344F7-F819-CC78-FDF3-1DFC0EB22730}"/>
              </a:ext>
            </a:extLst>
          </p:cNvPr>
          <p:cNvCxnSpPr>
            <a:cxnSpLocks/>
          </p:cNvCxnSpPr>
          <p:nvPr/>
        </p:nvCxnSpPr>
        <p:spPr>
          <a:xfrm flipH="1">
            <a:off x="7102482" y="2501508"/>
            <a:ext cx="815340" cy="569871"/>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a16="http://schemas.microsoft.com/office/drawing/2014/main" id="{91AF0C1E-E006-D887-43FB-8F59C3D8219D}"/>
              </a:ext>
            </a:extLst>
          </p:cNvPr>
          <p:cNvCxnSpPr>
            <a:cxnSpLocks/>
          </p:cNvCxnSpPr>
          <p:nvPr/>
        </p:nvCxnSpPr>
        <p:spPr>
          <a:xfrm flipH="1" flipV="1">
            <a:off x="6733463" y="5220213"/>
            <a:ext cx="983426" cy="732918"/>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481BD6B4-1046-1789-0E84-ECDF4CB27E51}"/>
              </a:ext>
            </a:extLst>
          </p:cNvPr>
          <p:cNvCxnSpPr>
            <a:cxnSpLocks/>
          </p:cNvCxnSpPr>
          <p:nvPr/>
        </p:nvCxnSpPr>
        <p:spPr>
          <a:xfrm flipV="1">
            <a:off x="3966318" y="5170421"/>
            <a:ext cx="1067811" cy="622787"/>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sp>
        <p:nvSpPr>
          <p:cNvPr id="24" name="TextBox 23">
            <a:extLst>
              <a:ext uri="{FF2B5EF4-FFF2-40B4-BE49-F238E27FC236}">
                <a16:creationId xmlns:a16="http://schemas.microsoft.com/office/drawing/2014/main" id="{AC9CFD23-8207-39D6-AB32-3E1A11833EBF}"/>
              </a:ext>
            </a:extLst>
          </p:cNvPr>
          <p:cNvSpPr txBox="1"/>
          <p:nvPr/>
        </p:nvSpPr>
        <p:spPr>
          <a:xfrm>
            <a:off x="6162153" y="5586672"/>
            <a:ext cx="940329" cy="461665"/>
          </a:xfrm>
          <a:prstGeom prst="rect">
            <a:avLst/>
          </a:prstGeom>
          <a:noFill/>
        </p:spPr>
        <p:txBody>
          <a:bodyPr wrap="square" rtlCol="0">
            <a:spAutoFit/>
          </a:bodyPr>
          <a:lstStyle/>
          <a:p>
            <a:r>
              <a:rPr lang="en-US" sz="2400" b="1" dirty="0"/>
              <a:t>2.7%</a:t>
            </a:r>
            <a:endParaRPr lang="en-ZA" sz="2400" b="1" dirty="0"/>
          </a:p>
        </p:txBody>
      </p:sp>
      <p:sp>
        <p:nvSpPr>
          <p:cNvPr id="25" name="TextBox 24">
            <a:extLst>
              <a:ext uri="{FF2B5EF4-FFF2-40B4-BE49-F238E27FC236}">
                <a16:creationId xmlns:a16="http://schemas.microsoft.com/office/drawing/2014/main" id="{136CEB99-00F8-2D56-7306-E5CE61DAD84E}"/>
              </a:ext>
            </a:extLst>
          </p:cNvPr>
          <p:cNvSpPr txBox="1"/>
          <p:nvPr/>
        </p:nvSpPr>
        <p:spPr>
          <a:xfrm>
            <a:off x="4354853" y="5615108"/>
            <a:ext cx="1250586" cy="461665"/>
          </a:xfrm>
          <a:prstGeom prst="rect">
            <a:avLst/>
          </a:prstGeom>
          <a:noFill/>
        </p:spPr>
        <p:txBody>
          <a:bodyPr wrap="square" rtlCol="0">
            <a:spAutoFit/>
          </a:bodyPr>
          <a:lstStyle/>
          <a:p>
            <a:r>
              <a:rPr lang="en-US" sz="2400" b="1" dirty="0"/>
              <a:t>18.9%</a:t>
            </a:r>
            <a:endParaRPr lang="en-ZA" sz="2400" b="1" dirty="0"/>
          </a:p>
        </p:txBody>
      </p:sp>
      <p:sp>
        <p:nvSpPr>
          <p:cNvPr id="26" name="TextBox 25">
            <a:extLst>
              <a:ext uri="{FF2B5EF4-FFF2-40B4-BE49-F238E27FC236}">
                <a16:creationId xmlns:a16="http://schemas.microsoft.com/office/drawing/2014/main" id="{73F25DD3-6D15-207E-9D3A-1BFB26D52B22}"/>
              </a:ext>
            </a:extLst>
          </p:cNvPr>
          <p:cNvSpPr txBox="1"/>
          <p:nvPr/>
        </p:nvSpPr>
        <p:spPr>
          <a:xfrm>
            <a:off x="6733463" y="2175469"/>
            <a:ext cx="1072715" cy="461665"/>
          </a:xfrm>
          <a:prstGeom prst="rect">
            <a:avLst/>
          </a:prstGeom>
          <a:noFill/>
        </p:spPr>
        <p:txBody>
          <a:bodyPr wrap="square" rtlCol="0">
            <a:spAutoFit/>
          </a:bodyPr>
          <a:lstStyle/>
          <a:p>
            <a:r>
              <a:rPr lang="en-US" sz="2400" b="1" dirty="0"/>
              <a:t>47.2%</a:t>
            </a:r>
            <a:endParaRPr lang="en-ZA" sz="2400" b="1" dirty="0"/>
          </a:p>
        </p:txBody>
      </p:sp>
      <p:sp>
        <p:nvSpPr>
          <p:cNvPr id="27" name="TextBox 26">
            <a:extLst>
              <a:ext uri="{FF2B5EF4-FFF2-40B4-BE49-F238E27FC236}">
                <a16:creationId xmlns:a16="http://schemas.microsoft.com/office/drawing/2014/main" id="{51A60941-92F5-9EAE-5C2D-6F3E1DCB3023}"/>
              </a:ext>
            </a:extLst>
          </p:cNvPr>
          <p:cNvSpPr txBox="1"/>
          <p:nvPr/>
        </p:nvSpPr>
        <p:spPr>
          <a:xfrm>
            <a:off x="4696632" y="2172316"/>
            <a:ext cx="1105408" cy="461665"/>
          </a:xfrm>
          <a:prstGeom prst="rect">
            <a:avLst/>
          </a:prstGeom>
          <a:noFill/>
        </p:spPr>
        <p:txBody>
          <a:bodyPr wrap="square" rtlCol="0">
            <a:spAutoFit/>
          </a:bodyPr>
          <a:lstStyle/>
          <a:p>
            <a:r>
              <a:rPr lang="en-US" sz="2400" b="1" dirty="0"/>
              <a:t>31.2%</a:t>
            </a:r>
            <a:endParaRPr lang="en-ZA" sz="2400" b="1" dirty="0"/>
          </a:p>
        </p:txBody>
      </p:sp>
    </p:spTree>
    <p:extLst>
      <p:ext uri="{BB962C8B-B14F-4D97-AF65-F5344CB8AC3E}">
        <p14:creationId xmlns:p14="http://schemas.microsoft.com/office/powerpoint/2010/main" val="38914109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amera 19" descr="Cameo object">
            <a:extLst>
              <a:ext uri="{FF2B5EF4-FFF2-40B4-BE49-F238E27FC236}">
                <a16:creationId xmlns:a16="http://schemas.microsoft.com/office/drawing/2014/main" id="{F1655507-B74D-3874-00FE-E30A89431A18}"/>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0" y="1371600"/>
            <a:ext cx="12192000" cy="5585791"/>
          </a:xfrm>
          <a:prstGeom prst="rect">
            <a:avLst/>
          </a:prstGeom>
          <a:solidFill>
            <a:schemeClr val="bg1">
              <a:lumMod val="50000"/>
            </a:schemeClr>
          </a:solidFill>
        </p:spPr>
      </p:pic>
      <p:sp>
        <p:nvSpPr>
          <p:cNvPr id="2" name="Title 1">
            <a:extLst>
              <a:ext uri="{FF2B5EF4-FFF2-40B4-BE49-F238E27FC236}">
                <a16:creationId xmlns:a16="http://schemas.microsoft.com/office/drawing/2014/main" id="{4C4C89FC-4FAC-F055-44F5-65A843E86555}"/>
              </a:ext>
            </a:extLst>
          </p:cNvPr>
          <p:cNvSpPr>
            <a:spLocks noGrp="1"/>
          </p:cNvSpPr>
          <p:nvPr>
            <p:ph type="title"/>
          </p:nvPr>
        </p:nvSpPr>
        <p:spPr>
          <a:xfrm>
            <a:off x="3048" y="-118872"/>
            <a:ext cx="12188952" cy="1490472"/>
          </a:xfrm>
          <a:solidFill>
            <a:schemeClr val="accent1">
              <a:alpha val="85000"/>
            </a:schemeClr>
          </a:solidFill>
        </p:spPr>
        <p:txBody>
          <a:bodyPr/>
          <a:lstStyle/>
          <a:p>
            <a:pPr algn="ctr"/>
            <a:r>
              <a:rPr lang="en-US" sz="4000" dirty="0">
                <a:latin typeface="Arial" panose="020B0604020202020204" pitchFamily="34" charset="0"/>
                <a:cs typeface="Arial" panose="020B0604020202020204" pitchFamily="34" charset="0"/>
              </a:rPr>
              <a:t>Land cost per town (N$)</a:t>
            </a:r>
          </a:p>
        </p:txBody>
      </p:sp>
      <p:sp>
        <p:nvSpPr>
          <p:cNvPr id="11" name="Text Placeholder 10">
            <a:extLst>
              <a:ext uri="{FF2B5EF4-FFF2-40B4-BE49-F238E27FC236}">
                <a16:creationId xmlns:a16="http://schemas.microsoft.com/office/drawing/2014/main" id="{3891BB2A-8803-8098-648D-5ECAD0F15458}"/>
              </a:ext>
            </a:extLst>
          </p:cNvPr>
          <p:cNvSpPr>
            <a:spLocks noGrp="1"/>
          </p:cNvSpPr>
          <p:nvPr>
            <p:ph type="body" sz="quarter" idx="10"/>
          </p:nvPr>
        </p:nvSpPr>
        <p:spPr/>
        <p:txBody>
          <a:bodyPr/>
          <a:lstStyle/>
          <a:p>
            <a:endParaRPr lang="en-US" sz="2400" b="0" dirty="0">
              <a:solidFill>
                <a:schemeClr val="bg1"/>
              </a:solidFill>
              <a:effectLst/>
              <a:latin typeface="Avenir Next LT Pro" panose="020B0504020202020204" pitchFamily="34" charset="77"/>
            </a:endParaRPr>
          </a:p>
        </p:txBody>
      </p:sp>
      <p:sp>
        <p:nvSpPr>
          <p:cNvPr id="7" name="TextBox 6">
            <a:extLst>
              <a:ext uri="{FF2B5EF4-FFF2-40B4-BE49-F238E27FC236}">
                <a16:creationId xmlns:a16="http://schemas.microsoft.com/office/drawing/2014/main" id="{BE0D1A28-84D1-387E-47E4-CD2430FD6456}"/>
              </a:ext>
            </a:extLst>
          </p:cNvPr>
          <p:cNvSpPr txBox="1"/>
          <p:nvPr/>
        </p:nvSpPr>
        <p:spPr>
          <a:xfrm>
            <a:off x="-538171" y="923544"/>
            <a:ext cx="11979966" cy="5307496"/>
          </a:xfrm>
          <a:prstGeom prst="rect">
            <a:avLst/>
          </a:prstGeom>
          <a:noFill/>
        </p:spPr>
        <p:txBody>
          <a:bodyPr wrap="square" rtlCol="0">
            <a:spAutoFit/>
          </a:bodyPr>
          <a:lstStyle/>
          <a:p>
            <a:endParaRPr lang="en-ZA" dirty="0"/>
          </a:p>
        </p:txBody>
      </p:sp>
      <p:sp>
        <p:nvSpPr>
          <p:cNvPr id="10" name="TextBox 9">
            <a:extLst>
              <a:ext uri="{FF2B5EF4-FFF2-40B4-BE49-F238E27FC236}">
                <a16:creationId xmlns:a16="http://schemas.microsoft.com/office/drawing/2014/main" id="{63542EEE-EB69-E502-9444-490F69EC0EFB}"/>
              </a:ext>
            </a:extLst>
          </p:cNvPr>
          <p:cNvSpPr txBox="1"/>
          <p:nvPr/>
        </p:nvSpPr>
        <p:spPr>
          <a:xfrm>
            <a:off x="0" y="-79396"/>
            <a:ext cx="12192000" cy="5486400"/>
          </a:xfrm>
          <a:prstGeom prst="rect">
            <a:avLst/>
          </a:prstGeom>
          <a:solidFill>
            <a:schemeClr val="bg1">
              <a:lumMod val="75000"/>
            </a:schemeClr>
          </a:solidFill>
        </p:spPr>
        <p:txBody>
          <a:bodyPr wrap="square" rtlCol="0">
            <a:spAutoFit/>
          </a:bodyPr>
          <a:lstStyle/>
          <a:p>
            <a:endParaRPr lang="en-ZA" dirty="0"/>
          </a:p>
        </p:txBody>
      </p:sp>
      <p:pic>
        <p:nvPicPr>
          <p:cNvPr id="4" name="Picture 3">
            <a:extLst>
              <a:ext uri="{FF2B5EF4-FFF2-40B4-BE49-F238E27FC236}">
                <a16:creationId xmlns:a16="http://schemas.microsoft.com/office/drawing/2014/main" id="{8AF8646D-D6A3-24D4-6E00-3E25BBBCC92C}"/>
              </a:ext>
            </a:extLst>
          </p:cNvPr>
          <p:cNvPicPr>
            <a:picLocks noChangeAspect="1"/>
          </p:cNvPicPr>
          <p:nvPr/>
        </p:nvPicPr>
        <p:blipFill>
          <a:blip r:embed="rId4"/>
          <a:stretch>
            <a:fillRect/>
          </a:stretch>
        </p:blipFill>
        <p:spPr>
          <a:xfrm>
            <a:off x="0" y="900050"/>
            <a:ext cx="12192000" cy="6033847"/>
          </a:xfrm>
          <a:prstGeom prst="rect">
            <a:avLst/>
          </a:prstGeom>
        </p:spPr>
      </p:pic>
      <p:sp>
        <p:nvSpPr>
          <p:cNvPr id="3" name="Title 1">
            <a:extLst>
              <a:ext uri="{FF2B5EF4-FFF2-40B4-BE49-F238E27FC236}">
                <a16:creationId xmlns:a16="http://schemas.microsoft.com/office/drawing/2014/main" id="{6F20B044-8BC3-A3EB-1978-9DE4C27C3D48}"/>
              </a:ext>
            </a:extLst>
          </p:cNvPr>
          <p:cNvSpPr txBox="1">
            <a:spLocks/>
          </p:cNvSpPr>
          <p:nvPr/>
        </p:nvSpPr>
        <p:spPr>
          <a:xfrm>
            <a:off x="0" y="-10279"/>
            <a:ext cx="12192000" cy="933823"/>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3600" b="1" cap="small" dirty="0">
                <a:solidFill>
                  <a:prstClr val="white"/>
                </a:solidFill>
                <a:latin typeface="Arial" panose="020B0604020202020204" pitchFamily="34" charset="0"/>
                <a:cs typeface="Arial" panose="020B0604020202020204" pitchFamily="34" charset="0"/>
              </a:rPr>
              <a:t>LAND COST (PER TOWN)</a:t>
            </a:r>
          </a:p>
        </p:txBody>
      </p:sp>
    </p:spTree>
    <p:extLst>
      <p:ext uri="{BB962C8B-B14F-4D97-AF65-F5344CB8AC3E}">
        <p14:creationId xmlns:p14="http://schemas.microsoft.com/office/powerpoint/2010/main" val="13244298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amera 19" descr="Cameo object">
            <a:extLst>
              <a:ext uri="{FF2B5EF4-FFF2-40B4-BE49-F238E27FC236}">
                <a16:creationId xmlns:a16="http://schemas.microsoft.com/office/drawing/2014/main" id="{F1655507-B74D-3874-00FE-E30A89431A18}"/>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0" y="1371600"/>
            <a:ext cx="12192000" cy="5585791"/>
          </a:xfrm>
          <a:prstGeom prst="rect">
            <a:avLst/>
          </a:prstGeom>
          <a:solidFill>
            <a:schemeClr val="bg1">
              <a:lumMod val="50000"/>
            </a:schemeClr>
          </a:solidFill>
        </p:spPr>
      </p:pic>
      <p:sp>
        <p:nvSpPr>
          <p:cNvPr id="2" name="Title 1">
            <a:extLst>
              <a:ext uri="{FF2B5EF4-FFF2-40B4-BE49-F238E27FC236}">
                <a16:creationId xmlns:a16="http://schemas.microsoft.com/office/drawing/2014/main" id="{4C4C89FC-4FAC-F055-44F5-65A843E86555}"/>
              </a:ext>
            </a:extLst>
          </p:cNvPr>
          <p:cNvSpPr>
            <a:spLocks noGrp="1"/>
          </p:cNvSpPr>
          <p:nvPr>
            <p:ph type="title"/>
          </p:nvPr>
        </p:nvSpPr>
        <p:spPr>
          <a:xfrm>
            <a:off x="3048" y="-118872"/>
            <a:ext cx="12188952" cy="1490472"/>
          </a:xfrm>
          <a:solidFill>
            <a:schemeClr val="accent4">
              <a:lumMod val="75000"/>
              <a:alpha val="85000"/>
            </a:schemeClr>
          </a:solidFill>
        </p:spPr>
        <p:txBody>
          <a:bodyPr/>
          <a:lstStyle/>
          <a:p>
            <a:pPr algn="ctr"/>
            <a:r>
              <a:rPr lang="en-US" sz="3200" dirty="0">
                <a:latin typeface="Arial" panose="020B0604020202020204" pitchFamily="34" charset="0"/>
                <a:cs typeface="Arial" panose="020B0604020202020204" pitchFamily="34" charset="0"/>
              </a:rPr>
              <a:t>Cost of land (village councils)</a:t>
            </a:r>
          </a:p>
        </p:txBody>
      </p:sp>
      <p:sp>
        <p:nvSpPr>
          <p:cNvPr id="11" name="Text Placeholder 10">
            <a:extLst>
              <a:ext uri="{FF2B5EF4-FFF2-40B4-BE49-F238E27FC236}">
                <a16:creationId xmlns:a16="http://schemas.microsoft.com/office/drawing/2014/main" id="{3891BB2A-8803-8098-648D-5ECAD0F15458}"/>
              </a:ext>
            </a:extLst>
          </p:cNvPr>
          <p:cNvSpPr>
            <a:spLocks noGrp="1"/>
          </p:cNvSpPr>
          <p:nvPr>
            <p:ph type="body" sz="quarter" idx="10"/>
          </p:nvPr>
        </p:nvSpPr>
        <p:spPr/>
        <p:txBody>
          <a:bodyPr/>
          <a:lstStyle/>
          <a:p>
            <a:r>
              <a:rPr lang="en-US" sz="2400" b="0" dirty="0">
                <a:solidFill>
                  <a:schemeClr val="bg1"/>
                </a:solidFill>
                <a:effectLst/>
                <a:latin typeface="Avenir Next LT Pro" panose="020B0504020202020204" pitchFamily="34" charset="77"/>
              </a:rPr>
              <a:t>New employees &amp; anniversaries</a:t>
            </a:r>
          </a:p>
        </p:txBody>
      </p:sp>
      <p:sp>
        <p:nvSpPr>
          <p:cNvPr id="13" name="Free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3"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BE0D1A28-84D1-387E-47E4-CD2430FD6456}"/>
              </a:ext>
            </a:extLst>
          </p:cNvPr>
          <p:cNvSpPr txBox="1"/>
          <p:nvPr/>
        </p:nvSpPr>
        <p:spPr>
          <a:xfrm>
            <a:off x="106017" y="1550504"/>
            <a:ext cx="11979966" cy="5307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63542EEE-EB69-E502-9444-490F69EC0EFB}"/>
              </a:ext>
            </a:extLst>
          </p:cNvPr>
          <p:cNvSpPr txBox="1"/>
          <p:nvPr/>
        </p:nvSpPr>
        <p:spPr>
          <a:xfrm>
            <a:off x="0" y="1421295"/>
            <a:ext cx="12192000" cy="5486400"/>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B24480DC-72E0-48A3-2DD6-D76B2B5E96E9}"/>
              </a:ext>
            </a:extLst>
          </p:cNvPr>
          <p:cNvPicPr>
            <a:picLocks noChangeAspect="1"/>
          </p:cNvPicPr>
          <p:nvPr/>
        </p:nvPicPr>
        <p:blipFill>
          <a:blip r:embed="rId4"/>
          <a:stretch>
            <a:fillRect/>
          </a:stretch>
        </p:blipFill>
        <p:spPr>
          <a:xfrm>
            <a:off x="579119" y="1488608"/>
            <a:ext cx="11255071" cy="5468781"/>
          </a:xfrm>
          <a:prstGeom prst="rect">
            <a:avLst/>
          </a:prstGeom>
        </p:spPr>
      </p:pic>
    </p:spTree>
    <p:extLst>
      <p:ext uri="{BB962C8B-B14F-4D97-AF65-F5344CB8AC3E}">
        <p14:creationId xmlns:p14="http://schemas.microsoft.com/office/powerpoint/2010/main" val="2249101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54-3E0F-449D-B5F4-88CC31350DED}"/>
              </a:ext>
            </a:extLst>
          </p:cNvPr>
          <p:cNvSpPr>
            <a:spLocks noGrp="1"/>
          </p:cNvSpPr>
          <p:nvPr>
            <p:ph type="title"/>
          </p:nvPr>
        </p:nvSpPr>
        <p:spPr/>
        <p:txBody>
          <a:bodyPr>
            <a:normAutofit/>
          </a:bodyPr>
          <a:lstStyle/>
          <a:p>
            <a:r>
              <a:rPr lang="en-GB" b="1" dirty="0"/>
              <a:t>FIRST CAPITAL HOUSING FUND - OPERATIONS </a:t>
            </a:r>
          </a:p>
        </p:txBody>
      </p:sp>
    </p:spTree>
    <p:extLst>
      <p:ext uri="{BB962C8B-B14F-4D97-AF65-F5344CB8AC3E}">
        <p14:creationId xmlns:p14="http://schemas.microsoft.com/office/powerpoint/2010/main" val="3392311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783B92-62D5-4201-A832-A208BC7715E3}"/>
              </a:ext>
            </a:extLst>
          </p:cNvPr>
          <p:cNvSpPr txBox="1"/>
          <p:nvPr/>
        </p:nvSpPr>
        <p:spPr>
          <a:xfrm>
            <a:off x="1487823" y="338746"/>
            <a:ext cx="8686800" cy="553998"/>
          </a:xfrm>
          <a:prstGeom prst="rect">
            <a:avLst/>
          </a:prstGeom>
          <a:noFill/>
        </p:spPr>
        <p:txBody>
          <a:bodyPr wrap="square" rtlCol="0">
            <a:spAutoFit/>
          </a:bodyPr>
          <a:lstStyle/>
          <a:p>
            <a:pPr algn="ctr" defTabSz="685800">
              <a:defRPr/>
            </a:pPr>
            <a:r>
              <a:rPr lang="en-US" sz="3000" b="1" dirty="0">
                <a:solidFill>
                  <a:schemeClr val="tx2"/>
                </a:solidFill>
                <a:latin typeface="Arial (Headings)"/>
                <a:cs typeface="Arial" panose="020B0604020202020204" pitchFamily="34" charset="0"/>
              </a:rPr>
              <a:t>First Capital Housing Fund</a:t>
            </a:r>
            <a:endParaRPr lang="en-IN" sz="3000" b="1" dirty="0">
              <a:solidFill>
                <a:schemeClr val="tx2"/>
              </a:solidFill>
              <a:latin typeface="Arial (Headings)"/>
              <a:cs typeface="Arial" panose="020B0604020202020204" pitchFamily="34" charset="0"/>
            </a:endParaRPr>
          </a:p>
        </p:txBody>
      </p:sp>
      <p:grpSp>
        <p:nvGrpSpPr>
          <p:cNvPr id="13" name="Group 12">
            <a:extLst>
              <a:ext uri="{FF2B5EF4-FFF2-40B4-BE49-F238E27FC236}">
                <a16:creationId xmlns:a16="http://schemas.microsoft.com/office/drawing/2014/main" id="{0A0E97E5-4D2C-410A-8F0A-F28C4E8807CC}"/>
              </a:ext>
            </a:extLst>
          </p:cNvPr>
          <p:cNvGrpSpPr/>
          <p:nvPr/>
        </p:nvGrpSpPr>
        <p:grpSpPr>
          <a:xfrm>
            <a:off x="1608935" y="1158651"/>
            <a:ext cx="9217109" cy="5178818"/>
            <a:chOff x="181586" y="-479181"/>
            <a:chExt cx="10764075" cy="6905089"/>
          </a:xfrm>
        </p:grpSpPr>
        <p:grpSp>
          <p:nvGrpSpPr>
            <p:cNvPr id="17" name="Group 16">
              <a:extLst>
                <a:ext uri="{FF2B5EF4-FFF2-40B4-BE49-F238E27FC236}">
                  <a16:creationId xmlns:a16="http://schemas.microsoft.com/office/drawing/2014/main" id="{012D8050-8C80-484F-BB0F-2C97AD2DE72A}"/>
                </a:ext>
              </a:extLst>
            </p:cNvPr>
            <p:cNvGrpSpPr/>
            <p:nvPr/>
          </p:nvGrpSpPr>
          <p:grpSpPr>
            <a:xfrm>
              <a:off x="181586" y="4146948"/>
              <a:ext cx="10764075" cy="2278960"/>
              <a:chOff x="181586" y="4146948"/>
              <a:chExt cx="10764075" cy="2278960"/>
            </a:xfrm>
          </p:grpSpPr>
          <p:grpSp>
            <p:nvGrpSpPr>
              <p:cNvPr id="78" name="Group 77">
                <a:extLst>
                  <a:ext uri="{FF2B5EF4-FFF2-40B4-BE49-F238E27FC236}">
                    <a16:creationId xmlns:a16="http://schemas.microsoft.com/office/drawing/2014/main" id="{0F71D919-821F-410C-BDFA-5A87BB20DE30}"/>
                  </a:ext>
                </a:extLst>
              </p:cNvPr>
              <p:cNvGrpSpPr/>
              <p:nvPr/>
            </p:nvGrpSpPr>
            <p:grpSpPr>
              <a:xfrm>
                <a:off x="181586" y="4146948"/>
                <a:ext cx="3601298" cy="2278960"/>
                <a:chOff x="181586" y="4146948"/>
                <a:chExt cx="3601298" cy="2278960"/>
              </a:xfrm>
            </p:grpSpPr>
            <p:sp>
              <p:nvSpPr>
                <p:cNvPr id="91" name="Rectangle 90">
                  <a:extLst>
                    <a:ext uri="{FF2B5EF4-FFF2-40B4-BE49-F238E27FC236}">
                      <a16:creationId xmlns:a16="http://schemas.microsoft.com/office/drawing/2014/main" id="{C711E661-4B2F-46D7-836A-5DD68ED336A8}"/>
                    </a:ext>
                  </a:extLst>
                </p:cNvPr>
                <p:cNvSpPr/>
                <p:nvPr/>
              </p:nvSpPr>
              <p:spPr>
                <a:xfrm>
                  <a:off x="215286" y="4146948"/>
                  <a:ext cx="3444373" cy="2278960"/>
                </a:xfrm>
                <a:prstGeom prst="rect">
                  <a:avLst/>
                </a:prstGeom>
                <a:solidFill>
                  <a:schemeClr val="bg2">
                    <a:lumMod val="95000"/>
                  </a:schemeClr>
                </a:solidFill>
                <a:ln w="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endParaRPr lang="en-IN" sz="1350">
                    <a:solidFill>
                      <a:prstClr val="white"/>
                    </a:solidFill>
                    <a:latin typeface="Arial" panose="020B0604020202020204"/>
                  </a:endParaRPr>
                </a:p>
              </p:txBody>
            </p:sp>
            <p:sp>
              <p:nvSpPr>
                <p:cNvPr id="92" name="Rectangle 91">
                  <a:extLst>
                    <a:ext uri="{FF2B5EF4-FFF2-40B4-BE49-F238E27FC236}">
                      <a16:creationId xmlns:a16="http://schemas.microsoft.com/office/drawing/2014/main" id="{5C802835-5005-4F72-B22C-5027F10D0408}"/>
                    </a:ext>
                  </a:extLst>
                </p:cNvPr>
                <p:cNvSpPr/>
                <p:nvPr/>
              </p:nvSpPr>
              <p:spPr>
                <a:xfrm>
                  <a:off x="181586" y="4441072"/>
                  <a:ext cx="3601298" cy="1569660"/>
                </a:xfrm>
                <a:prstGeom prst="rect">
                  <a:avLst/>
                </a:prstGeom>
              </p:spPr>
              <p:txBody>
                <a:bodyPr wrap="square" lIns="68580" tIns="34290" rIns="68580" bIns="34290" anchor="ctr">
                  <a:spAutoFit/>
                </a:bodyPr>
                <a:lstStyle/>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Home loan financing </a:t>
                  </a:r>
                </a:p>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Low to medium earners</a:t>
                  </a:r>
                </a:p>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Investor’s beneficiaries</a:t>
                  </a:r>
                </a:p>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Proclaimed areas  </a:t>
                  </a:r>
                  <a:r>
                    <a:rPr lang="en-US" sz="900" b="1" dirty="0">
                      <a:solidFill>
                        <a:srgbClr val="2C2C2C"/>
                      </a:solidFill>
                      <a:latin typeface="Arial"/>
                      <a:cs typeface="Arial"/>
                    </a:rPr>
                    <a:t> </a:t>
                  </a:r>
                </a:p>
              </p:txBody>
            </p:sp>
          </p:grpSp>
          <p:sp>
            <p:nvSpPr>
              <p:cNvPr id="88" name="Rectangle 87">
                <a:extLst>
                  <a:ext uri="{FF2B5EF4-FFF2-40B4-BE49-F238E27FC236}">
                    <a16:creationId xmlns:a16="http://schemas.microsoft.com/office/drawing/2014/main" id="{18C73F54-B46C-433E-87D1-C168022BF869}"/>
                  </a:ext>
                </a:extLst>
              </p:cNvPr>
              <p:cNvSpPr/>
              <p:nvPr/>
            </p:nvSpPr>
            <p:spPr>
              <a:xfrm>
                <a:off x="5146157" y="4804205"/>
                <a:ext cx="1838964" cy="307776"/>
              </a:xfrm>
              <a:prstGeom prst="rect">
                <a:avLst/>
              </a:prstGeom>
            </p:spPr>
            <p:txBody>
              <a:bodyPr wrap="square" anchor="ctr">
                <a:spAutoFit/>
              </a:bodyPr>
              <a:lstStyle/>
              <a:p>
                <a:pPr defTabSz="685800">
                  <a:buClr>
                    <a:srgbClr val="434343"/>
                  </a:buClr>
                  <a:defRPr/>
                </a:pPr>
                <a:endParaRPr lang="en-US" sz="900" dirty="0">
                  <a:solidFill>
                    <a:srgbClr val="2C2C2C"/>
                  </a:solidFill>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535B54DB-A741-47C9-8C84-30CB0523ED28}"/>
                  </a:ext>
                </a:extLst>
              </p:cNvPr>
              <p:cNvSpPr/>
              <p:nvPr/>
            </p:nvSpPr>
            <p:spPr>
              <a:xfrm>
                <a:off x="7169195" y="4848440"/>
                <a:ext cx="1838900" cy="307776"/>
              </a:xfrm>
              <a:prstGeom prst="rect">
                <a:avLst/>
              </a:prstGeom>
            </p:spPr>
            <p:txBody>
              <a:bodyPr wrap="square" anchor="ctr">
                <a:spAutoFit/>
              </a:bodyPr>
              <a:lstStyle/>
              <a:p>
                <a:pPr marL="128588" indent="-128588" defTabSz="685800">
                  <a:buClr>
                    <a:srgbClr val="434343"/>
                  </a:buClr>
                  <a:buFont typeface="Arial" panose="020B0604020202020204" pitchFamily="34" charset="0"/>
                  <a:buChar char="˃"/>
                  <a:defRPr/>
                </a:pPr>
                <a:endParaRPr lang="en-US" sz="900" dirty="0">
                  <a:solidFill>
                    <a:srgbClr val="2C2C2C"/>
                  </a:solidFill>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AB6418F8-079F-4AD8-8AAB-2B1C31EAB211}"/>
                  </a:ext>
                </a:extLst>
              </p:cNvPr>
              <p:cNvSpPr/>
              <p:nvPr/>
            </p:nvSpPr>
            <p:spPr>
              <a:xfrm>
                <a:off x="9106625" y="4826233"/>
                <a:ext cx="1839036" cy="307776"/>
              </a:xfrm>
              <a:prstGeom prst="rect">
                <a:avLst/>
              </a:prstGeom>
            </p:spPr>
            <p:txBody>
              <a:bodyPr wrap="square" anchor="ctr">
                <a:spAutoFit/>
              </a:bodyPr>
              <a:lstStyle/>
              <a:p>
                <a:pPr marL="128588" indent="-128588" defTabSz="685800">
                  <a:buClr>
                    <a:srgbClr val="434343"/>
                  </a:buClr>
                  <a:buFont typeface="Arial" panose="020B0604020202020204" pitchFamily="34" charset="0"/>
                  <a:buChar char="˃"/>
                  <a:defRPr/>
                </a:pPr>
                <a:endParaRPr lang="en-US" sz="900" dirty="0">
                  <a:solidFill>
                    <a:srgbClr val="2C2C2C"/>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7EEB5350-4165-4DA6-9409-9B5F75D8E8F0}"/>
                </a:ext>
              </a:extLst>
            </p:cNvPr>
            <p:cNvGrpSpPr/>
            <p:nvPr/>
          </p:nvGrpSpPr>
          <p:grpSpPr>
            <a:xfrm>
              <a:off x="665251" y="-479181"/>
              <a:ext cx="3464831" cy="2970441"/>
              <a:chOff x="665251" y="-479181"/>
              <a:chExt cx="3464831" cy="2970441"/>
            </a:xfrm>
          </p:grpSpPr>
          <p:grpSp>
            <p:nvGrpSpPr>
              <p:cNvPr id="69" name="Group 68">
                <a:extLst>
                  <a:ext uri="{FF2B5EF4-FFF2-40B4-BE49-F238E27FC236}">
                    <a16:creationId xmlns:a16="http://schemas.microsoft.com/office/drawing/2014/main" id="{E8E7E4E5-01A9-4A57-9403-ACB07E5C1B9F}"/>
                  </a:ext>
                </a:extLst>
              </p:cNvPr>
              <p:cNvGrpSpPr/>
              <p:nvPr/>
            </p:nvGrpSpPr>
            <p:grpSpPr>
              <a:xfrm>
                <a:off x="665251" y="537230"/>
                <a:ext cx="3464831" cy="1954030"/>
                <a:chOff x="665251" y="537230"/>
                <a:chExt cx="3464831" cy="1954030"/>
              </a:xfrm>
            </p:grpSpPr>
            <p:sp>
              <p:nvSpPr>
                <p:cNvPr id="76" name="Chevron 107">
                  <a:extLst>
                    <a:ext uri="{FF2B5EF4-FFF2-40B4-BE49-F238E27FC236}">
                      <a16:creationId xmlns:a16="http://schemas.microsoft.com/office/drawing/2014/main" id="{C5BB5C65-CDF8-4C3F-ABFD-DA07CBF3C9ED}"/>
                    </a:ext>
                  </a:extLst>
                </p:cNvPr>
                <p:cNvSpPr/>
                <p:nvPr/>
              </p:nvSpPr>
              <p:spPr>
                <a:xfrm>
                  <a:off x="665251" y="537230"/>
                  <a:ext cx="3464831" cy="1931736"/>
                </a:xfrm>
                <a:prstGeom prst="chevron">
                  <a:avLst>
                    <a:gd name="adj" fmla="val 3835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7" name="TextBox 76">
                  <a:extLst>
                    <a:ext uri="{FF2B5EF4-FFF2-40B4-BE49-F238E27FC236}">
                      <a16:creationId xmlns:a16="http://schemas.microsoft.com/office/drawing/2014/main" id="{8D6AAF13-BD68-432C-A257-214916D6EAE9}"/>
                    </a:ext>
                  </a:extLst>
                </p:cNvPr>
                <p:cNvSpPr txBox="1"/>
                <p:nvPr/>
              </p:nvSpPr>
              <p:spPr>
                <a:xfrm>
                  <a:off x="1399395" y="2152705"/>
                  <a:ext cx="1745633" cy="338555"/>
                </a:xfrm>
                <a:prstGeom prst="rect">
                  <a:avLst/>
                </a:prstGeom>
                <a:noFill/>
              </p:spPr>
              <p:txBody>
                <a:bodyPr wrap="square" rtlCol="0" anchor="ctr">
                  <a:spAutoFit/>
                </a:bodyPr>
                <a:lstStyle/>
                <a:p>
                  <a:pPr algn="ctr" defTabSz="685800">
                    <a:defRPr/>
                  </a:pPr>
                  <a:endParaRPr lang="en-IN" sz="1050" b="1" dirty="0">
                    <a:solidFill>
                      <a:srgbClr val="FFFFFF"/>
                    </a:solidFill>
                    <a:latin typeface="Arial (Headings)"/>
                  </a:endParaRPr>
                </a:p>
              </p:txBody>
            </p:sp>
          </p:grpSp>
          <p:sp>
            <p:nvSpPr>
              <p:cNvPr id="71" name="Oval 70">
                <a:extLst>
                  <a:ext uri="{FF2B5EF4-FFF2-40B4-BE49-F238E27FC236}">
                    <a16:creationId xmlns:a16="http://schemas.microsoft.com/office/drawing/2014/main" id="{391F15C9-283B-42F1-88A2-35EE148F630F}"/>
                  </a:ext>
                </a:extLst>
              </p:cNvPr>
              <p:cNvSpPr/>
              <p:nvPr/>
            </p:nvSpPr>
            <p:spPr>
              <a:xfrm>
                <a:off x="1779861" y="-479181"/>
                <a:ext cx="978881" cy="1201918"/>
              </a:xfrm>
              <a:prstGeom prst="ellipse">
                <a:avLst/>
              </a:prstGeom>
              <a:solidFill>
                <a:schemeClr val="bg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dirty="0">
                  <a:solidFill>
                    <a:prstClr val="white"/>
                  </a:solidFill>
                  <a:latin typeface="Arial" panose="020B0604020202020204"/>
                </a:endParaRPr>
              </a:p>
            </p:txBody>
          </p:sp>
        </p:grpSp>
        <p:sp>
          <p:nvSpPr>
            <p:cNvPr id="55" name="TextBox 54">
              <a:extLst>
                <a:ext uri="{FF2B5EF4-FFF2-40B4-BE49-F238E27FC236}">
                  <a16:creationId xmlns:a16="http://schemas.microsoft.com/office/drawing/2014/main" id="{60661011-BE95-4D2F-92D1-A4317F2CE992}"/>
                </a:ext>
              </a:extLst>
            </p:cNvPr>
            <p:cNvSpPr txBox="1"/>
            <p:nvPr/>
          </p:nvSpPr>
          <p:spPr>
            <a:xfrm>
              <a:off x="3203421" y="2130411"/>
              <a:ext cx="1942738" cy="338555"/>
            </a:xfrm>
            <a:prstGeom prst="rect">
              <a:avLst/>
            </a:prstGeom>
            <a:noFill/>
          </p:spPr>
          <p:txBody>
            <a:bodyPr wrap="square" rtlCol="0" anchor="ctr">
              <a:spAutoFit/>
            </a:bodyPr>
            <a:lstStyle/>
            <a:p>
              <a:pPr algn="ctr" defTabSz="685800">
                <a:defRPr/>
              </a:pPr>
              <a:endParaRPr lang="en-IN" sz="1050" b="1" dirty="0">
                <a:solidFill>
                  <a:srgbClr val="FFFFFF"/>
                </a:solidFill>
                <a:latin typeface="Arial (Headings)"/>
              </a:endParaRPr>
            </a:p>
          </p:txBody>
        </p:sp>
        <p:grpSp>
          <p:nvGrpSpPr>
            <p:cNvPr id="20" name="Group 19">
              <a:extLst>
                <a:ext uri="{FF2B5EF4-FFF2-40B4-BE49-F238E27FC236}">
                  <a16:creationId xmlns:a16="http://schemas.microsoft.com/office/drawing/2014/main" id="{37535834-B97C-4949-A9EB-D9534B50424E}"/>
                </a:ext>
              </a:extLst>
            </p:cNvPr>
            <p:cNvGrpSpPr/>
            <p:nvPr/>
          </p:nvGrpSpPr>
          <p:grpSpPr>
            <a:xfrm>
              <a:off x="1360344" y="-479179"/>
              <a:ext cx="9195556" cy="2845114"/>
              <a:chOff x="1360344" y="-479179"/>
              <a:chExt cx="9195556" cy="2845114"/>
            </a:xfrm>
          </p:grpSpPr>
          <p:sp>
            <p:nvSpPr>
              <p:cNvPr id="43" name="Chevron 110">
                <a:extLst>
                  <a:ext uri="{FF2B5EF4-FFF2-40B4-BE49-F238E27FC236}">
                    <a16:creationId xmlns:a16="http://schemas.microsoft.com/office/drawing/2014/main" id="{7E8DBF07-7175-4AEF-9FB0-B90D3A3D859D}"/>
                  </a:ext>
                </a:extLst>
              </p:cNvPr>
              <p:cNvSpPr/>
              <p:nvPr/>
            </p:nvSpPr>
            <p:spPr>
              <a:xfrm>
                <a:off x="7543490" y="537229"/>
                <a:ext cx="3012410" cy="1828706"/>
              </a:xfrm>
              <a:prstGeom prst="chevron">
                <a:avLst>
                  <a:gd name="adj" fmla="val 3835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4" name="TextBox 43">
                <a:extLst>
                  <a:ext uri="{FF2B5EF4-FFF2-40B4-BE49-F238E27FC236}">
                    <a16:creationId xmlns:a16="http://schemas.microsoft.com/office/drawing/2014/main" id="{EA689073-F283-416A-8DA5-C3B48C03A0A2}"/>
                  </a:ext>
                </a:extLst>
              </p:cNvPr>
              <p:cNvSpPr txBox="1"/>
              <p:nvPr/>
            </p:nvSpPr>
            <p:spPr>
              <a:xfrm>
                <a:off x="1360344" y="1138658"/>
                <a:ext cx="2173909" cy="943848"/>
              </a:xfrm>
              <a:prstGeom prst="rect">
                <a:avLst/>
              </a:prstGeom>
              <a:noFill/>
            </p:spPr>
            <p:txBody>
              <a:bodyPr wrap="square" rtlCol="0" anchor="ctr">
                <a:spAutoFit/>
              </a:bodyPr>
              <a:lstStyle/>
              <a:p>
                <a:pPr algn="ctr" defTabSz="685800">
                  <a:defRPr/>
                </a:pPr>
                <a:r>
                  <a:rPr lang="en-IN" sz="2000" b="1" dirty="0">
                    <a:solidFill>
                      <a:srgbClr val="FFFFFF"/>
                    </a:solidFill>
                    <a:latin typeface="Arial (Headings)"/>
                  </a:rPr>
                  <a:t>FUND OBJECTIVE </a:t>
                </a:r>
              </a:p>
            </p:txBody>
          </p:sp>
          <p:sp>
            <p:nvSpPr>
              <p:cNvPr id="46" name="Oval 45">
                <a:extLst>
                  <a:ext uri="{FF2B5EF4-FFF2-40B4-BE49-F238E27FC236}">
                    <a16:creationId xmlns:a16="http://schemas.microsoft.com/office/drawing/2014/main" id="{BE5D65F1-F7FA-412F-86A9-DE8188D44705}"/>
                  </a:ext>
                </a:extLst>
              </p:cNvPr>
              <p:cNvSpPr/>
              <p:nvPr/>
            </p:nvSpPr>
            <p:spPr>
              <a:xfrm>
                <a:off x="8255370" y="-479179"/>
                <a:ext cx="1082659" cy="1201917"/>
              </a:xfrm>
              <a:prstGeom prst="ellipse">
                <a:avLst/>
              </a:prstGeom>
              <a:solidFill>
                <a:schemeClr val="bg1"/>
              </a:solidFill>
              <a:ln w="63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dirty="0">
                  <a:solidFill>
                    <a:prstClr val="white"/>
                  </a:solidFill>
                  <a:latin typeface="Arial" panose="020B0604020202020204"/>
                </a:endParaRPr>
              </a:p>
            </p:txBody>
          </p:sp>
        </p:grpSp>
        <p:sp>
          <p:nvSpPr>
            <p:cNvPr id="36" name="TextBox 35">
              <a:extLst>
                <a:ext uri="{FF2B5EF4-FFF2-40B4-BE49-F238E27FC236}">
                  <a16:creationId xmlns:a16="http://schemas.microsoft.com/office/drawing/2014/main" id="{29DA2D27-8328-41C5-A521-1BB5D1A524FF}"/>
                </a:ext>
              </a:extLst>
            </p:cNvPr>
            <p:cNvSpPr txBox="1"/>
            <p:nvPr/>
          </p:nvSpPr>
          <p:spPr>
            <a:xfrm>
              <a:off x="9132833" y="2152702"/>
              <a:ext cx="1789998" cy="338555"/>
            </a:xfrm>
            <a:prstGeom prst="rect">
              <a:avLst/>
            </a:prstGeom>
            <a:noFill/>
          </p:spPr>
          <p:txBody>
            <a:bodyPr wrap="square" rtlCol="0" anchor="ctr">
              <a:spAutoFit/>
            </a:bodyPr>
            <a:lstStyle/>
            <a:p>
              <a:pPr algn="ctr" defTabSz="685800">
                <a:defRPr/>
              </a:pPr>
              <a:endParaRPr lang="en-IN" sz="1050" b="1" dirty="0">
                <a:solidFill>
                  <a:srgbClr val="FFFFFF"/>
                </a:solidFill>
                <a:latin typeface="Arial (Headings)"/>
              </a:endParaRPr>
            </a:p>
          </p:txBody>
        </p:sp>
        <p:grpSp>
          <p:nvGrpSpPr>
            <p:cNvPr id="22" name="Group 21">
              <a:extLst>
                <a:ext uri="{FF2B5EF4-FFF2-40B4-BE49-F238E27FC236}">
                  <a16:creationId xmlns:a16="http://schemas.microsoft.com/office/drawing/2014/main" id="{C3C28F2C-26C7-4423-B18C-D9E47112D5B3}"/>
                </a:ext>
              </a:extLst>
            </p:cNvPr>
            <p:cNvGrpSpPr/>
            <p:nvPr/>
          </p:nvGrpSpPr>
          <p:grpSpPr>
            <a:xfrm>
              <a:off x="3741479" y="-479180"/>
              <a:ext cx="3802011" cy="2949251"/>
              <a:chOff x="3741479" y="-479180"/>
              <a:chExt cx="3802011" cy="2949251"/>
            </a:xfrm>
          </p:grpSpPr>
          <p:sp>
            <p:nvSpPr>
              <p:cNvPr id="23" name="Chevron 109">
                <a:extLst>
                  <a:ext uri="{FF2B5EF4-FFF2-40B4-BE49-F238E27FC236}">
                    <a16:creationId xmlns:a16="http://schemas.microsoft.com/office/drawing/2014/main" id="{78E2BF60-A03C-414E-82D2-CA4112D39F7F}"/>
                  </a:ext>
                </a:extLst>
              </p:cNvPr>
              <p:cNvSpPr/>
              <p:nvPr/>
            </p:nvSpPr>
            <p:spPr>
              <a:xfrm>
                <a:off x="4383406" y="434200"/>
                <a:ext cx="3160084" cy="1931736"/>
              </a:xfrm>
              <a:prstGeom prst="chevron">
                <a:avLst>
                  <a:gd name="adj" fmla="val 3835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4" name="TextBox 23">
                <a:extLst>
                  <a:ext uri="{FF2B5EF4-FFF2-40B4-BE49-F238E27FC236}">
                    <a16:creationId xmlns:a16="http://schemas.microsoft.com/office/drawing/2014/main" id="{38017348-81FA-4C12-9718-5C29B30522AA}"/>
                  </a:ext>
                </a:extLst>
              </p:cNvPr>
              <p:cNvSpPr txBox="1"/>
              <p:nvPr/>
            </p:nvSpPr>
            <p:spPr>
              <a:xfrm>
                <a:off x="3741479" y="2131516"/>
                <a:ext cx="1033759" cy="338555"/>
              </a:xfrm>
              <a:prstGeom prst="rect">
                <a:avLst/>
              </a:prstGeom>
              <a:noFill/>
            </p:spPr>
            <p:txBody>
              <a:bodyPr wrap="square" rtlCol="0" anchor="ctr">
                <a:spAutoFit/>
              </a:bodyPr>
              <a:lstStyle/>
              <a:p>
                <a:pPr algn="ctr" defTabSz="685800">
                  <a:defRPr/>
                </a:pPr>
                <a:r>
                  <a:rPr lang="en-IN" sz="1050" b="1" dirty="0">
                    <a:solidFill>
                      <a:srgbClr val="FFFFFF"/>
                    </a:solidFill>
                    <a:latin typeface="Arial (Headings)"/>
                  </a:rPr>
                  <a:t> </a:t>
                </a:r>
              </a:p>
            </p:txBody>
          </p:sp>
          <p:sp>
            <p:nvSpPr>
              <p:cNvPr id="26" name="Oval 25">
                <a:extLst>
                  <a:ext uri="{FF2B5EF4-FFF2-40B4-BE49-F238E27FC236}">
                    <a16:creationId xmlns:a16="http://schemas.microsoft.com/office/drawing/2014/main" id="{680D334E-64B8-4FD9-992D-B77C3245C8FC}"/>
                  </a:ext>
                </a:extLst>
              </p:cNvPr>
              <p:cNvSpPr/>
              <p:nvPr/>
            </p:nvSpPr>
            <p:spPr>
              <a:xfrm>
                <a:off x="5312984" y="-479180"/>
                <a:ext cx="1082659" cy="1201918"/>
              </a:xfrm>
              <a:prstGeom prst="ellipse">
                <a:avLst/>
              </a:prstGeom>
              <a:solidFill>
                <a:schemeClr val="bg1"/>
              </a:solidFill>
              <a:ln w="63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dirty="0">
                  <a:solidFill>
                    <a:prstClr val="white"/>
                  </a:solidFill>
                  <a:latin typeface="Arial" panose="020B0604020202020204"/>
                </a:endParaRPr>
              </a:p>
            </p:txBody>
          </p:sp>
        </p:grpSp>
      </p:grpSp>
      <p:pic>
        <p:nvPicPr>
          <p:cNvPr id="10" name="Graphic 9" descr="Bullseye with solid fill">
            <a:extLst>
              <a:ext uri="{FF2B5EF4-FFF2-40B4-BE49-F238E27FC236}">
                <a16:creationId xmlns:a16="http://schemas.microsoft.com/office/drawing/2014/main" id="{3274932E-FEB7-81B4-C8A8-999AC72B4B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1800" y="1158651"/>
            <a:ext cx="838200" cy="838200"/>
          </a:xfrm>
          <a:prstGeom prst="rect">
            <a:avLst/>
          </a:prstGeom>
        </p:spPr>
      </p:pic>
      <p:pic>
        <p:nvPicPr>
          <p:cNvPr id="14" name="Graphic 13" descr="Bar graph with upward trend with solid fill">
            <a:extLst>
              <a:ext uri="{FF2B5EF4-FFF2-40B4-BE49-F238E27FC236}">
                <a16:creationId xmlns:a16="http://schemas.microsoft.com/office/drawing/2014/main" id="{B4C20106-0693-6178-7EAE-10B492D320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67334" y="1263596"/>
            <a:ext cx="714467" cy="714467"/>
          </a:xfrm>
          <a:prstGeom prst="rect">
            <a:avLst/>
          </a:prstGeom>
        </p:spPr>
      </p:pic>
      <p:pic>
        <p:nvPicPr>
          <p:cNvPr id="104" name="Graphic 103" descr="Home with solid fill">
            <a:extLst>
              <a:ext uri="{FF2B5EF4-FFF2-40B4-BE49-F238E27FC236}">
                <a16:creationId xmlns:a16="http://schemas.microsoft.com/office/drawing/2014/main" id="{FDE70E03-AC30-4908-FAE4-3385149A12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5751" y="1177156"/>
            <a:ext cx="728916" cy="728916"/>
          </a:xfrm>
          <a:prstGeom prst="rect">
            <a:avLst/>
          </a:prstGeom>
        </p:spPr>
      </p:pic>
      <p:sp>
        <p:nvSpPr>
          <p:cNvPr id="105" name="TextBox 104">
            <a:extLst>
              <a:ext uri="{FF2B5EF4-FFF2-40B4-BE49-F238E27FC236}">
                <a16:creationId xmlns:a16="http://schemas.microsoft.com/office/drawing/2014/main" id="{31B9F5F3-1E57-184C-AF35-C164BBAB9176}"/>
              </a:ext>
            </a:extLst>
          </p:cNvPr>
          <p:cNvSpPr txBox="1"/>
          <p:nvPr/>
        </p:nvSpPr>
        <p:spPr>
          <a:xfrm>
            <a:off x="5710903" y="2492707"/>
            <a:ext cx="1861484" cy="400110"/>
          </a:xfrm>
          <a:prstGeom prst="rect">
            <a:avLst/>
          </a:prstGeom>
          <a:noFill/>
        </p:spPr>
        <p:txBody>
          <a:bodyPr wrap="square" rtlCol="0" anchor="ctr">
            <a:spAutoFit/>
          </a:bodyPr>
          <a:lstStyle/>
          <a:p>
            <a:pPr algn="ctr" defTabSz="685800">
              <a:defRPr/>
            </a:pPr>
            <a:r>
              <a:rPr lang="en-IN" sz="2000" b="1" dirty="0">
                <a:solidFill>
                  <a:srgbClr val="FFFFFF"/>
                </a:solidFill>
                <a:latin typeface="Arial (Headings)"/>
              </a:rPr>
              <a:t>INVESTOR</a:t>
            </a:r>
          </a:p>
        </p:txBody>
      </p:sp>
      <p:sp>
        <p:nvSpPr>
          <p:cNvPr id="106" name="TextBox 105">
            <a:extLst>
              <a:ext uri="{FF2B5EF4-FFF2-40B4-BE49-F238E27FC236}">
                <a16:creationId xmlns:a16="http://schemas.microsoft.com/office/drawing/2014/main" id="{B0B5019C-AB6C-B86B-84B9-03A6D710A9F1}"/>
              </a:ext>
            </a:extLst>
          </p:cNvPr>
          <p:cNvSpPr txBox="1"/>
          <p:nvPr/>
        </p:nvSpPr>
        <p:spPr>
          <a:xfrm>
            <a:off x="8342456" y="2454182"/>
            <a:ext cx="2112673" cy="400110"/>
          </a:xfrm>
          <a:prstGeom prst="rect">
            <a:avLst/>
          </a:prstGeom>
          <a:noFill/>
        </p:spPr>
        <p:txBody>
          <a:bodyPr wrap="square" rtlCol="0" anchor="ctr">
            <a:spAutoFit/>
          </a:bodyPr>
          <a:lstStyle/>
          <a:p>
            <a:pPr algn="ctr" defTabSz="685800">
              <a:defRPr/>
            </a:pPr>
            <a:r>
              <a:rPr lang="en-IN" sz="2000" b="1" dirty="0">
                <a:solidFill>
                  <a:srgbClr val="FFFFFF"/>
                </a:solidFill>
                <a:latin typeface="Arial (Headings)"/>
              </a:rPr>
              <a:t>INVESTMENTS</a:t>
            </a:r>
          </a:p>
        </p:txBody>
      </p:sp>
      <p:sp>
        <p:nvSpPr>
          <p:cNvPr id="108" name="Arrow: Down 107">
            <a:extLst>
              <a:ext uri="{FF2B5EF4-FFF2-40B4-BE49-F238E27FC236}">
                <a16:creationId xmlns:a16="http://schemas.microsoft.com/office/drawing/2014/main" id="{A06C7E7E-6289-96D6-E03D-7AC9B4EC1BAD}"/>
              </a:ext>
            </a:extLst>
          </p:cNvPr>
          <p:cNvSpPr/>
          <p:nvPr/>
        </p:nvSpPr>
        <p:spPr>
          <a:xfrm>
            <a:off x="2979003" y="3449744"/>
            <a:ext cx="510199" cy="930192"/>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Arrow: Down 108">
            <a:extLst>
              <a:ext uri="{FF2B5EF4-FFF2-40B4-BE49-F238E27FC236}">
                <a16:creationId xmlns:a16="http://schemas.microsoft.com/office/drawing/2014/main" id="{4B76AEFA-AF13-2154-0AA3-D27C6DE6B306}"/>
              </a:ext>
            </a:extLst>
          </p:cNvPr>
          <p:cNvSpPr/>
          <p:nvPr/>
        </p:nvSpPr>
        <p:spPr>
          <a:xfrm>
            <a:off x="9018648" y="3369416"/>
            <a:ext cx="510199" cy="930192"/>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Arrow: Down 109">
            <a:extLst>
              <a:ext uri="{FF2B5EF4-FFF2-40B4-BE49-F238E27FC236}">
                <a16:creationId xmlns:a16="http://schemas.microsoft.com/office/drawing/2014/main" id="{C50EF947-DBFB-67BF-623B-40F770BE005E}"/>
              </a:ext>
            </a:extLst>
          </p:cNvPr>
          <p:cNvSpPr/>
          <p:nvPr/>
        </p:nvSpPr>
        <p:spPr>
          <a:xfrm>
            <a:off x="6243745" y="3381770"/>
            <a:ext cx="510199" cy="930192"/>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9DF28846-2ECB-5C1A-8AE0-387C860950D9}"/>
              </a:ext>
            </a:extLst>
          </p:cNvPr>
          <p:cNvSpPr/>
          <p:nvPr/>
        </p:nvSpPr>
        <p:spPr>
          <a:xfrm>
            <a:off x="4989971" y="4656208"/>
            <a:ext cx="2823995" cy="1709220"/>
          </a:xfrm>
          <a:prstGeom prst="rect">
            <a:avLst/>
          </a:prstGeom>
          <a:solidFill>
            <a:schemeClr val="bg2">
              <a:lumMod val="95000"/>
            </a:schemeClr>
          </a:solidFill>
          <a:ln w="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GIPF Anchor Investor </a:t>
            </a:r>
          </a:p>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FCTS Co-Investor</a:t>
            </a:r>
          </a:p>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N$1.5 billion </a:t>
            </a:r>
            <a:endParaRPr lang="en-US" sz="1000" b="1" dirty="0">
              <a:solidFill>
                <a:srgbClr val="2C2C2C"/>
              </a:solidFill>
              <a:latin typeface="Arial"/>
              <a:cs typeface="Arial"/>
            </a:endParaRPr>
          </a:p>
        </p:txBody>
      </p:sp>
      <p:sp>
        <p:nvSpPr>
          <p:cNvPr id="112" name="Rectangle 111">
            <a:extLst>
              <a:ext uri="{FF2B5EF4-FFF2-40B4-BE49-F238E27FC236}">
                <a16:creationId xmlns:a16="http://schemas.microsoft.com/office/drawing/2014/main" id="{18080D59-EE2C-1A1F-225A-6A712C2184A1}"/>
              </a:ext>
            </a:extLst>
          </p:cNvPr>
          <p:cNvSpPr/>
          <p:nvPr/>
        </p:nvSpPr>
        <p:spPr>
          <a:xfrm>
            <a:off x="8109401" y="4628249"/>
            <a:ext cx="2456681" cy="1709220"/>
          </a:xfrm>
          <a:prstGeom prst="rect">
            <a:avLst/>
          </a:prstGeom>
          <a:solidFill>
            <a:schemeClr val="bg2">
              <a:lumMod val="95000"/>
            </a:schemeClr>
          </a:solidFill>
          <a:ln w="0">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3500 home loans </a:t>
            </a:r>
          </a:p>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2 Infrastructure loans </a:t>
            </a:r>
          </a:p>
          <a:p>
            <a:pPr marL="285750" indent="-285750" defTabSz="685800">
              <a:buClr>
                <a:srgbClr val="434343"/>
              </a:buClr>
              <a:buFont typeface="Arial" panose="020B0604020202020204" pitchFamily="34" charset="0"/>
              <a:buChar char="•"/>
              <a:defRPr/>
            </a:pPr>
            <a:r>
              <a:rPr lang="en-US" b="1" dirty="0">
                <a:solidFill>
                  <a:srgbClr val="2C2C2C"/>
                </a:solidFill>
                <a:latin typeface="Arial"/>
                <a:cs typeface="Arial"/>
              </a:rPr>
              <a:t>N$2 billion</a:t>
            </a:r>
            <a:endParaRPr lang="en-US" sz="1000" b="1" dirty="0">
              <a:solidFill>
                <a:srgbClr val="2C2C2C"/>
              </a:solidFill>
              <a:latin typeface="Arial"/>
              <a:cs typeface="Arial"/>
            </a:endParaRPr>
          </a:p>
        </p:txBody>
      </p:sp>
    </p:spTree>
    <p:extLst>
      <p:ext uri="{BB962C8B-B14F-4D97-AF65-F5344CB8AC3E}">
        <p14:creationId xmlns:p14="http://schemas.microsoft.com/office/powerpoint/2010/main" val="3791064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407-FF92-4C59-9005-AA976AF7E0A1}"/>
              </a:ext>
            </a:extLst>
          </p:cNvPr>
          <p:cNvSpPr>
            <a:spLocks noGrp="1"/>
          </p:cNvSpPr>
          <p:nvPr>
            <p:ph type="title"/>
          </p:nvPr>
        </p:nvSpPr>
        <p:spPr>
          <a:xfrm>
            <a:off x="0" y="0"/>
            <a:ext cx="12192000" cy="861391"/>
          </a:xfrm>
        </p:spPr>
        <p:txBody>
          <a:bodyPr>
            <a:normAutofit/>
          </a:bodyPr>
          <a:lstStyle/>
          <a:p>
            <a:r>
              <a:rPr lang="en-ZA" sz="3600" b="1" dirty="0">
                <a:latin typeface="+mn-lt"/>
              </a:rPr>
              <a:t>IMPACT AND EXPOSURE (Regional) </a:t>
            </a:r>
            <a:endParaRPr lang="en-GB" sz="3600" b="1" dirty="0">
              <a:latin typeface="+mn-lt"/>
            </a:endParaRPr>
          </a:p>
        </p:txBody>
      </p:sp>
      <p:sp>
        <p:nvSpPr>
          <p:cNvPr id="67" name="TextBox 23">
            <a:extLst>
              <a:ext uri="{FF2B5EF4-FFF2-40B4-BE49-F238E27FC236}">
                <a16:creationId xmlns:a16="http://schemas.microsoft.com/office/drawing/2014/main" id="{9D147CB0-5120-4DF9-B355-BB58250346B3}"/>
              </a:ext>
            </a:extLst>
          </p:cNvPr>
          <p:cNvSpPr txBox="1"/>
          <p:nvPr/>
        </p:nvSpPr>
        <p:spPr>
          <a:xfrm>
            <a:off x="407146" y="2217487"/>
            <a:ext cx="2516670" cy="136579"/>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rPr>
              <a:t> </a:t>
            </a:r>
            <a:endParaRPr kumimoji="0" lang="en-ZA" sz="14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27FBFB1C-6299-8959-5D45-E92C3457115F}"/>
              </a:ext>
            </a:extLst>
          </p:cNvPr>
          <p:cNvGraphicFramePr>
            <a:graphicFrameLocks/>
          </p:cNvGraphicFramePr>
          <p:nvPr>
            <p:extLst>
              <p:ext uri="{D42A27DB-BD31-4B8C-83A1-F6EECF244321}">
                <p14:modId xmlns:p14="http://schemas.microsoft.com/office/powerpoint/2010/main" val="1513747602"/>
              </p:ext>
            </p:extLst>
          </p:nvPr>
        </p:nvGraphicFramePr>
        <p:xfrm>
          <a:off x="777688" y="806664"/>
          <a:ext cx="10636624" cy="6051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374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407-FF92-4C59-9005-AA976AF7E0A1}"/>
              </a:ext>
            </a:extLst>
          </p:cNvPr>
          <p:cNvSpPr>
            <a:spLocks noGrp="1"/>
          </p:cNvSpPr>
          <p:nvPr>
            <p:ph type="title"/>
          </p:nvPr>
        </p:nvSpPr>
        <p:spPr>
          <a:xfrm>
            <a:off x="0" y="0"/>
            <a:ext cx="12192000" cy="861391"/>
          </a:xfrm>
        </p:spPr>
        <p:txBody>
          <a:bodyPr>
            <a:normAutofit/>
          </a:bodyPr>
          <a:lstStyle/>
          <a:p>
            <a:r>
              <a:rPr lang="en-ZA" sz="3600" b="1" dirty="0">
                <a:latin typeface="+mn-lt"/>
              </a:rPr>
              <a:t>IMPACT AND EXPOSURE (Occupation) </a:t>
            </a:r>
            <a:endParaRPr lang="en-GB" sz="3600" b="1" dirty="0">
              <a:latin typeface="+mn-lt"/>
            </a:endParaRPr>
          </a:p>
        </p:txBody>
      </p:sp>
      <p:sp>
        <p:nvSpPr>
          <p:cNvPr id="67" name="TextBox 23">
            <a:extLst>
              <a:ext uri="{FF2B5EF4-FFF2-40B4-BE49-F238E27FC236}">
                <a16:creationId xmlns:a16="http://schemas.microsoft.com/office/drawing/2014/main" id="{9D147CB0-5120-4DF9-B355-BB58250346B3}"/>
              </a:ext>
            </a:extLst>
          </p:cNvPr>
          <p:cNvSpPr txBox="1"/>
          <p:nvPr/>
        </p:nvSpPr>
        <p:spPr>
          <a:xfrm>
            <a:off x="407146" y="2217487"/>
            <a:ext cx="2516670" cy="136579"/>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rPr>
              <a:t> </a:t>
            </a:r>
            <a:endParaRPr kumimoji="0" lang="en-ZA" sz="14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93F5954D-B6D9-0E19-2979-F9B96BDD35C9}"/>
              </a:ext>
            </a:extLst>
          </p:cNvPr>
          <p:cNvGraphicFramePr>
            <a:graphicFrameLocks/>
          </p:cNvGraphicFramePr>
          <p:nvPr>
            <p:extLst>
              <p:ext uri="{D42A27DB-BD31-4B8C-83A1-F6EECF244321}">
                <p14:modId xmlns:p14="http://schemas.microsoft.com/office/powerpoint/2010/main" val="1070068125"/>
              </p:ext>
            </p:extLst>
          </p:nvPr>
        </p:nvGraphicFramePr>
        <p:xfrm>
          <a:off x="847165" y="813390"/>
          <a:ext cx="10354235" cy="58922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68967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54-3E0F-449D-B5F4-88CC31350DED}"/>
              </a:ext>
            </a:extLst>
          </p:cNvPr>
          <p:cNvSpPr>
            <a:spLocks noGrp="1"/>
          </p:cNvSpPr>
          <p:nvPr>
            <p:ph type="title"/>
          </p:nvPr>
        </p:nvSpPr>
        <p:spPr/>
        <p:txBody>
          <a:bodyPr>
            <a:normAutofit/>
          </a:bodyPr>
          <a:lstStyle/>
          <a:p>
            <a:r>
              <a:rPr lang="en-GB" b="1" dirty="0"/>
              <a:t>FIRST CAPITAL HOUSING FUND PROPOSED PPP MODEL </a:t>
            </a:r>
          </a:p>
        </p:txBody>
      </p:sp>
    </p:spTree>
    <p:extLst>
      <p:ext uri="{BB962C8B-B14F-4D97-AF65-F5344CB8AC3E}">
        <p14:creationId xmlns:p14="http://schemas.microsoft.com/office/powerpoint/2010/main" val="21516316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407-FF92-4C59-9005-AA976AF7E0A1}"/>
              </a:ext>
            </a:extLst>
          </p:cNvPr>
          <p:cNvSpPr>
            <a:spLocks noGrp="1"/>
          </p:cNvSpPr>
          <p:nvPr>
            <p:ph type="title"/>
          </p:nvPr>
        </p:nvSpPr>
        <p:spPr>
          <a:xfrm>
            <a:off x="0" y="0"/>
            <a:ext cx="12192000" cy="861391"/>
          </a:xfrm>
        </p:spPr>
        <p:txBody>
          <a:bodyPr>
            <a:normAutofit/>
          </a:bodyPr>
          <a:lstStyle/>
          <a:p>
            <a:pPr>
              <a:lnSpc>
                <a:spcPct val="150000"/>
              </a:lnSpc>
            </a:pPr>
            <a:r>
              <a:rPr lang="en-US" sz="3600" b="1" dirty="0">
                <a:latin typeface="Arial" panose="020B0604020202020204" pitchFamily="34" charset="0"/>
                <a:cs typeface="Arial" panose="020B0604020202020204" pitchFamily="34" charset="0"/>
              </a:rPr>
              <a:t>PPP HOUSING DELIVERY MODEL </a:t>
            </a:r>
          </a:p>
        </p:txBody>
      </p:sp>
      <p:sp>
        <p:nvSpPr>
          <p:cNvPr id="67" name="TextBox 23">
            <a:extLst>
              <a:ext uri="{FF2B5EF4-FFF2-40B4-BE49-F238E27FC236}">
                <a16:creationId xmlns:a16="http://schemas.microsoft.com/office/drawing/2014/main" id="{9D147CB0-5120-4DF9-B355-BB58250346B3}"/>
              </a:ext>
            </a:extLst>
          </p:cNvPr>
          <p:cNvSpPr txBox="1"/>
          <p:nvPr/>
        </p:nvSpPr>
        <p:spPr>
          <a:xfrm>
            <a:off x="407146" y="2217487"/>
            <a:ext cx="2516670" cy="136579"/>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rPr>
              <a:t> </a:t>
            </a:r>
            <a:endParaRPr kumimoji="0" lang="en-ZA" sz="14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F9B9CA37-4EA0-F32C-E078-514D6BECCB41}"/>
              </a:ext>
            </a:extLst>
          </p:cNvPr>
          <p:cNvGraphicFramePr/>
          <p:nvPr>
            <p:extLst>
              <p:ext uri="{D42A27DB-BD31-4B8C-83A1-F6EECF244321}">
                <p14:modId xmlns:p14="http://schemas.microsoft.com/office/powerpoint/2010/main" val="1646087565"/>
              </p:ext>
            </p:extLst>
          </p:nvPr>
        </p:nvGraphicFramePr>
        <p:xfrm>
          <a:off x="161366" y="861391"/>
          <a:ext cx="12586446" cy="5794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0622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407-FF92-4C59-9005-AA976AF7E0A1}"/>
              </a:ext>
            </a:extLst>
          </p:cNvPr>
          <p:cNvSpPr>
            <a:spLocks noGrp="1"/>
          </p:cNvSpPr>
          <p:nvPr>
            <p:ph type="title"/>
          </p:nvPr>
        </p:nvSpPr>
        <p:spPr>
          <a:xfrm>
            <a:off x="0" y="0"/>
            <a:ext cx="12192000" cy="861391"/>
          </a:xfrm>
        </p:spPr>
        <p:txBody>
          <a:bodyPr>
            <a:normAutofit/>
          </a:bodyPr>
          <a:lstStyle/>
          <a:p>
            <a:pPr>
              <a:lnSpc>
                <a:spcPct val="150000"/>
              </a:lnSpc>
            </a:pPr>
            <a:r>
              <a:rPr lang="en-US" sz="3600" b="1" dirty="0">
                <a:latin typeface="Arial" panose="020B0604020202020204" pitchFamily="34" charset="0"/>
                <a:cs typeface="Arial" panose="020B0604020202020204" pitchFamily="34" charset="0"/>
              </a:rPr>
              <a:t>PPP HOUSING DELIVERY MODEL IN ACTION</a:t>
            </a:r>
          </a:p>
        </p:txBody>
      </p:sp>
      <p:sp>
        <p:nvSpPr>
          <p:cNvPr id="67" name="TextBox 23">
            <a:extLst>
              <a:ext uri="{FF2B5EF4-FFF2-40B4-BE49-F238E27FC236}">
                <a16:creationId xmlns:a16="http://schemas.microsoft.com/office/drawing/2014/main" id="{9D147CB0-5120-4DF9-B355-BB58250346B3}"/>
              </a:ext>
            </a:extLst>
          </p:cNvPr>
          <p:cNvSpPr txBox="1"/>
          <p:nvPr/>
        </p:nvSpPr>
        <p:spPr>
          <a:xfrm>
            <a:off x="407146" y="2217487"/>
            <a:ext cx="2516670" cy="136579"/>
          </a:xfrm>
          <a:prstGeom prst="rect">
            <a:avLst/>
          </a:prstGeom>
          <a:noFill/>
        </p:spPr>
        <p:txBody>
          <a:bodyPr wrap="square" rtlCol="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rPr>
              <a:t> </a:t>
            </a:r>
            <a:endParaRPr kumimoji="0" lang="en-ZA" sz="14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panose="02020603050405020304" pitchFamily="18" charset="0"/>
            </a:endParaRPr>
          </a:p>
        </p:txBody>
      </p:sp>
      <p:graphicFrame>
        <p:nvGraphicFramePr>
          <p:cNvPr id="3" name="Table 7">
            <a:extLst>
              <a:ext uri="{FF2B5EF4-FFF2-40B4-BE49-F238E27FC236}">
                <a16:creationId xmlns:a16="http://schemas.microsoft.com/office/drawing/2014/main" id="{58DFA815-EC3E-D193-1112-B29CF09A08B5}"/>
              </a:ext>
            </a:extLst>
          </p:cNvPr>
          <p:cNvGraphicFramePr>
            <a:graphicFrameLocks/>
          </p:cNvGraphicFramePr>
          <p:nvPr>
            <p:extLst>
              <p:ext uri="{D42A27DB-BD31-4B8C-83A1-F6EECF244321}">
                <p14:modId xmlns:p14="http://schemas.microsoft.com/office/powerpoint/2010/main" val="864729577"/>
              </p:ext>
            </p:extLst>
          </p:nvPr>
        </p:nvGraphicFramePr>
        <p:xfrm>
          <a:off x="578223" y="1050979"/>
          <a:ext cx="10582834" cy="5584130"/>
        </p:xfrm>
        <a:graphic>
          <a:graphicData uri="http://schemas.openxmlformats.org/drawingml/2006/table">
            <a:tbl>
              <a:tblPr firstRow="1" bandRow="1">
                <a:tableStyleId>{5C22544A-7EE6-4342-B048-85BDC9FD1C3A}</a:tableStyleId>
              </a:tblPr>
              <a:tblGrid>
                <a:gridCol w="2996909">
                  <a:extLst>
                    <a:ext uri="{9D8B030D-6E8A-4147-A177-3AD203B41FA5}">
                      <a16:colId xmlns:a16="http://schemas.microsoft.com/office/drawing/2014/main" val="3738899006"/>
                    </a:ext>
                  </a:extLst>
                </a:gridCol>
                <a:gridCol w="4151967">
                  <a:extLst>
                    <a:ext uri="{9D8B030D-6E8A-4147-A177-3AD203B41FA5}">
                      <a16:colId xmlns:a16="http://schemas.microsoft.com/office/drawing/2014/main" val="504887331"/>
                    </a:ext>
                  </a:extLst>
                </a:gridCol>
                <a:gridCol w="3433958">
                  <a:extLst>
                    <a:ext uri="{9D8B030D-6E8A-4147-A177-3AD203B41FA5}">
                      <a16:colId xmlns:a16="http://schemas.microsoft.com/office/drawing/2014/main" val="108012710"/>
                    </a:ext>
                  </a:extLst>
                </a:gridCol>
              </a:tblGrid>
              <a:tr h="934538">
                <a:tc>
                  <a:txBody>
                    <a:bodyPr/>
                    <a:lstStyle/>
                    <a:p>
                      <a:endParaRPr lang="en-GB" dirty="0"/>
                    </a:p>
                  </a:txBody>
                  <a:tcPr/>
                </a:tc>
                <a:tc>
                  <a:txBody>
                    <a:bodyPr/>
                    <a:lstStyle/>
                    <a:p>
                      <a:endParaRPr lang="en-GB" sz="2000" dirty="0"/>
                    </a:p>
                    <a:p>
                      <a:pPr algn="ctr"/>
                      <a:r>
                        <a:rPr lang="en-GB" sz="2000" dirty="0"/>
                        <a:t>          BUKALO VILLAGE COUNCIL </a:t>
                      </a:r>
                    </a:p>
                  </a:txBody>
                  <a:tcPr/>
                </a:tc>
                <a:tc>
                  <a:txBody>
                    <a:bodyPr/>
                    <a:lstStyle/>
                    <a:p>
                      <a:endParaRPr lang="en-GB" sz="2000" dirty="0"/>
                    </a:p>
                    <a:p>
                      <a:pPr algn="ctr"/>
                      <a:r>
                        <a:rPr lang="en-GB" sz="2000" dirty="0"/>
                        <a:t>ONDANGWA </a:t>
                      </a:r>
                    </a:p>
                    <a:p>
                      <a:pPr algn="ctr"/>
                      <a:r>
                        <a:rPr lang="en-GB" sz="2000" dirty="0"/>
                        <a:t>TOWN COUNCIL</a:t>
                      </a:r>
                    </a:p>
                  </a:txBody>
                  <a:tcPr/>
                </a:tc>
                <a:extLst>
                  <a:ext uri="{0D108BD9-81ED-4DB2-BD59-A6C34878D82A}">
                    <a16:rowId xmlns:a16="http://schemas.microsoft.com/office/drawing/2014/main" val="3865083539"/>
                  </a:ext>
                </a:extLst>
              </a:tr>
              <a:tr h="915658">
                <a:tc>
                  <a:txBody>
                    <a:bodyPr/>
                    <a:lstStyle/>
                    <a:p>
                      <a:pPr algn="ctr"/>
                      <a:r>
                        <a:rPr lang="en-GB" b="1" dirty="0"/>
                        <a:t>NUMBER OF PLOTS </a:t>
                      </a:r>
                    </a:p>
                  </a:txBody>
                  <a:tcPr/>
                </a:tc>
                <a:tc>
                  <a:txBody>
                    <a:bodyPr/>
                    <a:lstStyle/>
                    <a:p>
                      <a:pPr algn="ctr"/>
                      <a:endParaRPr lang="en-GB" b="1" dirty="0"/>
                    </a:p>
                    <a:p>
                      <a:pPr algn="ctr"/>
                      <a:r>
                        <a:rPr lang="en-GB" b="1" dirty="0"/>
                        <a:t>72</a:t>
                      </a:r>
                    </a:p>
                  </a:txBody>
                  <a:tcPr/>
                </a:tc>
                <a:tc>
                  <a:txBody>
                    <a:bodyPr/>
                    <a:lstStyle/>
                    <a:p>
                      <a:pPr algn="ctr"/>
                      <a:endParaRPr lang="en-GB" b="1" dirty="0"/>
                    </a:p>
                    <a:p>
                      <a:pPr algn="ctr"/>
                      <a:r>
                        <a:rPr lang="en-GB" b="1" dirty="0"/>
                        <a:t>30</a:t>
                      </a:r>
                    </a:p>
                  </a:txBody>
                  <a:tcPr/>
                </a:tc>
                <a:extLst>
                  <a:ext uri="{0D108BD9-81ED-4DB2-BD59-A6C34878D82A}">
                    <a16:rowId xmlns:a16="http://schemas.microsoft.com/office/drawing/2014/main" val="3434108855"/>
                  </a:ext>
                </a:extLst>
              </a:tr>
              <a:tr h="915658">
                <a:tc>
                  <a:txBody>
                    <a:bodyPr/>
                    <a:lstStyle/>
                    <a:p>
                      <a:pPr algn="ctr"/>
                      <a:endParaRPr lang="en-GB" b="1" dirty="0"/>
                    </a:p>
                    <a:p>
                      <a:pPr algn="ctr"/>
                      <a:r>
                        <a:rPr lang="en-GB" b="1" dirty="0"/>
                        <a:t>PLOT SIZE</a:t>
                      </a:r>
                    </a:p>
                    <a:p>
                      <a:pPr algn="ctr"/>
                      <a:endParaRPr lang="en-GB" dirty="0"/>
                    </a:p>
                  </a:txBody>
                  <a:tcPr/>
                </a:tc>
                <a:tc>
                  <a:txBody>
                    <a:bodyPr/>
                    <a:lstStyle/>
                    <a:p>
                      <a:endParaRPr lang="en-GB" dirty="0"/>
                    </a:p>
                    <a:p>
                      <a:pPr algn="ctr"/>
                      <a:r>
                        <a:rPr lang="en-GB" b="1" dirty="0"/>
                        <a:t>415sqm</a:t>
                      </a:r>
                    </a:p>
                  </a:txBody>
                  <a:tcPr/>
                </a:tc>
                <a:tc>
                  <a:txBody>
                    <a:bodyPr/>
                    <a:lstStyle/>
                    <a:p>
                      <a:endParaRPr lang="en-GB" dirty="0"/>
                    </a:p>
                    <a:p>
                      <a:pPr algn="ctr"/>
                      <a:r>
                        <a:rPr lang="en-GB" dirty="0"/>
                        <a:t>   </a:t>
                      </a:r>
                      <a:r>
                        <a:rPr lang="en-GB" b="1" dirty="0"/>
                        <a:t>386.8sqm   </a:t>
                      </a:r>
                      <a:r>
                        <a:rPr lang="en-GB" dirty="0"/>
                        <a:t>   </a:t>
                      </a:r>
                    </a:p>
                  </a:txBody>
                  <a:tcPr/>
                </a:tc>
                <a:extLst>
                  <a:ext uri="{0D108BD9-81ED-4DB2-BD59-A6C34878D82A}">
                    <a16:rowId xmlns:a16="http://schemas.microsoft.com/office/drawing/2014/main" val="3483481122"/>
                  </a:ext>
                </a:extLst>
              </a:tr>
              <a:tr h="915658">
                <a:tc>
                  <a:txBody>
                    <a:bodyPr/>
                    <a:lstStyle/>
                    <a:p>
                      <a:pPr algn="ctr"/>
                      <a:endParaRPr lang="en-GB" b="1" dirty="0"/>
                    </a:p>
                    <a:p>
                      <a:pPr algn="ctr"/>
                      <a:r>
                        <a:rPr lang="en-GB" b="1" dirty="0"/>
                        <a:t>PLOT PRICE</a:t>
                      </a:r>
                    </a:p>
                  </a:txBody>
                  <a:tcPr/>
                </a:tc>
                <a:tc>
                  <a:txBody>
                    <a:bodyPr/>
                    <a:lstStyle/>
                    <a:p>
                      <a:pPr algn="ctr"/>
                      <a:endParaRPr lang="en-GB" b="1" dirty="0"/>
                    </a:p>
                    <a:p>
                      <a:pPr algn="ctr"/>
                      <a:r>
                        <a:rPr lang="en-GB" b="1" dirty="0"/>
                        <a:t>N$17,500.00</a:t>
                      </a:r>
                    </a:p>
                  </a:txBody>
                  <a:tcPr/>
                </a:tc>
                <a:tc>
                  <a:txBody>
                    <a:bodyPr/>
                    <a:lstStyle/>
                    <a:p>
                      <a:pPr algn="ctr"/>
                      <a:endParaRPr lang="en-GB" b="1" dirty="0"/>
                    </a:p>
                    <a:p>
                      <a:pPr algn="ctr"/>
                      <a:r>
                        <a:rPr lang="en-GB" b="1" dirty="0"/>
                        <a:t>N$58,000.00</a:t>
                      </a:r>
                    </a:p>
                  </a:txBody>
                  <a:tcPr/>
                </a:tc>
                <a:extLst>
                  <a:ext uri="{0D108BD9-81ED-4DB2-BD59-A6C34878D82A}">
                    <a16:rowId xmlns:a16="http://schemas.microsoft.com/office/drawing/2014/main" val="3959720812"/>
                  </a:ext>
                </a:extLst>
              </a:tr>
              <a:tr h="915658">
                <a:tc>
                  <a:txBody>
                    <a:bodyPr/>
                    <a:lstStyle/>
                    <a:p>
                      <a:pPr algn="ctr"/>
                      <a:endParaRPr lang="en-GB" b="1" dirty="0"/>
                    </a:p>
                    <a:p>
                      <a:pPr algn="ctr"/>
                      <a:r>
                        <a:rPr lang="en-GB" b="1" dirty="0"/>
                        <a:t>HOUSE SIZE </a:t>
                      </a:r>
                    </a:p>
                    <a:p>
                      <a:pPr algn="ctr"/>
                      <a:endParaRPr lang="en-GB" b="1" dirty="0"/>
                    </a:p>
                  </a:txBody>
                  <a:tcPr/>
                </a:tc>
                <a:tc>
                  <a:txBody>
                    <a:bodyPr/>
                    <a:lstStyle/>
                    <a:p>
                      <a:pPr algn="ctr"/>
                      <a:endParaRPr lang="en-GB" b="1" dirty="0"/>
                    </a:p>
                    <a:p>
                      <a:pPr algn="ctr"/>
                      <a:r>
                        <a:rPr lang="en-GB" b="1" dirty="0"/>
                        <a:t>63sqm </a:t>
                      </a:r>
                    </a:p>
                  </a:txBody>
                  <a:tcPr/>
                </a:tc>
                <a:tc>
                  <a:txBody>
                    <a:bodyPr/>
                    <a:lstStyle/>
                    <a:p>
                      <a:pPr algn="ctr"/>
                      <a:endParaRPr lang="en-GB" b="1" dirty="0"/>
                    </a:p>
                    <a:p>
                      <a:pPr algn="ctr"/>
                      <a:r>
                        <a:rPr lang="en-GB" b="1" dirty="0"/>
                        <a:t>62sqm </a:t>
                      </a:r>
                    </a:p>
                  </a:txBody>
                  <a:tcPr/>
                </a:tc>
                <a:extLst>
                  <a:ext uri="{0D108BD9-81ED-4DB2-BD59-A6C34878D82A}">
                    <a16:rowId xmlns:a16="http://schemas.microsoft.com/office/drawing/2014/main" val="3062564756"/>
                  </a:ext>
                </a:extLst>
              </a:tr>
              <a:tr h="915658">
                <a:tc>
                  <a:txBody>
                    <a:bodyPr/>
                    <a:lstStyle/>
                    <a:p>
                      <a:pPr algn="ctr"/>
                      <a:endParaRPr lang="en-GB" dirty="0"/>
                    </a:p>
                    <a:p>
                      <a:pPr algn="ctr"/>
                      <a:r>
                        <a:rPr lang="en-GB" b="1" dirty="0"/>
                        <a:t>HOUSE PRICE  </a:t>
                      </a:r>
                    </a:p>
                  </a:txBody>
                  <a:tcPr/>
                </a:tc>
                <a:tc>
                  <a:txBody>
                    <a:bodyPr/>
                    <a:lstStyle/>
                    <a:p>
                      <a:pPr algn="ctr"/>
                      <a:endParaRPr lang="en-GB" b="1" dirty="0"/>
                    </a:p>
                    <a:p>
                      <a:pPr algn="ctr"/>
                      <a:r>
                        <a:rPr lang="en-GB" b="1" dirty="0"/>
                        <a:t> N$440,000.00</a:t>
                      </a:r>
                    </a:p>
                  </a:txBody>
                  <a:tcPr/>
                </a:tc>
                <a:tc>
                  <a:txBody>
                    <a:bodyPr/>
                    <a:lstStyle/>
                    <a:p>
                      <a:pPr algn="ctr"/>
                      <a:endParaRPr lang="en-GB" b="1" dirty="0"/>
                    </a:p>
                    <a:p>
                      <a:pPr algn="ctr"/>
                      <a:r>
                        <a:rPr lang="en-GB" b="1" dirty="0"/>
                        <a:t>N$480,000.00</a:t>
                      </a:r>
                    </a:p>
                  </a:txBody>
                  <a:tcPr/>
                </a:tc>
                <a:extLst>
                  <a:ext uri="{0D108BD9-81ED-4DB2-BD59-A6C34878D82A}">
                    <a16:rowId xmlns:a16="http://schemas.microsoft.com/office/drawing/2014/main" val="1178701544"/>
                  </a:ext>
                </a:extLst>
              </a:tr>
            </a:tbl>
          </a:graphicData>
        </a:graphic>
      </p:graphicFrame>
    </p:spTree>
    <p:extLst>
      <p:ext uri="{BB962C8B-B14F-4D97-AF65-F5344CB8AC3E}">
        <p14:creationId xmlns:p14="http://schemas.microsoft.com/office/powerpoint/2010/main" val="21073024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54-3E0F-449D-B5F4-88CC31350DED}"/>
              </a:ext>
            </a:extLst>
          </p:cNvPr>
          <p:cNvSpPr>
            <a:spLocks noGrp="1"/>
          </p:cNvSpPr>
          <p:nvPr>
            <p:ph type="title"/>
          </p:nvPr>
        </p:nvSpPr>
        <p:spPr/>
        <p:txBody>
          <a:bodyPr>
            <a:normAutofit/>
          </a:bodyPr>
          <a:lstStyle/>
          <a:p>
            <a:r>
              <a:rPr lang="en-ZA" b="1" dirty="0"/>
              <a:t>HOUSING AFFORDABILITY CRISIS  </a:t>
            </a:r>
            <a:endParaRPr lang="en-GB" b="1" dirty="0"/>
          </a:p>
        </p:txBody>
      </p:sp>
    </p:spTree>
    <p:extLst>
      <p:ext uri="{BB962C8B-B14F-4D97-AF65-F5344CB8AC3E}">
        <p14:creationId xmlns:p14="http://schemas.microsoft.com/office/powerpoint/2010/main" val="1691606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53221715-A6F9-E082-CDEC-7A47AE4CA4E7}"/>
              </a:ext>
            </a:extLst>
          </p:cNvPr>
          <p:cNvPicPr>
            <a:picLocks noGrp="1" noChangeAspect="1"/>
          </p:cNvPicPr>
          <p:nvPr>
            <p:ph sz="quarter" idx="2"/>
          </p:nvPr>
        </p:nvPicPr>
        <p:blipFill>
          <a:blip r:embed="rId3"/>
          <a:stretch>
            <a:fillRect/>
          </a:stretch>
        </p:blipFill>
        <p:spPr>
          <a:xfrm>
            <a:off x="513183" y="1071494"/>
            <a:ext cx="10534262" cy="5659280"/>
          </a:xfrm>
          <a:prstGeom prst="rect">
            <a:avLst/>
          </a:prstGeom>
        </p:spPr>
      </p:pic>
      <p:sp>
        <p:nvSpPr>
          <p:cNvPr id="6" name="Title 1">
            <a:extLst>
              <a:ext uri="{FF2B5EF4-FFF2-40B4-BE49-F238E27FC236}">
                <a16:creationId xmlns:a16="http://schemas.microsoft.com/office/drawing/2014/main" id="{4505ED45-D059-4178-A9A8-3F2E3B66506C}"/>
              </a:ext>
            </a:extLst>
          </p:cNvPr>
          <p:cNvSpPr txBox="1">
            <a:spLocks/>
          </p:cNvSpPr>
          <p:nvPr/>
        </p:nvSpPr>
        <p:spPr>
          <a:xfrm>
            <a:off x="121298" y="4762"/>
            <a:ext cx="11530190" cy="980534"/>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defTabSz="342900">
              <a:defRPr/>
            </a:pPr>
            <a:r>
              <a:rPr lang="en-US" sz="2800" b="1" dirty="0">
                <a:latin typeface="Arial" panose="020B0604020202020204" pitchFamily="34" charset="0"/>
                <a:cs typeface="Arial" panose="020B0604020202020204" pitchFamily="34" charset="0"/>
              </a:rPr>
              <a:t>HOUSING SUBSIDY  </a:t>
            </a:r>
            <a:endParaRPr lang="en-US" sz="2800" b="1" cap="small" dirty="0">
              <a:solidFill>
                <a:prstClr val="whit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54-3E0F-449D-B5F4-88CC31350DED}"/>
              </a:ext>
            </a:extLst>
          </p:cNvPr>
          <p:cNvSpPr>
            <a:spLocks noGrp="1"/>
          </p:cNvSpPr>
          <p:nvPr>
            <p:ph type="title"/>
          </p:nvPr>
        </p:nvSpPr>
        <p:spPr/>
        <p:txBody>
          <a:bodyPr>
            <a:normAutofit/>
          </a:bodyPr>
          <a:lstStyle/>
          <a:p>
            <a:r>
              <a:rPr lang="en-GB" b="1" dirty="0"/>
              <a:t>REQUIREMENTS </a:t>
            </a:r>
          </a:p>
        </p:txBody>
      </p:sp>
    </p:spTree>
    <p:extLst>
      <p:ext uri="{BB962C8B-B14F-4D97-AF65-F5344CB8AC3E}">
        <p14:creationId xmlns:p14="http://schemas.microsoft.com/office/powerpoint/2010/main" val="36264439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3EE63B-6966-45C5-8381-22D6B860422E}"/>
              </a:ext>
            </a:extLst>
          </p:cNvPr>
          <p:cNvPicPr>
            <a:picLocks noChangeAspect="1"/>
          </p:cNvPicPr>
          <p:nvPr/>
        </p:nvPicPr>
        <p:blipFill>
          <a:blip r:embed="rId2"/>
          <a:stretch>
            <a:fillRect/>
          </a:stretch>
        </p:blipFill>
        <p:spPr>
          <a:xfrm>
            <a:off x="-1" y="0"/>
            <a:ext cx="12192001" cy="6858000"/>
          </a:xfrm>
          <a:prstGeom prst="rect">
            <a:avLst/>
          </a:prstGeom>
        </p:spPr>
      </p:pic>
      <p:sp>
        <p:nvSpPr>
          <p:cNvPr id="3" name="Slide Number Placeholder 2"/>
          <p:cNvSpPr>
            <a:spLocks noGrp="1"/>
          </p:cNvSpPr>
          <p:nvPr>
            <p:ph type="sldNum" sz="quarter" idx="11"/>
          </p:nvPr>
        </p:nvSpPr>
        <p:spPr/>
        <p:txBody>
          <a:bodyPr/>
          <a:lstStyle/>
          <a:p>
            <a:pPr>
              <a:defRPr/>
            </a:pPr>
            <a:fld id="{7C1A640B-0BAA-4FD5-BED5-BAFC472D6F6B}" type="slidenum">
              <a:rPr lang="en-US" smtClean="0"/>
              <a:pPr>
                <a:defRPr/>
              </a:pPr>
              <a:t>32</a:t>
            </a:fld>
            <a:endParaRPr lang="en-US" dirty="0"/>
          </a:p>
        </p:txBody>
      </p:sp>
      <p:sp>
        <p:nvSpPr>
          <p:cNvPr id="4" name="Title 1"/>
          <p:cNvSpPr txBox="1">
            <a:spLocks/>
          </p:cNvSpPr>
          <p:nvPr/>
        </p:nvSpPr>
        <p:spPr>
          <a:xfrm>
            <a:off x="0" y="178241"/>
            <a:ext cx="12192000" cy="1001326"/>
          </a:xfrm>
          <a:prstGeom prst="rect">
            <a:avLst/>
          </a:prstGeom>
          <a:solidFill>
            <a:srgbClr val="0083C5"/>
          </a:solidFill>
        </p:spPr>
        <p:style>
          <a:lnRef idx="1">
            <a:schemeClr val="accent1"/>
          </a:lnRef>
          <a:fillRef idx="3">
            <a:schemeClr val="accent1"/>
          </a:fillRef>
          <a:effectRef idx="2">
            <a:schemeClr val="accent1"/>
          </a:effectRef>
          <a:fontRef idx="minor">
            <a:schemeClr val="lt1"/>
          </a:fontRef>
        </p:style>
        <p:txBody>
          <a:bodyPr anchor="ctr" anchorCtr="1">
            <a:noAutofit/>
          </a:bodyPr>
          <a:lstStyle/>
          <a:p>
            <a:pPr>
              <a:lnSpc>
                <a:spcPct val="150000"/>
              </a:lnSpc>
            </a:pPr>
            <a:r>
              <a:rPr lang="en-US" sz="2800" b="1" dirty="0">
                <a:latin typeface="Arial" panose="020B0604020202020204" pitchFamily="34" charset="0"/>
                <a:cs typeface="Arial" panose="020B0604020202020204" pitchFamily="34" charset="0"/>
              </a:rPr>
              <a:t>HOME LOAN APPLICATION REQUIREMENTS</a:t>
            </a:r>
          </a:p>
        </p:txBody>
      </p:sp>
      <p:sp>
        <p:nvSpPr>
          <p:cNvPr id="8" name="Content Placeholder 2">
            <a:extLst>
              <a:ext uri="{FF2B5EF4-FFF2-40B4-BE49-F238E27FC236}">
                <a16:creationId xmlns:a16="http://schemas.microsoft.com/office/drawing/2014/main" id="{355C401C-8B98-42EE-82AE-1C174C1320F2}"/>
              </a:ext>
            </a:extLst>
          </p:cNvPr>
          <p:cNvSpPr txBox="1">
            <a:spLocks/>
          </p:cNvSpPr>
          <p:nvPr/>
        </p:nvSpPr>
        <p:spPr>
          <a:xfrm>
            <a:off x="1866900" y="990600"/>
            <a:ext cx="8458200" cy="5486400"/>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50000"/>
              </a:lnSpc>
              <a:spcBef>
                <a:spcPts val="0"/>
              </a:spcBef>
              <a:buNone/>
            </a:pPr>
            <a:endParaRPr lang="en-US" dirty="0">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A4D89746-F850-D454-304F-3229388CDF60}"/>
              </a:ext>
            </a:extLst>
          </p:cNvPr>
          <p:cNvGraphicFramePr/>
          <p:nvPr>
            <p:extLst>
              <p:ext uri="{D42A27DB-BD31-4B8C-83A1-F6EECF244321}">
                <p14:modId xmlns:p14="http://schemas.microsoft.com/office/powerpoint/2010/main" val="2204246194"/>
              </p:ext>
            </p:extLst>
          </p:nvPr>
        </p:nvGraphicFramePr>
        <p:xfrm>
          <a:off x="819151" y="1010708"/>
          <a:ext cx="10467974" cy="5669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196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3EE63B-6966-45C5-8381-22D6B860422E}"/>
              </a:ext>
            </a:extLst>
          </p:cNvPr>
          <p:cNvPicPr>
            <a:picLocks noChangeAspect="1"/>
          </p:cNvPicPr>
          <p:nvPr/>
        </p:nvPicPr>
        <p:blipFill>
          <a:blip r:embed="rId2"/>
          <a:stretch>
            <a:fillRect/>
          </a:stretch>
        </p:blipFill>
        <p:spPr>
          <a:xfrm>
            <a:off x="-1" y="0"/>
            <a:ext cx="12192001" cy="6858000"/>
          </a:xfrm>
          <a:prstGeom prst="rect">
            <a:avLst/>
          </a:prstGeom>
        </p:spPr>
      </p:pic>
      <p:sp>
        <p:nvSpPr>
          <p:cNvPr id="3" name="Slide Number Placeholder 2"/>
          <p:cNvSpPr>
            <a:spLocks noGrp="1"/>
          </p:cNvSpPr>
          <p:nvPr>
            <p:ph type="sldNum" sz="quarter" idx="11"/>
          </p:nvPr>
        </p:nvSpPr>
        <p:spPr/>
        <p:txBody>
          <a:bodyPr/>
          <a:lstStyle/>
          <a:p>
            <a:pPr>
              <a:defRPr/>
            </a:pPr>
            <a:fld id="{7C1A640B-0BAA-4FD5-BED5-BAFC472D6F6B}" type="slidenum">
              <a:rPr lang="en-US" smtClean="0"/>
              <a:pPr>
                <a:defRPr/>
              </a:pPr>
              <a:t>33</a:t>
            </a:fld>
            <a:endParaRPr lang="en-US" dirty="0"/>
          </a:p>
        </p:txBody>
      </p:sp>
      <p:sp>
        <p:nvSpPr>
          <p:cNvPr id="4" name="Title 1"/>
          <p:cNvSpPr txBox="1">
            <a:spLocks/>
          </p:cNvSpPr>
          <p:nvPr/>
        </p:nvSpPr>
        <p:spPr>
          <a:xfrm>
            <a:off x="0" y="178241"/>
            <a:ext cx="12192000" cy="1001326"/>
          </a:xfrm>
          <a:prstGeom prst="rect">
            <a:avLst/>
          </a:prstGeom>
          <a:solidFill>
            <a:srgbClr val="0083C5"/>
          </a:solidFill>
        </p:spPr>
        <p:style>
          <a:lnRef idx="1">
            <a:schemeClr val="accent1"/>
          </a:lnRef>
          <a:fillRef idx="3">
            <a:schemeClr val="accent1"/>
          </a:fillRef>
          <a:effectRef idx="2">
            <a:schemeClr val="accent1"/>
          </a:effectRef>
          <a:fontRef idx="minor">
            <a:schemeClr val="lt1"/>
          </a:fontRef>
        </p:style>
        <p:txBody>
          <a:bodyPr anchor="ctr" anchorCtr="1">
            <a:noAutofit/>
          </a:bodyPr>
          <a:lstStyle/>
          <a:p>
            <a:pPr>
              <a:lnSpc>
                <a:spcPct val="150000"/>
              </a:lnSpc>
            </a:pPr>
            <a:r>
              <a:rPr lang="en-US" sz="2800" b="1" dirty="0">
                <a:latin typeface="Arial" panose="020B0604020202020204" pitchFamily="34" charset="0"/>
                <a:cs typeface="Arial" panose="020B0604020202020204" pitchFamily="34" charset="0"/>
              </a:rPr>
              <a:t>First Capital Housing Fund </a:t>
            </a:r>
          </a:p>
        </p:txBody>
      </p:sp>
      <p:sp>
        <p:nvSpPr>
          <p:cNvPr id="8" name="Content Placeholder 2">
            <a:extLst>
              <a:ext uri="{FF2B5EF4-FFF2-40B4-BE49-F238E27FC236}">
                <a16:creationId xmlns:a16="http://schemas.microsoft.com/office/drawing/2014/main" id="{355C401C-8B98-42EE-82AE-1C174C1320F2}"/>
              </a:ext>
            </a:extLst>
          </p:cNvPr>
          <p:cNvSpPr txBox="1">
            <a:spLocks/>
          </p:cNvSpPr>
          <p:nvPr/>
        </p:nvSpPr>
        <p:spPr>
          <a:xfrm>
            <a:off x="1866900" y="990600"/>
            <a:ext cx="8458200" cy="5486400"/>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nSpc>
                <a:spcPct val="150000"/>
              </a:lnSpc>
              <a:spcBef>
                <a:spcPts val="0"/>
              </a:spcBef>
              <a:buNone/>
            </a:pPr>
            <a:endParaRPr lang="en-US" dirty="0">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A4D89746-F850-D454-304F-3229388CDF60}"/>
              </a:ext>
            </a:extLst>
          </p:cNvPr>
          <p:cNvGraphicFramePr/>
          <p:nvPr>
            <p:extLst>
              <p:ext uri="{D42A27DB-BD31-4B8C-83A1-F6EECF244321}">
                <p14:modId xmlns:p14="http://schemas.microsoft.com/office/powerpoint/2010/main" val="3112177888"/>
              </p:ext>
            </p:extLst>
          </p:nvPr>
        </p:nvGraphicFramePr>
        <p:xfrm>
          <a:off x="819151" y="1010708"/>
          <a:ext cx="10467974" cy="5669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809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F461-2F32-4440-AFCB-067A76C159CF}"/>
              </a:ext>
            </a:extLst>
          </p:cNvPr>
          <p:cNvSpPr>
            <a:spLocks noGrp="1"/>
          </p:cNvSpPr>
          <p:nvPr>
            <p:ph type="title"/>
          </p:nvPr>
        </p:nvSpPr>
        <p:spPr/>
        <p:txBody>
          <a:bodyPr/>
          <a:lstStyle/>
          <a:p>
            <a:r>
              <a:rPr lang="en-ZA" dirty="0"/>
              <a:t>QUESTIONS?</a:t>
            </a:r>
            <a:endParaRPr lang="en-GB" dirty="0"/>
          </a:p>
        </p:txBody>
      </p:sp>
    </p:spTree>
    <p:extLst>
      <p:ext uri="{BB962C8B-B14F-4D97-AF65-F5344CB8AC3E}">
        <p14:creationId xmlns:p14="http://schemas.microsoft.com/office/powerpoint/2010/main" val="426269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tree&#10;&#10;Description automatically generated">
            <a:extLst>
              <a:ext uri="{FF2B5EF4-FFF2-40B4-BE49-F238E27FC236}">
                <a16:creationId xmlns:a16="http://schemas.microsoft.com/office/drawing/2014/main" id="{E5D36CE6-24F4-4BDB-87A3-A1763234A6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1207"/>
            <a:ext cx="12192000" cy="6196793"/>
          </a:xfrm>
          <a:prstGeom prst="rect">
            <a:avLst/>
          </a:prstGeom>
        </p:spPr>
      </p:pic>
      <p:sp>
        <p:nvSpPr>
          <p:cNvPr id="5" name="TextBox 4">
            <a:extLst>
              <a:ext uri="{FF2B5EF4-FFF2-40B4-BE49-F238E27FC236}">
                <a16:creationId xmlns:a16="http://schemas.microsoft.com/office/drawing/2014/main" id="{102B7B06-1F9E-49EC-B38D-5831F34F632F}"/>
              </a:ext>
            </a:extLst>
          </p:cNvPr>
          <p:cNvSpPr txBox="1"/>
          <p:nvPr/>
        </p:nvSpPr>
        <p:spPr>
          <a:xfrm>
            <a:off x="2400300" y="1674675"/>
            <a:ext cx="7658100"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1760"/>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001760"/>
              </a:solidFill>
              <a:effectLst/>
              <a:uLnTx/>
              <a:uFillTx/>
              <a:latin typeface="Times New Roman" panose="020206030504050203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CAA1EB6E-9B04-4B63-A058-D84E02C326F6}"/>
              </a:ext>
            </a:extLst>
          </p:cNvPr>
          <p:cNvSpPr txBox="1">
            <a:spLocks/>
          </p:cNvSpPr>
          <p:nvPr/>
        </p:nvSpPr>
        <p:spPr>
          <a:xfrm>
            <a:off x="0" y="0"/>
            <a:ext cx="12192000" cy="661207"/>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PPP: PROVIDING HOUSING IN FACE OF FIVE CRISIS</a:t>
            </a:r>
            <a:endParaRPr kumimoji="0" lang="en-US" sz="28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5">
            <a:extLst>
              <a:ext uri="{FF2B5EF4-FFF2-40B4-BE49-F238E27FC236}">
                <a16:creationId xmlns:a16="http://schemas.microsoft.com/office/drawing/2014/main" id="{F3F266B4-BA34-44C6-9DC5-D416BF2DF7C6}"/>
              </a:ext>
            </a:extLst>
          </p:cNvPr>
          <p:cNvSpPr txBox="1">
            <a:spLocks/>
          </p:cNvSpPr>
          <p:nvPr/>
        </p:nvSpPr>
        <p:spPr>
          <a:xfrm>
            <a:off x="9677400" y="6340476"/>
            <a:ext cx="487418" cy="36512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A064A902-7593-471F-A50F-15ADA75C4D9C}" type="slidenum">
              <a:rPr kumimoji="0" lang="en-US" sz="1400" b="1" i="0" u="none" strike="noStrike" kern="1200" cap="none" spc="0" normalizeH="0" baseline="0" noProof="0">
                <a:ln>
                  <a:noFill/>
                </a:ln>
                <a:solidFill>
                  <a:prstClr val="white"/>
                </a:solidFill>
                <a:effectLst/>
                <a:uLnTx/>
                <a:uFillTx/>
                <a:latin typeface="Arial" charset="0"/>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4</a:t>
            </a:fld>
            <a:endParaRPr kumimoji="0" lang="en-US" sz="14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3" name="Content Placeholder 2">
            <a:extLst>
              <a:ext uri="{FF2B5EF4-FFF2-40B4-BE49-F238E27FC236}">
                <a16:creationId xmlns:a16="http://schemas.microsoft.com/office/drawing/2014/main" id="{A671C8ED-E318-4714-91F8-8C1A9C3493E3}"/>
              </a:ext>
            </a:extLst>
          </p:cNvPr>
          <p:cNvSpPr>
            <a:spLocks noGrp="1"/>
          </p:cNvSpPr>
          <p:nvPr>
            <p:ph sz="quarter" idx="1"/>
          </p:nvPr>
        </p:nvSpPr>
        <p:spPr>
          <a:xfrm>
            <a:off x="142233" y="257414"/>
            <a:ext cx="11907533" cy="5930662"/>
          </a:xfrm>
        </p:spPr>
        <p:txBody>
          <a:bodyPr>
            <a:normAutofit fontScale="25000" lnSpcReduction="20000"/>
          </a:bodyPr>
          <a:lstStyle/>
          <a:p>
            <a:pPr marL="0" indent="0" algn="just">
              <a:lnSpc>
                <a:spcPct val="150000"/>
              </a:lnSpc>
              <a:buNone/>
            </a:pPr>
            <a:endParaRPr lang="en-GB" sz="9600" b="1" dirty="0">
              <a:solidFill>
                <a:schemeClr val="tx1"/>
              </a:solidFill>
              <a:latin typeface="Arial" panose="020B0604020202020204" pitchFamily="34" charset="0"/>
              <a:cs typeface="Arial" panose="020B0604020202020204" pitchFamily="34" charset="0"/>
            </a:endParaRPr>
          </a:p>
          <a:p>
            <a:pPr marL="0" indent="0" algn="just">
              <a:lnSpc>
                <a:spcPct val="150000"/>
              </a:lnSpc>
              <a:buNone/>
            </a:pPr>
            <a:r>
              <a:rPr lang="en-GB" sz="9600" b="1" dirty="0">
                <a:solidFill>
                  <a:schemeClr val="tx1"/>
                </a:solidFill>
                <a:latin typeface="Arial" panose="020B0604020202020204" pitchFamily="34" charset="0"/>
                <a:cs typeface="Arial" panose="020B0604020202020204" pitchFamily="34" charset="0"/>
              </a:rPr>
              <a:t>The Five Crisis Posing a challenge for Affordable Housing Delivery in Namibia:</a:t>
            </a:r>
            <a:endParaRPr lang="en-GB" sz="9600" dirty="0">
              <a:latin typeface="Arial" panose="020B0604020202020204" pitchFamily="34" charset="0"/>
              <a:cs typeface="Arial" panose="020B0604020202020204" pitchFamily="34" charset="0"/>
            </a:endParaRPr>
          </a:p>
          <a:p>
            <a:pPr marL="0" indent="0" algn="just">
              <a:lnSpc>
                <a:spcPct val="150000"/>
              </a:lnSpc>
              <a:buNone/>
            </a:pPr>
            <a:endParaRPr lang="en-GB" sz="8000" b="1" dirty="0">
              <a:latin typeface="Arial" panose="020B0604020202020204" pitchFamily="34" charset="0"/>
              <a:cs typeface="Arial" panose="020B0604020202020204" pitchFamily="34" charset="0"/>
            </a:endParaRPr>
          </a:p>
          <a:p>
            <a:pPr lvl="2" algn="just">
              <a:lnSpc>
                <a:spcPct val="150000"/>
              </a:lnSpc>
            </a:pPr>
            <a:r>
              <a:rPr lang="en-GB" sz="8000" b="1" dirty="0">
                <a:latin typeface="Arial" panose="020B0604020202020204" pitchFamily="34" charset="0"/>
                <a:cs typeface="Arial" panose="020B0604020202020204" pitchFamily="34" charset="0"/>
              </a:rPr>
              <a:t>Food Affordability Crisis </a:t>
            </a:r>
            <a:r>
              <a:rPr lang="en-GB" sz="8000" dirty="0">
                <a:latin typeface="Arial" panose="020B0604020202020204" pitchFamily="34" charset="0"/>
                <a:cs typeface="Arial" panose="020B0604020202020204" pitchFamily="34" charset="0"/>
              </a:rPr>
              <a:t>(low-middle income earners spending 70% of their income on food)</a:t>
            </a:r>
          </a:p>
          <a:p>
            <a:pPr marL="731520" lvl="2" indent="0" algn="just">
              <a:lnSpc>
                <a:spcPct val="150000"/>
              </a:lnSpc>
              <a:buNone/>
            </a:pPr>
            <a:endParaRPr lang="en-GB" sz="8000" dirty="0">
              <a:latin typeface="Arial" panose="020B0604020202020204" pitchFamily="34" charset="0"/>
              <a:cs typeface="Arial" panose="020B0604020202020204" pitchFamily="34" charset="0"/>
            </a:endParaRPr>
          </a:p>
          <a:p>
            <a:pPr lvl="2" algn="just">
              <a:lnSpc>
                <a:spcPct val="150000"/>
              </a:lnSpc>
            </a:pPr>
            <a:r>
              <a:rPr lang="en-GB" sz="8000" b="1" dirty="0">
                <a:solidFill>
                  <a:schemeClr val="tx1"/>
                </a:solidFill>
                <a:latin typeface="Arial" panose="020B0604020202020204" pitchFamily="34" charset="0"/>
                <a:cs typeface="Arial" panose="020B0604020202020204" pitchFamily="34" charset="0"/>
              </a:rPr>
              <a:t>Debt Crisis (</a:t>
            </a:r>
            <a:r>
              <a:rPr lang="en-GB" sz="8000" dirty="0">
                <a:solidFill>
                  <a:schemeClr val="tx1"/>
                </a:solidFill>
                <a:latin typeface="Arial" panose="020B0604020202020204" pitchFamily="34" charset="0"/>
                <a:cs typeface="Arial" panose="020B0604020202020204" pitchFamily="34" charset="0"/>
              </a:rPr>
              <a:t>Individuals, GRN, and Local Authorities Highly Indebted) </a:t>
            </a:r>
          </a:p>
          <a:p>
            <a:pPr marL="731520" lvl="2" indent="0" algn="just">
              <a:lnSpc>
                <a:spcPct val="150000"/>
              </a:lnSpc>
              <a:buNone/>
            </a:pPr>
            <a:endParaRPr lang="en-GB" sz="8000" dirty="0">
              <a:solidFill>
                <a:schemeClr val="tx1"/>
              </a:solidFill>
              <a:latin typeface="Arial" panose="020B0604020202020204" pitchFamily="34" charset="0"/>
              <a:cs typeface="Arial" panose="020B0604020202020204" pitchFamily="34" charset="0"/>
            </a:endParaRPr>
          </a:p>
          <a:p>
            <a:pPr lvl="2" algn="just">
              <a:lnSpc>
                <a:spcPct val="150000"/>
              </a:lnSpc>
            </a:pPr>
            <a:r>
              <a:rPr lang="en-GB" sz="8000" b="1" dirty="0">
                <a:latin typeface="Arial" panose="020B0604020202020204" pitchFamily="34" charset="0"/>
                <a:cs typeface="Arial" panose="020B0604020202020204" pitchFamily="34" charset="0"/>
              </a:rPr>
              <a:t>Housing Affordability Crisis </a:t>
            </a:r>
            <a:r>
              <a:rPr lang="en-GB" sz="8000" dirty="0">
                <a:latin typeface="Arial" panose="020B0604020202020204" pitchFamily="34" charset="0"/>
                <a:cs typeface="Arial" panose="020B0604020202020204" pitchFamily="34" charset="0"/>
              </a:rPr>
              <a:t>(Housing Cost to Income Ratio close to 50%)</a:t>
            </a:r>
          </a:p>
          <a:p>
            <a:pPr marL="731520" lvl="2" indent="0" algn="just">
              <a:lnSpc>
                <a:spcPct val="150000"/>
              </a:lnSpc>
              <a:buNone/>
            </a:pPr>
            <a:endParaRPr lang="en-GB" sz="8000" dirty="0">
              <a:latin typeface="Arial" panose="020B0604020202020204" pitchFamily="34" charset="0"/>
              <a:cs typeface="Arial" panose="020B0604020202020204" pitchFamily="34" charset="0"/>
            </a:endParaRPr>
          </a:p>
          <a:p>
            <a:pPr lvl="2" algn="just">
              <a:lnSpc>
                <a:spcPct val="150000"/>
              </a:lnSpc>
            </a:pPr>
            <a:r>
              <a:rPr lang="en-GB" sz="8000" b="1" dirty="0">
                <a:solidFill>
                  <a:schemeClr val="tx1"/>
                </a:solidFill>
                <a:latin typeface="Arial" panose="020B0604020202020204" pitchFamily="34" charset="0"/>
                <a:cs typeface="Arial" panose="020B0604020202020204" pitchFamily="34" charset="0"/>
              </a:rPr>
              <a:t>Housing Production/Supply Crisis </a:t>
            </a:r>
            <a:r>
              <a:rPr lang="en-GB" sz="8000" dirty="0">
                <a:solidFill>
                  <a:schemeClr val="tx1"/>
                </a:solidFill>
                <a:latin typeface="Arial" panose="020B0604020202020204" pitchFamily="34" charset="0"/>
                <a:cs typeface="Arial" panose="020B0604020202020204" pitchFamily="34" charset="0"/>
              </a:rPr>
              <a:t>(limited serviced land &amp; tight government budget, limited access to finance by property developers)</a:t>
            </a:r>
          </a:p>
          <a:p>
            <a:pPr marL="731520" lvl="2" indent="0" algn="just">
              <a:lnSpc>
                <a:spcPct val="150000"/>
              </a:lnSpc>
              <a:buNone/>
            </a:pPr>
            <a:endParaRPr lang="en-GB" sz="8000" dirty="0">
              <a:solidFill>
                <a:schemeClr val="tx1"/>
              </a:solidFill>
              <a:latin typeface="Arial" panose="020B0604020202020204" pitchFamily="34" charset="0"/>
              <a:cs typeface="Arial" panose="020B0604020202020204" pitchFamily="34" charset="0"/>
            </a:endParaRPr>
          </a:p>
          <a:p>
            <a:pPr lvl="2" algn="just">
              <a:lnSpc>
                <a:spcPct val="150000"/>
              </a:lnSpc>
            </a:pPr>
            <a:r>
              <a:rPr lang="en-GB" sz="8000" b="1" dirty="0">
                <a:solidFill>
                  <a:schemeClr val="tx1"/>
                </a:solidFill>
                <a:latin typeface="Arial" panose="020B0604020202020204" pitchFamily="34" charset="0"/>
                <a:cs typeface="Arial" panose="020B0604020202020204" pitchFamily="34" charset="0"/>
              </a:rPr>
              <a:t>Poverty &amp; Unemployment Crisis </a:t>
            </a:r>
            <a:r>
              <a:rPr lang="en-GB" sz="8000" dirty="0">
                <a:solidFill>
                  <a:schemeClr val="tx1"/>
                </a:solidFill>
                <a:latin typeface="Arial" panose="020B0604020202020204" pitchFamily="34" charset="0"/>
                <a:cs typeface="Arial" panose="020B0604020202020204" pitchFamily="34" charset="0"/>
              </a:rPr>
              <a:t>(low or no income and high-income inequality)</a:t>
            </a:r>
          </a:p>
          <a:p>
            <a:pPr lvl="2" algn="just">
              <a:lnSpc>
                <a:spcPct val="150000"/>
              </a:lnSpc>
            </a:pPr>
            <a:endParaRPr lang="en-GB" sz="9600" dirty="0">
              <a:solidFill>
                <a:schemeClr val="tx1"/>
              </a:solidFill>
              <a:latin typeface="Arial" panose="020B0604020202020204" pitchFamily="34" charset="0"/>
              <a:cs typeface="Arial" panose="020B0604020202020204" pitchFamily="34" charset="0"/>
            </a:endParaRPr>
          </a:p>
          <a:p>
            <a:pPr marL="457200" lvl="1" indent="0" algn="just">
              <a:lnSpc>
                <a:spcPct val="150000"/>
              </a:lnSpc>
              <a:buNone/>
            </a:pPr>
            <a:endParaRPr lang="en-GB" sz="8000" dirty="0">
              <a:solidFill>
                <a:schemeClr val="tx1"/>
              </a:solidFill>
              <a:latin typeface="Arial" panose="020B0604020202020204" pitchFamily="34" charset="0"/>
              <a:cs typeface="Arial" panose="020B0604020202020204" pitchFamily="34" charset="0"/>
            </a:endParaRPr>
          </a:p>
          <a:p>
            <a:pPr algn="just"/>
            <a:endParaRPr lang="en-GB" sz="3200" dirty="0">
              <a:solidFill>
                <a:schemeClr val="tx1"/>
              </a:solidFill>
            </a:endParaRPr>
          </a:p>
        </p:txBody>
      </p:sp>
    </p:spTree>
    <p:extLst>
      <p:ext uri="{BB962C8B-B14F-4D97-AF65-F5344CB8AC3E}">
        <p14:creationId xmlns:p14="http://schemas.microsoft.com/office/powerpoint/2010/main" val="41819110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tree&#10;&#10;Description automatically generated">
            <a:extLst>
              <a:ext uri="{FF2B5EF4-FFF2-40B4-BE49-F238E27FC236}">
                <a16:creationId xmlns:a16="http://schemas.microsoft.com/office/drawing/2014/main" id="{E5D36CE6-24F4-4BDB-87A3-A1763234A6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1207"/>
            <a:ext cx="12192000" cy="6196793"/>
          </a:xfrm>
          <a:prstGeom prst="rect">
            <a:avLst/>
          </a:prstGeom>
        </p:spPr>
      </p:pic>
      <p:sp>
        <p:nvSpPr>
          <p:cNvPr id="5" name="TextBox 4">
            <a:extLst>
              <a:ext uri="{FF2B5EF4-FFF2-40B4-BE49-F238E27FC236}">
                <a16:creationId xmlns:a16="http://schemas.microsoft.com/office/drawing/2014/main" id="{102B7B06-1F9E-49EC-B38D-5831F34F632F}"/>
              </a:ext>
            </a:extLst>
          </p:cNvPr>
          <p:cNvSpPr txBox="1"/>
          <p:nvPr/>
        </p:nvSpPr>
        <p:spPr>
          <a:xfrm>
            <a:off x="2400300" y="1674675"/>
            <a:ext cx="7658100"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1760"/>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001760"/>
              </a:solidFill>
              <a:effectLst/>
              <a:uLnTx/>
              <a:uFillTx/>
              <a:latin typeface="Times New Roman" panose="020206030504050203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CAA1EB6E-9B04-4B63-A058-D84E02C326F6}"/>
              </a:ext>
            </a:extLst>
          </p:cNvPr>
          <p:cNvSpPr txBox="1">
            <a:spLocks/>
          </p:cNvSpPr>
          <p:nvPr/>
        </p:nvSpPr>
        <p:spPr>
          <a:xfrm>
            <a:off x="0" y="0"/>
            <a:ext cx="12192000" cy="661207"/>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sm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PPP: PROVIDING HOUSING IN FACE OF FIVE CRISIS</a:t>
            </a:r>
            <a:endParaRPr kumimoji="0" lang="en-US" sz="28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Slide Number Placeholder 5">
            <a:extLst>
              <a:ext uri="{FF2B5EF4-FFF2-40B4-BE49-F238E27FC236}">
                <a16:creationId xmlns:a16="http://schemas.microsoft.com/office/drawing/2014/main" id="{F3F266B4-BA34-44C6-9DC5-D416BF2DF7C6}"/>
              </a:ext>
            </a:extLst>
          </p:cNvPr>
          <p:cNvSpPr txBox="1">
            <a:spLocks/>
          </p:cNvSpPr>
          <p:nvPr/>
        </p:nvSpPr>
        <p:spPr>
          <a:xfrm>
            <a:off x="9677400" y="6340476"/>
            <a:ext cx="487418" cy="36512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A064A902-7593-471F-A50F-15ADA75C4D9C}" type="slidenum">
              <a:rPr kumimoji="0" lang="en-US" sz="1400" b="1" i="0" u="none" strike="noStrike" kern="1200" cap="none" spc="0" normalizeH="0" baseline="0" noProof="0">
                <a:ln>
                  <a:noFill/>
                </a:ln>
                <a:solidFill>
                  <a:prstClr val="white"/>
                </a:solidFill>
                <a:effectLst/>
                <a:uLnTx/>
                <a:uFillTx/>
                <a:latin typeface="Arial" charset="0"/>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5</a:t>
            </a:fld>
            <a:endParaRPr kumimoji="0" lang="en-US" sz="14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3" name="Content Placeholder 2">
            <a:extLst>
              <a:ext uri="{FF2B5EF4-FFF2-40B4-BE49-F238E27FC236}">
                <a16:creationId xmlns:a16="http://schemas.microsoft.com/office/drawing/2014/main" id="{A671C8ED-E318-4714-91F8-8C1A9C3493E3}"/>
              </a:ext>
            </a:extLst>
          </p:cNvPr>
          <p:cNvSpPr>
            <a:spLocks noGrp="1"/>
          </p:cNvSpPr>
          <p:nvPr>
            <p:ph sz="quarter" idx="1"/>
          </p:nvPr>
        </p:nvSpPr>
        <p:spPr>
          <a:xfrm>
            <a:off x="208908" y="1166032"/>
            <a:ext cx="11907533" cy="5930662"/>
          </a:xfrm>
        </p:spPr>
        <p:txBody>
          <a:bodyPr>
            <a:normAutofit fontScale="62500" lnSpcReduction="20000"/>
          </a:bodyPr>
          <a:lstStyle/>
          <a:p>
            <a:pPr algn="just">
              <a:lnSpc>
                <a:spcPct val="150000"/>
              </a:lnSpc>
            </a:pPr>
            <a:r>
              <a:rPr lang="en-GB" sz="5100" b="1" dirty="0">
                <a:solidFill>
                  <a:schemeClr val="tx1"/>
                </a:solidFill>
                <a:latin typeface="Arial" panose="020B0604020202020204" pitchFamily="34" charset="0"/>
                <a:cs typeface="Arial" panose="020B0604020202020204" pitchFamily="34" charset="0"/>
              </a:rPr>
              <a:t>Question:</a:t>
            </a:r>
            <a:r>
              <a:rPr lang="en-GB" sz="5100" dirty="0">
                <a:solidFill>
                  <a:schemeClr val="tx1"/>
                </a:solidFill>
                <a:latin typeface="Arial" panose="020B0604020202020204" pitchFamily="34" charset="0"/>
                <a:cs typeface="Arial" panose="020B0604020202020204" pitchFamily="34" charset="0"/>
              </a:rPr>
              <a:t> Is Namibia or Your Town Experiencing a</a:t>
            </a:r>
            <a:r>
              <a:rPr lang="en-GB" sz="5100" b="1" dirty="0">
                <a:solidFill>
                  <a:schemeClr val="tx1"/>
                </a:solidFill>
                <a:latin typeface="Arial" panose="020B0604020202020204" pitchFamily="34" charset="0"/>
                <a:cs typeface="Arial" panose="020B0604020202020204" pitchFamily="34" charset="0"/>
              </a:rPr>
              <a:t> Housing Problem </a:t>
            </a:r>
            <a:r>
              <a:rPr lang="en-GB" sz="5100" dirty="0">
                <a:solidFill>
                  <a:schemeClr val="tx1"/>
                </a:solidFill>
                <a:latin typeface="Arial" panose="020B0604020202020204" pitchFamily="34" charset="0"/>
                <a:cs typeface="Arial" panose="020B0604020202020204" pitchFamily="34" charset="0"/>
              </a:rPr>
              <a:t>or</a:t>
            </a:r>
            <a:r>
              <a:rPr lang="en-GB" sz="5100" b="1" dirty="0">
                <a:solidFill>
                  <a:schemeClr val="tx1"/>
                </a:solidFill>
                <a:latin typeface="Arial" panose="020B0604020202020204" pitchFamily="34" charset="0"/>
                <a:cs typeface="Arial" panose="020B0604020202020204" pitchFamily="34" charset="0"/>
              </a:rPr>
              <a:t> an Income Problem?</a:t>
            </a:r>
          </a:p>
          <a:p>
            <a:pPr marL="0" indent="0" algn="just">
              <a:lnSpc>
                <a:spcPct val="150000"/>
              </a:lnSpc>
              <a:buNone/>
            </a:pPr>
            <a:endParaRPr lang="en-GB" sz="5100" b="1" dirty="0">
              <a:solidFill>
                <a:schemeClr val="tx1"/>
              </a:solidFill>
              <a:latin typeface="Arial" panose="020B0604020202020204" pitchFamily="34" charset="0"/>
              <a:cs typeface="Arial" panose="020B0604020202020204" pitchFamily="34" charset="0"/>
            </a:endParaRPr>
          </a:p>
          <a:p>
            <a:pPr algn="just">
              <a:lnSpc>
                <a:spcPct val="150000"/>
              </a:lnSpc>
            </a:pPr>
            <a:r>
              <a:rPr lang="en-GB" sz="5100" dirty="0">
                <a:solidFill>
                  <a:schemeClr val="tx1"/>
                </a:solidFill>
                <a:latin typeface="Arial" panose="020B0604020202020204" pitchFamily="34" charset="0"/>
                <a:cs typeface="Arial" panose="020B0604020202020204" pitchFamily="34" charset="0"/>
              </a:rPr>
              <a:t>As ALAN members and Policy Makers ponder on possible solutions (PPP) to the housing problems in their particular towns and Village Councils, they must also reflect on what is behind the Five Crisis in their Town or Region.</a:t>
            </a:r>
          </a:p>
          <a:p>
            <a:pPr marL="457200" lvl="1" indent="0" algn="just">
              <a:lnSpc>
                <a:spcPct val="150000"/>
              </a:lnSpc>
              <a:buNone/>
            </a:pPr>
            <a:endParaRPr lang="en-GB" sz="8000" dirty="0">
              <a:solidFill>
                <a:schemeClr val="tx1"/>
              </a:solidFill>
              <a:latin typeface="Arial" panose="020B0604020202020204" pitchFamily="34" charset="0"/>
              <a:cs typeface="Arial" panose="020B0604020202020204" pitchFamily="34" charset="0"/>
            </a:endParaRPr>
          </a:p>
          <a:p>
            <a:pPr algn="just"/>
            <a:endParaRPr lang="en-GB" sz="3200" dirty="0">
              <a:solidFill>
                <a:schemeClr val="tx1"/>
              </a:solidFill>
            </a:endParaRPr>
          </a:p>
        </p:txBody>
      </p:sp>
    </p:spTree>
    <p:extLst>
      <p:ext uri="{BB962C8B-B14F-4D97-AF65-F5344CB8AC3E}">
        <p14:creationId xmlns:p14="http://schemas.microsoft.com/office/powerpoint/2010/main" val="1492442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0279"/>
            <a:ext cx="12192000" cy="810015"/>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2400" b="1" cap="small" dirty="0">
                <a:solidFill>
                  <a:prstClr val="white"/>
                </a:solidFill>
                <a:latin typeface="Arial" panose="020B0604020202020204" pitchFamily="34" charset="0"/>
                <a:cs typeface="Arial" panose="020B0604020202020204" pitchFamily="34" charset="0"/>
              </a:rPr>
              <a:t>Namibia Income levels (N$): PPP must Take this into account</a:t>
            </a:r>
          </a:p>
        </p:txBody>
      </p:sp>
      <p:sp>
        <p:nvSpPr>
          <p:cNvPr id="5" name="Rectangle 1"/>
          <p:cNvSpPr>
            <a:spLocks noChangeArrowheads="1"/>
          </p:cNvSpPr>
          <p:nvPr/>
        </p:nvSpPr>
        <p:spPr bwMode="auto">
          <a:xfrm>
            <a:off x="179695" y="2981794"/>
            <a:ext cx="11832609"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362200" algn="l"/>
              </a:tabLst>
              <a:defRPr>
                <a:solidFill>
                  <a:schemeClr val="tx1"/>
                </a:solidFill>
                <a:latin typeface="Arial" pitchFamily="34" charset="0"/>
                <a:cs typeface="Arial" pitchFamily="34" charset="0"/>
              </a:defRPr>
            </a:lvl1pPr>
            <a:lvl2pPr>
              <a:tabLst>
                <a:tab pos="2362200" algn="l"/>
              </a:tabLst>
              <a:defRPr>
                <a:solidFill>
                  <a:schemeClr val="tx1"/>
                </a:solidFill>
                <a:latin typeface="Arial" pitchFamily="34" charset="0"/>
                <a:cs typeface="Arial" pitchFamily="34" charset="0"/>
              </a:defRPr>
            </a:lvl2pPr>
            <a:lvl3pPr>
              <a:tabLst>
                <a:tab pos="2362200" algn="l"/>
              </a:tabLst>
              <a:defRPr>
                <a:solidFill>
                  <a:schemeClr val="tx1"/>
                </a:solidFill>
                <a:latin typeface="Arial" pitchFamily="34" charset="0"/>
                <a:cs typeface="Arial" pitchFamily="34" charset="0"/>
              </a:defRPr>
            </a:lvl3pPr>
            <a:lvl4pPr>
              <a:tabLst>
                <a:tab pos="2362200" algn="l"/>
              </a:tabLst>
              <a:defRPr>
                <a:solidFill>
                  <a:schemeClr val="tx1"/>
                </a:solidFill>
                <a:latin typeface="Arial" pitchFamily="34" charset="0"/>
                <a:cs typeface="Arial" pitchFamily="34" charset="0"/>
              </a:defRPr>
            </a:lvl4pPr>
            <a:lvl5pPr>
              <a:tabLst>
                <a:tab pos="2362200" algn="l"/>
              </a:tabLst>
              <a:defRPr>
                <a:solidFill>
                  <a:schemeClr val="tx1"/>
                </a:solidFill>
                <a:latin typeface="Arial" pitchFamily="34" charset="0"/>
                <a:cs typeface="Arial" pitchFamily="34" charset="0"/>
              </a:defRPr>
            </a:lvl5pPr>
            <a:lvl6pPr fontAlgn="base">
              <a:spcBef>
                <a:spcPct val="0"/>
              </a:spcBef>
              <a:spcAft>
                <a:spcPct val="0"/>
              </a:spcAft>
              <a:tabLst>
                <a:tab pos="2362200" algn="l"/>
              </a:tabLst>
              <a:defRPr>
                <a:solidFill>
                  <a:schemeClr val="tx1"/>
                </a:solidFill>
                <a:latin typeface="Arial" pitchFamily="34" charset="0"/>
                <a:cs typeface="Arial" pitchFamily="34" charset="0"/>
              </a:defRPr>
            </a:lvl6pPr>
            <a:lvl7pPr fontAlgn="base">
              <a:spcBef>
                <a:spcPct val="0"/>
              </a:spcBef>
              <a:spcAft>
                <a:spcPct val="0"/>
              </a:spcAft>
              <a:tabLst>
                <a:tab pos="2362200" algn="l"/>
              </a:tabLst>
              <a:defRPr>
                <a:solidFill>
                  <a:schemeClr val="tx1"/>
                </a:solidFill>
                <a:latin typeface="Arial" pitchFamily="34" charset="0"/>
                <a:cs typeface="Arial" pitchFamily="34" charset="0"/>
              </a:defRPr>
            </a:lvl7pPr>
            <a:lvl8pPr fontAlgn="base">
              <a:spcBef>
                <a:spcPct val="0"/>
              </a:spcBef>
              <a:spcAft>
                <a:spcPct val="0"/>
              </a:spcAft>
              <a:tabLst>
                <a:tab pos="2362200" algn="l"/>
              </a:tabLst>
              <a:defRPr>
                <a:solidFill>
                  <a:schemeClr val="tx1"/>
                </a:solidFill>
                <a:latin typeface="Arial" pitchFamily="34" charset="0"/>
                <a:cs typeface="Arial" pitchFamily="34" charset="0"/>
              </a:defRPr>
            </a:lvl8pPr>
            <a:lvl9pPr fontAlgn="base">
              <a:spcBef>
                <a:spcPct val="0"/>
              </a:spcBef>
              <a:spcAft>
                <a:spcPct val="0"/>
              </a:spcAft>
              <a:tabLst>
                <a:tab pos="2362200" algn="l"/>
              </a:tabLst>
              <a:defRPr>
                <a:solidFill>
                  <a:schemeClr val="tx1"/>
                </a:solidFill>
                <a:latin typeface="Arial" pitchFamily="34" charset="0"/>
                <a:cs typeface="Arial" pitchFamily="34" charset="0"/>
              </a:defRPr>
            </a:lvl9pPr>
          </a:lstStyle>
          <a:p>
            <a:pPr algn="just" fontAlgn="base">
              <a:lnSpc>
                <a:spcPct val="150000"/>
              </a:lnSpc>
              <a:spcBef>
                <a:spcPct val="0"/>
              </a:spcBef>
              <a:spcAft>
                <a:spcPct val="0"/>
              </a:spcAft>
              <a:tabLst/>
              <a:defRPr/>
            </a:pPr>
            <a:endParaRPr lang="en-ZW" sz="2400" dirty="0">
              <a:solidFill>
                <a:srgbClr val="002060"/>
              </a:solidFill>
              <a:latin typeface="Arial" charset="0"/>
            </a:endParaRPr>
          </a:p>
          <a:p>
            <a:pPr marL="285750" indent="-285750" algn="just" fontAlgn="base">
              <a:lnSpc>
                <a:spcPct val="150000"/>
              </a:lnSpc>
              <a:spcBef>
                <a:spcPct val="0"/>
              </a:spcBef>
              <a:spcAft>
                <a:spcPct val="0"/>
              </a:spcAft>
              <a:buFont typeface="Arial" panose="020B0604020202020204" pitchFamily="34" charset="0"/>
              <a:buChar char="•"/>
              <a:tabLst/>
              <a:defRPr/>
            </a:pPr>
            <a:endParaRPr lang="en-ZW" sz="2400" dirty="0">
              <a:solidFill>
                <a:srgbClr val="002060"/>
              </a:solidFill>
              <a:latin typeface="Arial" charset="0"/>
            </a:endParaRPr>
          </a:p>
        </p:txBody>
      </p:sp>
      <p:sp>
        <p:nvSpPr>
          <p:cNvPr id="6" name="Slide Number Placeholder 23">
            <a:extLst>
              <a:ext uri="{FF2B5EF4-FFF2-40B4-BE49-F238E27FC236}">
                <a16:creationId xmlns:a16="http://schemas.microsoft.com/office/drawing/2014/main" id="{D8477C71-28EC-40F8-AC12-CF7A72A54507}"/>
              </a:ext>
            </a:extLst>
          </p:cNvPr>
          <p:cNvSpPr txBox="1">
            <a:spLocks/>
          </p:cNvSpPr>
          <p:nvPr/>
        </p:nvSpPr>
        <p:spPr>
          <a:xfrm>
            <a:off x="11353800" y="6357855"/>
            <a:ext cx="381000"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lgn="ctr">
                <a:defRPr/>
              </a:pPr>
              <a:t>6</a:t>
            </a:fld>
            <a:endParaRPr lang="en-US"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A1960B1-A16F-8435-1562-9E73ABA36690}"/>
              </a:ext>
            </a:extLst>
          </p:cNvPr>
          <p:cNvSpPr txBox="1"/>
          <p:nvPr/>
        </p:nvSpPr>
        <p:spPr>
          <a:xfrm>
            <a:off x="179696" y="5229033"/>
            <a:ext cx="12012304" cy="1231106"/>
          </a:xfrm>
          <a:prstGeom prst="rect">
            <a:avLst/>
          </a:prstGeom>
          <a:noFill/>
        </p:spPr>
        <p:txBody>
          <a:bodyPr wrap="square">
            <a:spAutoFit/>
          </a:bodyPr>
          <a:lstStyle/>
          <a:p>
            <a:pPr marL="342900" indent="-342900">
              <a:buFont typeface="Arial" panose="020B0604020202020204" pitchFamily="34" charset="0"/>
              <a:buChar char="•"/>
            </a:pPr>
            <a:r>
              <a:rPr kumimoji="0" lang="en-GB" b="1" i="1" u="none" strike="noStrike" kern="1200" cap="none" spc="0" normalizeH="0" baseline="0" noProof="0" dirty="0">
                <a:ln>
                  <a:noFill/>
                </a:ln>
                <a:solidFill>
                  <a:srgbClr val="001760"/>
                </a:solidFill>
                <a:effectLst/>
                <a:uLnTx/>
                <a:uFillTx/>
                <a:latin typeface="Arial" panose="020B0604020202020204" pitchFamily="34" charset="0"/>
                <a:ea typeface="+mn-ea"/>
                <a:cs typeface="Arial" panose="020B0604020202020204" pitchFamily="34" charset="0"/>
              </a:rPr>
              <a:t>The poor and low-income earners spend 60 – 80% of their Income on Food</a:t>
            </a:r>
          </a:p>
          <a:p>
            <a:pPr marL="342900" indent="-342900">
              <a:buFont typeface="Arial" panose="020B0604020202020204" pitchFamily="34" charset="0"/>
              <a:buChar char="•"/>
            </a:pPr>
            <a:r>
              <a:rPr lang="en-GB" b="1" i="1" dirty="0">
                <a:solidFill>
                  <a:srgbClr val="001760"/>
                </a:solidFill>
                <a:latin typeface="Arial" panose="020B0604020202020204" pitchFamily="34" charset="0"/>
                <a:cs typeface="Arial" panose="020B0604020202020204" pitchFamily="34" charset="0"/>
              </a:rPr>
              <a:t>Housing cost (instalments, etc) accounts for 33 – 50% of Income</a:t>
            </a:r>
          </a:p>
          <a:p>
            <a:pPr marL="342900" indent="-342900">
              <a:buFont typeface="Arial" panose="020B0604020202020204" pitchFamily="34" charset="0"/>
              <a:buChar char="•"/>
            </a:pPr>
            <a:r>
              <a:rPr lang="en-GB" b="1" i="1" dirty="0">
                <a:solidFill>
                  <a:srgbClr val="001760"/>
                </a:solidFill>
                <a:latin typeface="Arial" panose="020B0604020202020204" pitchFamily="34" charset="0"/>
                <a:cs typeface="Arial" panose="020B0604020202020204" pitchFamily="34" charset="0"/>
              </a:rPr>
              <a:t>Government employees receive a 60 – 70% subsidy. GRN pays 70% and the client pays 30% of the housing instalment</a:t>
            </a:r>
            <a:r>
              <a:rPr lang="en-GB" sz="2000" b="1" i="1" dirty="0">
                <a:solidFill>
                  <a:srgbClr val="001760"/>
                </a:solidFill>
                <a:latin typeface="Arial" panose="020B0604020202020204" pitchFamily="34" charset="0"/>
                <a:cs typeface="Arial" panose="020B0604020202020204" pitchFamily="34" charset="0"/>
              </a:rPr>
              <a:t>.</a:t>
            </a:r>
            <a:endParaRPr lang="en-ZA" sz="2000" b="1" i="1" dirty="0"/>
          </a:p>
        </p:txBody>
      </p:sp>
      <p:graphicFrame>
        <p:nvGraphicFramePr>
          <p:cNvPr id="7" name="Table 8">
            <a:extLst>
              <a:ext uri="{FF2B5EF4-FFF2-40B4-BE49-F238E27FC236}">
                <a16:creationId xmlns:a16="http://schemas.microsoft.com/office/drawing/2014/main" id="{89AE6DEF-838F-4716-515F-D233FC3B752C}"/>
              </a:ext>
            </a:extLst>
          </p:cNvPr>
          <p:cNvGraphicFramePr>
            <a:graphicFrameLocks noGrp="1"/>
          </p:cNvGraphicFramePr>
          <p:nvPr>
            <p:extLst>
              <p:ext uri="{D42A27DB-BD31-4B8C-83A1-F6EECF244321}">
                <p14:modId xmlns:p14="http://schemas.microsoft.com/office/powerpoint/2010/main" val="3171336545"/>
              </p:ext>
            </p:extLst>
          </p:nvPr>
        </p:nvGraphicFramePr>
        <p:xfrm>
          <a:off x="409434" y="1017138"/>
          <a:ext cx="11095629" cy="2182057"/>
        </p:xfrm>
        <a:graphic>
          <a:graphicData uri="http://schemas.openxmlformats.org/drawingml/2006/table">
            <a:tbl>
              <a:tblPr firstRow="1" bandRow="1">
                <a:tableStyleId>{5C22544A-7EE6-4342-B048-85BDC9FD1C3A}</a:tableStyleId>
              </a:tblPr>
              <a:tblGrid>
                <a:gridCol w="3698543">
                  <a:extLst>
                    <a:ext uri="{9D8B030D-6E8A-4147-A177-3AD203B41FA5}">
                      <a16:colId xmlns:a16="http://schemas.microsoft.com/office/drawing/2014/main" val="762880181"/>
                    </a:ext>
                  </a:extLst>
                </a:gridCol>
                <a:gridCol w="3698543">
                  <a:extLst>
                    <a:ext uri="{9D8B030D-6E8A-4147-A177-3AD203B41FA5}">
                      <a16:colId xmlns:a16="http://schemas.microsoft.com/office/drawing/2014/main" val="2346754587"/>
                    </a:ext>
                  </a:extLst>
                </a:gridCol>
                <a:gridCol w="3698543">
                  <a:extLst>
                    <a:ext uri="{9D8B030D-6E8A-4147-A177-3AD203B41FA5}">
                      <a16:colId xmlns:a16="http://schemas.microsoft.com/office/drawing/2014/main" val="1265840737"/>
                    </a:ext>
                  </a:extLst>
                </a:gridCol>
              </a:tblGrid>
              <a:tr h="598306">
                <a:tc gridSpan="3">
                  <a:txBody>
                    <a:bodyPr/>
                    <a:lstStyle/>
                    <a:p>
                      <a:pPr algn="ctr"/>
                      <a:r>
                        <a:rPr lang="en-GB" sz="2800" dirty="0"/>
                        <a:t>National  </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655119307"/>
                  </a:ext>
                </a:extLst>
              </a:tr>
              <a:tr h="527917">
                <a:tc>
                  <a:txBody>
                    <a:bodyPr/>
                    <a:lstStyle/>
                    <a:p>
                      <a:pPr algn="ctr"/>
                      <a:r>
                        <a:rPr lang="en-GB" sz="2400" b="1" dirty="0"/>
                        <a:t>Low Income </a:t>
                      </a:r>
                    </a:p>
                  </a:txBody>
                  <a:tcPr/>
                </a:tc>
                <a:tc>
                  <a:txBody>
                    <a:bodyPr/>
                    <a:lstStyle/>
                    <a:p>
                      <a:pPr algn="ctr"/>
                      <a:r>
                        <a:rPr lang="en-GB" sz="2400" b="1" dirty="0"/>
                        <a:t>Medium Income </a:t>
                      </a:r>
                    </a:p>
                  </a:txBody>
                  <a:tcPr/>
                </a:tc>
                <a:tc>
                  <a:txBody>
                    <a:bodyPr/>
                    <a:lstStyle/>
                    <a:p>
                      <a:pPr algn="ctr"/>
                      <a:r>
                        <a:rPr lang="en-GB" sz="2400" b="1" dirty="0"/>
                        <a:t>High Income </a:t>
                      </a:r>
                    </a:p>
                  </a:txBody>
                  <a:tcPr/>
                </a:tc>
                <a:extLst>
                  <a:ext uri="{0D108BD9-81ED-4DB2-BD59-A6C34878D82A}">
                    <a16:rowId xmlns:a16="http://schemas.microsoft.com/office/drawing/2014/main" val="353766066"/>
                  </a:ext>
                </a:extLst>
              </a:tr>
              <a:tr h="527917">
                <a:tc>
                  <a:txBody>
                    <a:bodyPr/>
                    <a:lstStyle/>
                    <a:p>
                      <a:pPr algn="ctr"/>
                      <a:r>
                        <a:rPr lang="en-GB" sz="2400" b="1" dirty="0">
                          <a:solidFill>
                            <a:schemeClr val="tx1">
                              <a:lumMod val="75000"/>
                              <a:lumOff val="25000"/>
                            </a:schemeClr>
                          </a:solidFill>
                        </a:rPr>
                        <a:t>0 – 10,000</a:t>
                      </a:r>
                    </a:p>
                  </a:txBody>
                  <a:tcPr/>
                </a:tc>
                <a:tc>
                  <a:txBody>
                    <a:bodyPr/>
                    <a:lstStyle/>
                    <a:p>
                      <a:pPr algn="ctr"/>
                      <a:r>
                        <a:rPr lang="en-GB" sz="2400" b="1" dirty="0">
                          <a:solidFill>
                            <a:schemeClr val="tx1">
                              <a:lumMod val="75000"/>
                              <a:lumOff val="25000"/>
                            </a:schemeClr>
                          </a:solidFill>
                        </a:rPr>
                        <a:t>10,001 - 20,000</a:t>
                      </a:r>
                    </a:p>
                  </a:txBody>
                  <a:tcPr/>
                </a:tc>
                <a:tc>
                  <a:txBody>
                    <a:bodyPr/>
                    <a:lstStyle/>
                    <a:p>
                      <a:pPr algn="ctr"/>
                      <a:r>
                        <a:rPr lang="en-GB" sz="2400" b="1" dirty="0">
                          <a:solidFill>
                            <a:schemeClr val="tx1">
                              <a:lumMod val="75000"/>
                              <a:lumOff val="25000"/>
                            </a:schemeClr>
                          </a:solidFill>
                        </a:rPr>
                        <a:t>20,001 &gt;</a:t>
                      </a:r>
                    </a:p>
                  </a:txBody>
                  <a:tcPr/>
                </a:tc>
                <a:extLst>
                  <a:ext uri="{0D108BD9-81ED-4DB2-BD59-A6C34878D82A}">
                    <a16:rowId xmlns:a16="http://schemas.microsoft.com/office/drawing/2014/main" val="3865376825"/>
                  </a:ext>
                </a:extLst>
              </a:tr>
              <a:tr h="527917">
                <a:tc>
                  <a:txBody>
                    <a:bodyPr/>
                    <a:lstStyle/>
                    <a:p>
                      <a:pPr algn="ctr"/>
                      <a:r>
                        <a:rPr lang="en-GB" sz="2400" b="1" dirty="0">
                          <a:solidFill>
                            <a:schemeClr val="tx1">
                              <a:lumMod val="75000"/>
                              <a:lumOff val="25000"/>
                            </a:schemeClr>
                          </a:solidFill>
                        </a:rPr>
                        <a:t>33.9%</a:t>
                      </a:r>
                    </a:p>
                  </a:txBody>
                  <a:tcPr/>
                </a:tc>
                <a:tc>
                  <a:txBody>
                    <a:bodyPr/>
                    <a:lstStyle/>
                    <a:p>
                      <a:pPr algn="ctr"/>
                      <a:r>
                        <a:rPr lang="en-GB" sz="2400" b="1" dirty="0">
                          <a:solidFill>
                            <a:schemeClr val="tx1">
                              <a:lumMod val="75000"/>
                              <a:lumOff val="25000"/>
                            </a:schemeClr>
                          </a:solidFill>
                        </a:rPr>
                        <a:t>53.6%</a:t>
                      </a:r>
                    </a:p>
                  </a:txBody>
                  <a:tcPr/>
                </a:tc>
                <a:tc>
                  <a:txBody>
                    <a:bodyPr/>
                    <a:lstStyle/>
                    <a:p>
                      <a:pPr algn="ctr"/>
                      <a:r>
                        <a:rPr lang="en-GB" sz="2400" b="1" dirty="0">
                          <a:solidFill>
                            <a:schemeClr val="tx1">
                              <a:lumMod val="75000"/>
                              <a:lumOff val="25000"/>
                            </a:schemeClr>
                          </a:solidFill>
                        </a:rPr>
                        <a:t>9.7%</a:t>
                      </a:r>
                    </a:p>
                  </a:txBody>
                  <a:tcPr/>
                </a:tc>
                <a:extLst>
                  <a:ext uri="{0D108BD9-81ED-4DB2-BD59-A6C34878D82A}">
                    <a16:rowId xmlns:a16="http://schemas.microsoft.com/office/drawing/2014/main" val="1387449798"/>
                  </a:ext>
                </a:extLst>
              </a:tr>
            </a:tbl>
          </a:graphicData>
        </a:graphic>
      </p:graphicFrame>
      <p:graphicFrame>
        <p:nvGraphicFramePr>
          <p:cNvPr id="11" name="Table 8">
            <a:extLst>
              <a:ext uri="{FF2B5EF4-FFF2-40B4-BE49-F238E27FC236}">
                <a16:creationId xmlns:a16="http://schemas.microsoft.com/office/drawing/2014/main" id="{3291B579-74DF-7DD9-83DA-74F96DFF3621}"/>
              </a:ext>
            </a:extLst>
          </p:cNvPr>
          <p:cNvGraphicFramePr>
            <a:graphicFrameLocks noGrp="1"/>
          </p:cNvGraphicFramePr>
          <p:nvPr>
            <p:extLst>
              <p:ext uri="{D42A27DB-BD31-4B8C-83A1-F6EECF244321}">
                <p14:modId xmlns:p14="http://schemas.microsoft.com/office/powerpoint/2010/main" val="3543379501"/>
              </p:ext>
            </p:extLst>
          </p:nvPr>
        </p:nvGraphicFramePr>
        <p:xfrm>
          <a:off x="409433" y="3250207"/>
          <a:ext cx="11095629" cy="1889760"/>
        </p:xfrm>
        <a:graphic>
          <a:graphicData uri="http://schemas.openxmlformats.org/drawingml/2006/table">
            <a:tbl>
              <a:tblPr firstRow="1" bandRow="1">
                <a:tableStyleId>{5C22544A-7EE6-4342-B048-85BDC9FD1C3A}</a:tableStyleId>
              </a:tblPr>
              <a:tblGrid>
                <a:gridCol w="3698543">
                  <a:extLst>
                    <a:ext uri="{9D8B030D-6E8A-4147-A177-3AD203B41FA5}">
                      <a16:colId xmlns:a16="http://schemas.microsoft.com/office/drawing/2014/main" val="762880181"/>
                    </a:ext>
                  </a:extLst>
                </a:gridCol>
                <a:gridCol w="3698543">
                  <a:extLst>
                    <a:ext uri="{9D8B030D-6E8A-4147-A177-3AD203B41FA5}">
                      <a16:colId xmlns:a16="http://schemas.microsoft.com/office/drawing/2014/main" val="2346754587"/>
                    </a:ext>
                  </a:extLst>
                </a:gridCol>
                <a:gridCol w="3698543">
                  <a:extLst>
                    <a:ext uri="{9D8B030D-6E8A-4147-A177-3AD203B41FA5}">
                      <a16:colId xmlns:a16="http://schemas.microsoft.com/office/drawing/2014/main" val="1265840737"/>
                    </a:ext>
                  </a:extLst>
                </a:gridCol>
              </a:tblGrid>
              <a:tr h="475594">
                <a:tc gridSpan="3">
                  <a:txBody>
                    <a:bodyPr/>
                    <a:lstStyle/>
                    <a:p>
                      <a:pPr algn="ctr"/>
                      <a:r>
                        <a:rPr lang="en-GB" sz="2800" dirty="0"/>
                        <a:t>First Capital  </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655119307"/>
                  </a:ext>
                </a:extLst>
              </a:tr>
              <a:tr h="370840">
                <a:tc>
                  <a:txBody>
                    <a:bodyPr/>
                    <a:lstStyle/>
                    <a:p>
                      <a:pPr algn="ctr"/>
                      <a:r>
                        <a:rPr lang="en-GB" sz="2400" b="1" dirty="0"/>
                        <a:t>Low Income </a:t>
                      </a:r>
                    </a:p>
                  </a:txBody>
                  <a:tcPr/>
                </a:tc>
                <a:tc>
                  <a:txBody>
                    <a:bodyPr/>
                    <a:lstStyle/>
                    <a:p>
                      <a:pPr algn="ctr"/>
                      <a:r>
                        <a:rPr lang="en-GB" sz="2400" b="1" dirty="0"/>
                        <a:t>Medium Income </a:t>
                      </a:r>
                    </a:p>
                  </a:txBody>
                  <a:tcPr/>
                </a:tc>
                <a:tc>
                  <a:txBody>
                    <a:bodyPr/>
                    <a:lstStyle/>
                    <a:p>
                      <a:pPr algn="ctr"/>
                      <a:r>
                        <a:rPr lang="en-GB" sz="2400" b="1" dirty="0"/>
                        <a:t>High Income </a:t>
                      </a:r>
                    </a:p>
                  </a:txBody>
                  <a:tcPr/>
                </a:tc>
                <a:extLst>
                  <a:ext uri="{0D108BD9-81ED-4DB2-BD59-A6C34878D82A}">
                    <a16:rowId xmlns:a16="http://schemas.microsoft.com/office/drawing/2014/main" val="353766066"/>
                  </a:ext>
                </a:extLst>
              </a:tr>
              <a:tr h="370840">
                <a:tc>
                  <a:txBody>
                    <a:bodyPr/>
                    <a:lstStyle/>
                    <a:p>
                      <a:pPr algn="ctr"/>
                      <a:r>
                        <a:rPr lang="en-GB" sz="2400" b="1" dirty="0">
                          <a:solidFill>
                            <a:schemeClr val="tx1">
                              <a:lumMod val="75000"/>
                              <a:lumOff val="25000"/>
                            </a:schemeClr>
                          </a:solidFill>
                        </a:rPr>
                        <a:t>0 – 10,000</a:t>
                      </a:r>
                    </a:p>
                  </a:txBody>
                  <a:tcPr/>
                </a:tc>
                <a:tc>
                  <a:txBody>
                    <a:bodyPr/>
                    <a:lstStyle/>
                    <a:p>
                      <a:pPr algn="ctr"/>
                      <a:r>
                        <a:rPr lang="en-GB" sz="2400" b="1" dirty="0">
                          <a:solidFill>
                            <a:schemeClr val="tx1">
                              <a:lumMod val="75000"/>
                              <a:lumOff val="25000"/>
                            </a:schemeClr>
                          </a:solidFill>
                        </a:rPr>
                        <a:t>10,001 - 20,000</a:t>
                      </a:r>
                    </a:p>
                  </a:txBody>
                  <a:tcPr/>
                </a:tc>
                <a:tc>
                  <a:txBody>
                    <a:bodyPr/>
                    <a:lstStyle/>
                    <a:p>
                      <a:pPr algn="ctr"/>
                      <a:r>
                        <a:rPr lang="en-GB" sz="2400" b="1" dirty="0">
                          <a:solidFill>
                            <a:schemeClr val="tx1">
                              <a:lumMod val="75000"/>
                              <a:lumOff val="25000"/>
                            </a:schemeClr>
                          </a:solidFill>
                        </a:rPr>
                        <a:t>20,001 &gt;</a:t>
                      </a:r>
                    </a:p>
                  </a:txBody>
                  <a:tcPr/>
                </a:tc>
                <a:extLst>
                  <a:ext uri="{0D108BD9-81ED-4DB2-BD59-A6C34878D82A}">
                    <a16:rowId xmlns:a16="http://schemas.microsoft.com/office/drawing/2014/main" val="3865376825"/>
                  </a:ext>
                </a:extLst>
              </a:tr>
              <a:tr h="370840">
                <a:tc>
                  <a:txBody>
                    <a:bodyPr/>
                    <a:lstStyle/>
                    <a:p>
                      <a:pPr algn="ctr"/>
                      <a:r>
                        <a:rPr lang="en-GB" sz="2400" b="1" dirty="0">
                          <a:solidFill>
                            <a:schemeClr val="tx1">
                              <a:lumMod val="75000"/>
                              <a:lumOff val="25000"/>
                            </a:schemeClr>
                          </a:solidFill>
                        </a:rPr>
                        <a:t>10%</a:t>
                      </a:r>
                    </a:p>
                  </a:txBody>
                  <a:tcPr/>
                </a:tc>
                <a:tc>
                  <a:txBody>
                    <a:bodyPr/>
                    <a:lstStyle/>
                    <a:p>
                      <a:pPr algn="ctr"/>
                      <a:r>
                        <a:rPr lang="en-GB" sz="2400" b="1" dirty="0">
                          <a:solidFill>
                            <a:schemeClr val="tx1">
                              <a:lumMod val="75000"/>
                              <a:lumOff val="25000"/>
                            </a:schemeClr>
                          </a:solidFill>
                        </a:rPr>
                        <a:t>62%</a:t>
                      </a:r>
                    </a:p>
                  </a:txBody>
                  <a:tcPr/>
                </a:tc>
                <a:tc>
                  <a:txBody>
                    <a:bodyPr/>
                    <a:lstStyle/>
                    <a:p>
                      <a:pPr algn="ctr"/>
                      <a:r>
                        <a:rPr lang="en-GB" sz="2400" b="1" dirty="0">
                          <a:solidFill>
                            <a:schemeClr val="tx1">
                              <a:lumMod val="75000"/>
                              <a:lumOff val="25000"/>
                            </a:schemeClr>
                          </a:solidFill>
                        </a:rPr>
                        <a:t>28%</a:t>
                      </a:r>
                    </a:p>
                  </a:txBody>
                  <a:tcPr/>
                </a:tc>
                <a:extLst>
                  <a:ext uri="{0D108BD9-81ED-4DB2-BD59-A6C34878D82A}">
                    <a16:rowId xmlns:a16="http://schemas.microsoft.com/office/drawing/2014/main" val="1387449798"/>
                  </a:ext>
                </a:extLst>
              </a:tr>
            </a:tbl>
          </a:graphicData>
        </a:graphic>
      </p:graphicFrame>
    </p:spTree>
    <p:extLst>
      <p:ext uri="{BB962C8B-B14F-4D97-AF65-F5344CB8AC3E}">
        <p14:creationId xmlns:p14="http://schemas.microsoft.com/office/powerpoint/2010/main" val="23698952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amera 19" descr="Cameo object">
            <a:extLst>
              <a:ext uri="{FF2B5EF4-FFF2-40B4-BE49-F238E27FC236}">
                <a16:creationId xmlns:a16="http://schemas.microsoft.com/office/drawing/2014/main" id="{F1655507-B74D-3874-00FE-E30A89431A18}"/>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0" y="1371600"/>
            <a:ext cx="12192000" cy="5585791"/>
          </a:xfrm>
          <a:prstGeom prst="rect">
            <a:avLst/>
          </a:prstGeom>
          <a:solidFill>
            <a:schemeClr val="bg1">
              <a:lumMod val="50000"/>
            </a:schemeClr>
          </a:solidFill>
        </p:spPr>
      </p:pic>
      <p:sp>
        <p:nvSpPr>
          <p:cNvPr id="2" name="Title 1">
            <a:extLst>
              <a:ext uri="{FF2B5EF4-FFF2-40B4-BE49-F238E27FC236}">
                <a16:creationId xmlns:a16="http://schemas.microsoft.com/office/drawing/2014/main" id="{4C4C89FC-4FAC-F055-44F5-65A843E86555}"/>
              </a:ext>
            </a:extLst>
          </p:cNvPr>
          <p:cNvSpPr>
            <a:spLocks noGrp="1"/>
          </p:cNvSpPr>
          <p:nvPr>
            <p:ph type="title"/>
          </p:nvPr>
        </p:nvSpPr>
        <p:spPr>
          <a:xfrm>
            <a:off x="3048" y="-118872"/>
            <a:ext cx="12188952" cy="1490472"/>
          </a:xfrm>
          <a:solidFill>
            <a:schemeClr val="accent6">
              <a:lumMod val="40000"/>
              <a:lumOff val="60000"/>
              <a:alpha val="85000"/>
            </a:schemeClr>
          </a:solidFill>
        </p:spPr>
        <p:txBody>
          <a:bodyPr/>
          <a:lstStyle/>
          <a:p>
            <a:pPr algn="ctr"/>
            <a:r>
              <a:rPr lang="en-US" sz="4000" dirty="0">
                <a:latin typeface="Arial" panose="020B0604020202020204" pitchFamily="34" charset="0"/>
                <a:cs typeface="Arial" panose="020B0604020202020204" pitchFamily="34" charset="0"/>
              </a:rPr>
              <a:t>Multidimensional poverty</a:t>
            </a:r>
          </a:p>
        </p:txBody>
      </p:sp>
      <p:sp>
        <p:nvSpPr>
          <p:cNvPr id="11" name="Text Placeholder 10">
            <a:extLst>
              <a:ext uri="{FF2B5EF4-FFF2-40B4-BE49-F238E27FC236}">
                <a16:creationId xmlns:a16="http://schemas.microsoft.com/office/drawing/2014/main" id="{3891BB2A-8803-8098-648D-5ECAD0F15458}"/>
              </a:ext>
            </a:extLst>
          </p:cNvPr>
          <p:cNvSpPr>
            <a:spLocks noGrp="1"/>
          </p:cNvSpPr>
          <p:nvPr>
            <p:ph type="body" sz="quarter" idx="10"/>
          </p:nvPr>
        </p:nvSpPr>
        <p:spPr/>
        <p:txBody>
          <a:bodyPr/>
          <a:lstStyle/>
          <a:p>
            <a:r>
              <a:rPr lang="en-US" sz="2400" b="0" dirty="0">
                <a:solidFill>
                  <a:schemeClr val="bg1"/>
                </a:solidFill>
                <a:effectLst/>
                <a:latin typeface="Avenir Next LT Pro" panose="020B0504020202020204" pitchFamily="34" charset="77"/>
              </a:rPr>
              <a:t>New employees &amp; anniversaries</a:t>
            </a:r>
          </a:p>
        </p:txBody>
      </p:sp>
      <p:sp>
        <p:nvSpPr>
          <p:cNvPr id="13" name="Free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3"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BE0D1A28-84D1-387E-47E4-CD2430FD6456}"/>
              </a:ext>
            </a:extLst>
          </p:cNvPr>
          <p:cNvSpPr txBox="1"/>
          <p:nvPr/>
        </p:nvSpPr>
        <p:spPr>
          <a:xfrm>
            <a:off x="106017" y="1550504"/>
            <a:ext cx="11979966" cy="5307496"/>
          </a:xfrm>
          <a:prstGeom prst="rect">
            <a:avLst/>
          </a:prstGeom>
          <a:noFill/>
        </p:spPr>
        <p:txBody>
          <a:bodyPr wrap="square" rtlCol="0">
            <a:spAutoFit/>
          </a:bodyPr>
          <a:lstStyle/>
          <a:p>
            <a:endParaRPr lang="en-ZA" dirty="0"/>
          </a:p>
        </p:txBody>
      </p:sp>
      <p:sp>
        <p:nvSpPr>
          <p:cNvPr id="10" name="TextBox 9">
            <a:extLst>
              <a:ext uri="{FF2B5EF4-FFF2-40B4-BE49-F238E27FC236}">
                <a16:creationId xmlns:a16="http://schemas.microsoft.com/office/drawing/2014/main" id="{63542EEE-EB69-E502-9444-490F69EC0EFB}"/>
              </a:ext>
            </a:extLst>
          </p:cNvPr>
          <p:cNvSpPr txBox="1"/>
          <p:nvPr/>
        </p:nvSpPr>
        <p:spPr>
          <a:xfrm>
            <a:off x="0" y="812988"/>
            <a:ext cx="12192000" cy="5486400"/>
          </a:xfrm>
          <a:prstGeom prst="rect">
            <a:avLst/>
          </a:prstGeom>
          <a:solidFill>
            <a:schemeClr val="bg1">
              <a:lumMod val="75000"/>
            </a:schemeClr>
          </a:solidFill>
        </p:spPr>
        <p:txBody>
          <a:bodyPr wrap="square" rtlCol="0">
            <a:spAutoFit/>
          </a:bodyPr>
          <a:lstStyle/>
          <a:p>
            <a:endParaRPr lang="en-ZA" dirty="0"/>
          </a:p>
        </p:txBody>
      </p:sp>
      <p:pic>
        <p:nvPicPr>
          <p:cNvPr id="4" name="Picture 3">
            <a:extLst>
              <a:ext uri="{FF2B5EF4-FFF2-40B4-BE49-F238E27FC236}">
                <a16:creationId xmlns:a16="http://schemas.microsoft.com/office/drawing/2014/main" id="{EC2DD50F-4216-2785-5320-253BB60BDFD1}"/>
              </a:ext>
            </a:extLst>
          </p:cNvPr>
          <p:cNvPicPr>
            <a:picLocks noChangeAspect="1"/>
          </p:cNvPicPr>
          <p:nvPr/>
        </p:nvPicPr>
        <p:blipFill>
          <a:blip r:embed="rId4"/>
          <a:stretch>
            <a:fillRect/>
          </a:stretch>
        </p:blipFill>
        <p:spPr>
          <a:xfrm>
            <a:off x="0" y="968515"/>
            <a:ext cx="12191999" cy="5988876"/>
          </a:xfrm>
          <a:prstGeom prst="rect">
            <a:avLst/>
          </a:prstGeom>
        </p:spPr>
      </p:pic>
      <p:sp>
        <p:nvSpPr>
          <p:cNvPr id="3" name="Title 1">
            <a:extLst>
              <a:ext uri="{FF2B5EF4-FFF2-40B4-BE49-F238E27FC236}">
                <a16:creationId xmlns:a16="http://schemas.microsoft.com/office/drawing/2014/main" id="{5613672A-BBC2-4F8A-F868-435EBFB5D48E}"/>
              </a:ext>
            </a:extLst>
          </p:cNvPr>
          <p:cNvSpPr txBox="1">
            <a:spLocks/>
          </p:cNvSpPr>
          <p:nvPr/>
        </p:nvSpPr>
        <p:spPr>
          <a:xfrm>
            <a:off x="0" y="2973"/>
            <a:ext cx="12192000" cy="810015"/>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2800" b="1" dirty="0">
                <a:latin typeface="Arial" panose="020B0604020202020204" pitchFamily="34" charset="0"/>
                <a:cs typeface="Arial" panose="020B0604020202020204" pitchFamily="34" charset="0"/>
              </a:rPr>
              <a:t>POVERTY CRISIS</a:t>
            </a:r>
            <a:endParaRPr lang="en-US" sz="2800" b="1" cap="small"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3954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54-3E0F-449D-B5F4-88CC31350DED}"/>
              </a:ext>
            </a:extLst>
          </p:cNvPr>
          <p:cNvSpPr>
            <a:spLocks noGrp="1"/>
          </p:cNvSpPr>
          <p:nvPr>
            <p:ph type="title"/>
          </p:nvPr>
        </p:nvSpPr>
        <p:spPr/>
        <p:txBody>
          <a:bodyPr>
            <a:normAutofit/>
          </a:bodyPr>
          <a:lstStyle/>
          <a:p>
            <a:r>
              <a:rPr lang="en-ZA" b="1" dirty="0"/>
              <a:t>ANALYSIS </a:t>
            </a:r>
            <a:endParaRPr lang="en-GB" b="1" dirty="0"/>
          </a:p>
        </p:txBody>
      </p:sp>
    </p:spTree>
    <p:extLst>
      <p:ext uri="{BB962C8B-B14F-4D97-AF65-F5344CB8AC3E}">
        <p14:creationId xmlns:p14="http://schemas.microsoft.com/office/powerpoint/2010/main" val="2226822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tree&#10;&#10;Description automatically generated">
            <a:extLst>
              <a:ext uri="{FF2B5EF4-FFF2-40B4-BE49-F238E27FC236}">
                <a16:creationId xmlns:a16="http://schemas.microsoft.com/office/drawing/2014/main" id="{3EC5F2B4-5D67-4B53-89F2-AD8A43FC82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19741"/>
            <a:ext cx="11926956" cy="6044610"/>
          </a:xfrm>
          <a:prstGeom prst="rect">
            <a:avLst/>
          </a:prstGeom>
        </p:spPr>
      </p:pic>
      <p:sp>
        <p:nvSpPr>
          <p:cNvPr id="3" name="Title 1"/>
          <p:cNvSpPr txBox="1">
            <a:spLocks/>
          </p:cNvSpPr>
          <p:nvPr/>
        </p:nvSpPr>
        <p:spPr>
          <a:xfrm>
            <a:off x="0" y="-7813"/>
            <a:ext cx="12192000" cy="810015"/>
          </a:xfrm>
          <a:prstGeom prst="rect">
            <a:avLst/>
          </a:prstGeom>
          <a:solidFill>
            <a:srgbClr val="0083D8"/>
          </a:solidFill>
          <a:ln>
            <a:noFill/>
          </a:ln>
        </p:spPr>
        <p:style>
          <a:lnRef idx="1">
            <a:schemeClr val="accent1"/>
          </a:lnRef>
          <a:fillRef idx="3">
            <a:schemeClr val="accent1"/>
          </a:fillRef>
          <a:effectRef idx="2">
            <a:schemeClr val="accent1"/>
          </a:effectRef>
          <a:fontRef idx="minor">
            <a:schemeClr val="lt1"/>
          </a:fontRef>
        </p:style>
        <p:txBody>
          <a:bodyPr anchor="ctr" anchorCtr="1">
            <a:noAutofit/>
          </a:bodyPr>
          <a:lstStyle/>
          <a:p>
            <a:pPr algn="ctr">
              <a:spcBef>
                <a:spcPct val="0"/>
              </a:spcBef>
              <a:defRPr/>
            </a:pPr>
            <a:r>
              <a:rPr lang="en-US" sz="2400" b="1" cap="small" dirty="0">
                <a:solidFill>
                  <a:prstClr val="white"/>
                </a:solidFill>
                <a:latin typeface="Arial" panose="020B0604020202020204" pitchFamily="34" charset="0"/>
                <a:cs typeface="Arial" panose="020B0604020202020204" pitchFamily="34" charset="0"/>
              </a:rPr>
              <a:t>Population Segmentation: Who can afford a house? </a:t>
            </a:r>
          </a:p>
        </p:txBody>
      </p:sp>
      <p:sp>
        <p:nvSpPr>
          <p:cNvPr id="6" name="Slide Number Placeholder 23">
            <a:extLst>
              <a:ext uri="{FF2B5EF4-FFF2-40B4-BE49-F238E27FC236}">
                <a16:creationId xmlns:a16="http://schemas.microsoft.com/office/drawing/2014/main" id="{D8477C71-28EC-40F8-AC12-CF7A72A54507}"/>
              </a:ext>
            </a:extLst>
          </p:cNvPr>
          <p:cNvSpPr txBox="1">
            <a:spLocks/>
          </p:cNvSpPr>
          <p:nvPr/>
        </p:nvSpPr>
        <p:spPr>
          <a:xfrm>
            <a:off x="11353800" y="6357855"/>
            <a:ext cx="381000" cy="501650"/>
          </a:xfrm>
          <a:prstGeom prst="rect">
            <a:avLst/>
          </a:prstGeom>
          <a:solidFill>
            <a:srgbClr val="0083D8"/>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04BEADBA-951F-4511-BB29-DE5FC1DB9D16}" type="slidenum">
              <a:rPr lang="en-US" smtClean="0">
                <a:solidFill>
                  <a:schemeClr val="bg1"/>
                </a:solidFill>
                <a:latin typeface="Arial" panose="020B0604020202020204" pitchFamily="34" charset="0"/>
                <a:cs typeface="Arial" panose="020B0604020202020204" pitchFamily="34" charset="0"/>
              </a:rPr>
              <a:pPr algn="ctr">
                <a:defRPr/>
              </a:pPr>
              <a:t>9</a:t>
            </a:fld>
            <a:endParaRPr lang="en-US"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BF05C40-4428-B14F-97FD-0D6E4125B8C8}"/>
              </a:ext>
            </a:extLst>
          </p:cNvPr>
          <p:cNvSpPr>
            <a:spLocks noChangeArrowheads="1"/>
          </p:cNvSpPr>
          <p:nvPr/>
        </p:nvSpPr>
        <p:spPr bwMode="auto">
          <a:xfrm>
            <a:off x="2947847" y="985714"/>
            <a:ext cx="6720373" cy="875479"/>
          </a:xfrm>
          <a:prstGeom prst="rect">
            <a:avLst/>
          </a:prstGeom>
          <a:solidFill>
            <a:srgbClr val="0070C0"/>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gn="ctr"/>
            <a:r>
              <a:rPr lang="en-US" sz="2800" b="1" dirty="0">
                <a:solidFill>
                  <a:srgbClr val="FFFFFF"/>
                </a:solidFill>
                <a:latin typeface="Calibri"/>
                <a:ea typeface="Calibri"/>
                <a:cs typeface="Times New Roman"/>
              </a:rPr>
              <a:t>Total Population = 2.4 Million</a:t>
            </a:r>
          </a:p>
          <a:p>
            <a:pPr algn="ctr"/>
            <a:r>
              <a:rPr lang="en-US" b="1" i="1" dirty="0">
                <a:solidFill>
                  <a:srgbClr val="FFFFFF"/>
                </a:solidFill>
                <a:latin typeface="Calibri"/>
                <a:ea typeface="Calibri"/>
                <a:cs typeface="Times New Roman"/>
              </a:rPr>
              <a:t>(Segment the Population in terms of income)</a:t>
            </a:r>
            <a:endParaRPr lang="en-US" b="1" i="1" dirty="0">
              <a:latin typeface="Calibri"/>
              <a:ea typeface="Calibri"/>
              <a:cs typeface="Times New Roman"/>
            </a:endParaRPr>
          </a:p>
        </p:txBody>
      </p:sp>
      <p:sp>
        <p:nvSpPr>
          <p:cNvPr id="7" name="Rectangle 6">
            <a:extLst>
              <a:ext uri="{FF2B5EF4-FFF2-40B4-BE49-F238E27FC236}">
                <a16:creationId xmlns:a16="http://schemas.microsoft.com/office/drawing/2014/main" id="{BB27C204-DD87-1515-198E-CD19AB822F81}"/>
              </a:ext>
            </a:extLst>
          </p:cNvPr>
          <p:cNvSpPr>
            <a:spLocks noChangeArrowheads="1"/>
          </p:cNvSpPr>
          <p:nvPr/>
        </p:nvSpPr>
        <p:spPr bwMode="auto">
          <a:xfrm>
            <a:off x="1257305" y="2660946"/>
            <a:ext cx="3103075" cy="760935"/>
          </a:xfrm>
          <a:prstGeom prst="rect">
            <a:avLst/>
          </a:prstGeom>
          <a:solidFill>
            <a:schemeClr val="bg1">
              <a:lumMod val="85000"/>
            </a:schemeClr>
          </a:solidFill>
          <a:ln w="12700">
            <a:solidFill>
              <a:schemeClr val="accent1">
                <a:lumMod val="100000"/>
                <a:lumOff val="0"/>
              </a:schemeClr>
            </a:solidFill>
            <a:miter lim="800000"/>
            <a:headEnd/>
            <a:tailEnd/>
          </a:ln>
          <a:effectLst/>
        </p:spPr>
        <p:txBody>
          <a:bodyPr rot="0" vert="horz" wrap="square" lIns="91440" tIns="45720" rIns="91440" bIns="45720" anchor="t" anchorCtr="0" upright="1">
            <a:noAutofit/>
          </a:bodyPr>
          <a:lstStyle/>
          <a:p>
            <a:pPr algn="ctr"/>
            <a:r>
              <a:rPr lang="en-US" sz="2000" b="1" dirty="0">
                <a:solidFill>
                  <a:srgbClr val="002060"/>
                </a:solidFill>
                <a:latin typeface="+mj-lt"/>
                <a:ea typeface="Calibri"/>
                <a:cs typeface="Times New Roman"/>
              </a:rPr>
              <a:t>Children under 15 years </a:t>
            </a:r>
          </a:p>
          <a:p>
            <a:pPr algn="ctr"/>
            <a:r>
              <a:rPr lang="en-ZA" sz="2000" b="1" dirty="0">
                <a:latin typeface="+mj-lt"/>
              </a:rPr>
              <a:t>881,676 </a:t>
            </a:r>
            <a:r>
              <a:rPr lang="en-US" sz="2000" b="1" dirty="0">
                <a:solidFill>
                  <a:srgbClr val="002060"/>
                </a:solidFill>
                <a:latin typeface="+mj-lt"/>
                <a:ea typeface="Calibri"/>
                <a:cs typeface="Times New Roman"/>
              </a:rPr>
              <a:t> (36.5%)</a:t>
            </a:r>
          </a:p>
          <a:p>
            <a:pPr algn="just"/>
            <a:r>
              <a:rPr lang="en-US" sz="1100" dirty="0">
                <a:latin typeface="Calibri"/>
                <a:ea typeface="Calibri"/>
                <a:cs typeface="Times New Roman"/>
              </a:rPr>
              <a:t> </a:t>
            </a:r>
          </a:p>
        </p:txBody>
      </p:sp>
      <p:sp>
        <p:nvSpPr>
          <p:cNvPr id="9" name="Rectangle 8">
            <a:extLst>
              <a:ext uri="{FF2B5EF4-FFF2-40B4-BE49-F238E27FC236}">
                <a16:creationId xmlns:a16="http://schemas.microsoft.com/office/drawing/2014/main" id="{76A8AB37-9BAA-DB14-ABF6-079E6472A0F9}"/>
              </a:ext>
            </a:extLst>
          </p:cNvPr>
          <p:cNvSpPr>
            <a:spLocks noChangeArrowheads="1"/>
          </p:cNvSpPr>
          <p:nvPr/>
        </p:nvSpPr>
        <p:spPr bwMode="auto">
          <a:xfrm>
            <a:off x="5323305" y="2660946"/>
            <a:ext cx="4535070" cy="996653"/>
          </a:xfrm>
          <a:prstGeom prst="rect">
            <a:avLst/>
          </a:prstGeom>
          <a:solidFill>
            <a:schemeClr val="bg1">
              <a:lumMod val="85000"/>
            </a:schemeClr>
          </a:solidFill>
          <a:ln w="12700">
            <a:solidFill>
              <a:schemeClr val="accent1">
                <a:lumMod val="100000"/>
                <a:lumOff val="0"/>
              </a:schemeClr>
            </a:solidFill>
            <a:miter lim="800000"/>
            <a:headEnd/>
            <a:tailEnd/>
          </a:ln>
          <a:effectLst/>
        </p:spPr>
        <p:txBody>
          <a:bodyPr rot="0" vert="horz" wrap="square" lIns="91440" tIns="45720" rIns="91440" bIns="45720" anchor="t" anchorCtr="0" upright="1">
            <a:noAutofit/>
          </a:bodyPr>
          <a:lstStyle/>
          <a:p>
            <a:pPr algn="ctr">
              <a:lnSpc>
                <a:spcPct val="150000"/>
              </a:lnSpc>
            </a:pPr>
            <a:r>
              <a:rPr lang="en-US" sz="2000" b="1" dirty="0">
                <a:solidFill>
                  <a:srgbClr val="002060"/>
                </a:solidFill>
                <a:ea typeface="Calibri"/>
                <a:cs typeface="Times New Roman"/>
              </a:rPr>
              <a:t>Adults 15 years of age and above</a:t>
            </a:r>
          </a:p>
          <a:p>
            <a:pPr algn="ctr">
              <a:lnSpc>
                <a:spcPct val="150000"/>
              </a:lnSpc>
            </a:pPr>
            <a:r>
              <a:rPr lang="en-ZA" sz="2000" b="1" dirty="0"/>
              <a:t>1,531,967</a:t>
            </a:r>
            <a:r>
              <a:rPr lang="en-US" sz="2000" b="1" dirty="0">
                <a:solidFill>
                  <a:srgbClr val="002060"/>
                </a:solidFill>
                <a:ea typeface="Calibri"/>
                <a:cs typeface="Times New Roman"/>
              </a:rPr>
              <a:t> (63.5%)</a:t>
            </a:r>
          </a:p>
          <a:p>
            <a:pPr algn="just">
              <a:lnSpc>
                <a:spcPct val="150000"/>
              </a:lnSpc>
            </a:pPr>
            <a:r>
              <a:rPr lang="en-US" sz="1100" dirty="0">
                <a:latin typeface="Calibri"/>
                <a:ea typeface="Calibri"/>
                <a:cs typeface="Times New Roman"/>
              </a:rPr>
              <a:t> </a:t>
            </a:r>
          </a:p>
        </p:txBody>
      </p:sp>
      <p:sp>
        <p:nvSpPr>
          <p:cNvPr id="10" name="Rectangle 9">
            <a:extLst>
              <a:ext uri="{FF2B5EF4-FFF2-40B4-BE49-F238E27FC236}">
                <a16:creationId xmlns:a16="http://schemas.microsoft.com/office/drawing/2014/main" id="{F1CE409A-9679-9AC7-7D29-B83D2063BEA3}"/>
              </a:ext>
            </a:extLst>
          </p:cNvPr>
          <p:cNvSpPr>
            <a:spLocks noChangeArrowheads="1"/>
          </p:cNvSpPr>
          <p:nvPr/>
        </p:nvSpPr>
        <p:spPr bwMode="auto">
          <a:xfrm>
            <a:off x="1257302" y="3795675"/>
            <a:ext cx="3103080" cy="1023152"/>
          </a:xfrm>
          <a:prstGeom prst="rect">
            <a:avLst/>
          </a:prstGeom>
          <a:solidFill>
            <a:schemeClr val="bg1">
              <a:lumMod val="85000"/>
            </a:schemeClr>
          </a:solidFill>
          <a:ln w="12700">
            <a:solidFill>
              <a:schemeClr val="accent1">
                <a:lumMod val="100000"/>
                <a:lumOff val="0"/>
              </a:schemeClr>
            </a:solidFill>
            <a:miter lim="800000"/>
            <a:headEnd/>
            <a:tailEnd/>
          </a:ln>
          <a:effectLst/>
        </p:spPr>
        <p:txBody>
          <a:bodyPr rot="0" vert="horz" wrap="square" lIns="91440" tIns="45720" rIns="91440" bIns="45720" anchor="t" anchorCtr="0" upright="1">
            <a:noAutofit/>
          </a:bodyPr>
          <a:lstStyle/>
          <a:p>
            <a:pPr algn="ctr">
              <a:lnSpc>
                <a:spcPct val="150000"/>
              </a:lnSpc>
            </a:pPr>
            <a:r>
              <a:rPr lang="en-US" sz="2000" b="1" dirty="0">
                <a:solidFill>
                  <a:srgbClr val="002060"/>
                </a:solidFill>
                <a:ea typeface="Calibri"/>
                <a:cs typeface="Times New Roman"/>
              </a:rPr>
              <a:t>Economically Inactive</a:t>
            </a:r>
          </a:p>
          <a:p>
            <a:pPr algn="ctr">
              <a:lnSpc>
                <a:spcPct val="150000"/>
              </a:lnSpc>
            </a:pPr>
            <a:r>
              <a:rPr lang="en-US" sz="2000" b="1" dirty="0">
                <a:solidFill>
                  <a:srgbClr val="002060"/>
                </a:solidFill>
                <a:ea typeface="Calibri"/>
                <a:cs typeface="Times New Roman"/>
              </a:rPr>
              <a:t>438,770 (29%)</a:t>
            </a:r>
          </a:p>
          <a:p>
            <a:pPr algn="just">
              <a:lnSpc>
                <a:spcPct val="150000"/>
              </a:lnSpc>
            </a:pPr>
            <a:r>
              <a:rPr lang="en-US" sz="1100" dirty="0">
                <a:latin typeface="Calibri"/>
                <a:ea typeface="Calibri"/>
                <a:cs typeface="Times New Roman"/>
              </a:rPr>
              <a:t> </a:t>
            </a:r>
          </a:p>
        </p:txBody>
      </p:sp>
      <p:sp>
        <p:nvSpPr>
          <p:cNvPr id="11" name="Rectangle 10">
            <a:extLst>
              <a:ext uri="{FF2B5EF4-FFF2-40B4-BE49-F238E27FC236}">
                <a16:creationId xmlns:a16="http://schemas.microsoft.com/office/drawing/2014/main" id="{35890B66-BB74-A490-84DF-89BD6C101B34}"/>
              </a:ext>
            </a:extLst>
          </p:cNvPr>
          <p:cNvSpPr>
            <a:spLocks noChangeArrowheads="1"/>
          </p:cNvSpPr>
          <p:nvPr/>
        </p:nvSpPr>
        <p:spPr bwMode="auto">
          <a:xfrm>
            <a:off x="5644527" y="3938763"/>
            <a:ext cx="3402012" cy="996652"/>
          </a:xfrm>
          <a:prstGeom prst="rect">
            <a:avLst/>
          </a:prstGeom>
          <a:solidFill>
            <a:srgbClr val="0070C0"/>
          </a:solidFill>
          <a:ln>
            <a:noFill/>
          </a:ln>
          <a:effectLst/>
          <a:extLst>
            <a:ext uri="{91240B29-F687-4F45-9708-019B960494DF}">
              <a14:hiddenLine xmlns:a14="http://schemas.microsoft.com/office/drawing/2010/main" w="12700">
                <a:solidFill>
                  <a:schemeClr val="accent1">
                    <a:lumMod val="100000"/>
                    <a:lumOff val="0"/>
                  </a:schemeClr>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r>
              <a:rPr lang="en-US" sz="2000" b="1" dirty="0">
                <a:solidFill>
                  <a:srgbClr val="FFFFFF"/>
                </a:solidFill>
                <a:ea typeface="Calibri"/>
                <a:cs typeface="Times New Roman"/>
              </a:rPr>
              <a:t>Economically Active</a:t>
            </a:r>
            <a:endParaRPr lang="en-US" sz="2000" b="1" dirty="0">
              <a:ea typeface="Calibri"/>
              <a:cs typeface="Times New Roman"/>
            </a:endParaRPr>
          </a:p>
          <a:p>
            <a:pPr algn="ctr"/>
            <a:r>
              <a:rPr lang="en-US" sz="2000" b="1" dirty="0">
                <a:solidFill>
                  <a:srgbClr val="FFFFFF"/>
                </a:solidFill>
                <a:ea typeface="Calibri"/>
                <a:cs typeface="Times New Roman"/>
              </a:rPr>
              <a:t>Labour Force</a:t>
            </a:r>
            <a:endParaRPr lang="en-US" sz="2000" b="1" dirty="0">
              <a:ea typeface="Calibri"/>
              <a:cs typeface="Times New Roman"/>
            </a:endParaRPr>
          </a:p>
          <a:p>
            <a:pPr algn="ctr"/>
            <a:r>
              <a:rPr lang="en-ZA" sz="2000" b="1" dirty="0">
                <a:solidFill>
                  <a:schemeClr val="bg1"/>
                </a:solidFill>
              </a:rPr>
              <a:t>1,090,153 </a:t>
            </a:r>
            <a:r>
              <a:rPr lang="en-US" sz="2000" b="1" dirty="0">
                <a:solidFill>
                  <a:srgbClr val="FFFFFF"/>
                </a:solidFill>
                <a:ea typeface="Calibri"/>
                <a:cs typeface="Times New Roman"/>
              </a:rPr>
              <a:t>(71%)</a:t>
            </a:r>
            <a:endParaRPr lang="en-US" sz="2000" b="1" dirty="0">
              <a:ea typeface="Calibri"/>
              <a:cs typeface="Times New Roman"/>
            </a:endParaRPr>
          </a:p>
        </p:txBody>
      </p:sp>
      <p:sp>
        <p:nvSpPr>
          <p:cNvPr id="12" name="Rectangle 11">
            <a:extLst>
              <a:ext uri="{FF2B5EF4-FFF2-40B4-BE49-F238E27FC236}">
                <a16:creationId xmlns:a16="http://schemas.microsoft.com/office/drawing/2014/main" id="{7E31D6B5-3575-5BA2-E901-1F512B13BAFC}"/>
              </a:ext>
            </a:extLst>
          </p:cNvPr>
          <p:cNvSpPr>
            <a:spLocks noChangeArrowheads="1"/>
          </p:cNvSpPr>
          <p:nvPr/>
        </p:nvSpPr>
        <p:spPr bwMode="auto">
          <a:xfrm>
            <a:off x="1254267" y="5125605"/>
            <a:ext cx="3165291" cy="1390302"/>
          </a:xfrm>
          <a:prstGeom prst="rect">
            <a:avLst/>
          </a:prstGeom>
          <a:solidFill>
            <a:schemeClr val="bg1">
              <a:lumMod val="85000"/>
            </a:schemeClr>
          </a:solidFill>
          <a:ln w="12700">
            <a:solidFill>
              <a:schemeClr val="accent1">
                <a:lumMod val="100000"/>
                <a:lumOff val="0"/>
              </a:schemeClr>
            </a:solidFill>
            <a:miter lim="800000"/>
            <a:headEnd/>
            <a:tailEnd/>
          </a:ln>
          <a:effectLst/>
        </p:spPr>
        <p:txBody>
          <a:bodyPr rot="0" vert="horz" wrap="square" lIns="91440" tIns="45720" rIns="91440" bIns="45720" anchor="t" anchorCtr="0" upright="1">
            <a:noAutofit/>
          </a:bodyPr>
          <a:lstStyle/>
          <a:p>
            <a:pPr algn="ctr">
              <a:lnSpc>
                <a:spcPct val="150000"/>
              </a:lnSpc>
            </a:pPr>
            <a:r>
              <a:rPr lang="en-US" b="1" dirty="0">
                <a:solidFill>
                  <a:srgbClr val="002060"/>
                </a:solidFill>
                <a:ea typeface="Calibri"/>
                <a:cs typeface="Times New Roman"/>
              </a:rPr>
              <a:t>Students 54.4%</a:t>
            </a:r>
          </a:p>
          <a:p>
            <a:pPr algn="ctr">
              <a:lnSpc>
                <a:spcPct val="150000"/>
              </a:lnSpc>
            </a:pPr>
            <a:r>
              <a:rPr lang="en-US" b="1" dirty="0">
                <a:solidFill>
                  <a:srgbClr val="002060"/>
                </a:solidFill>
                <a:ea typeface="Calibri"/>
                <a:cs typeface="Times New Roman"/>
              </a:rPr>
              <a:t>Housewife 8.9%, Retired, </a:t>
            </a:r>
          </a:p>
          <a:p>
            <a:pPr algn="ctr">
              <a:lnSpc>
                <a:spcPct val="150000"/>
              </a:lnSpc>
            </a:pPr>
            <a:r>
              <a:rPr lang="en-US" b="1" dirty="0">
                <a:solidFill>
                  <a:srgbClr val="002060"/>
                </a:solidFill>
                <a:ea typeface="Calibri"/>
                <a:cs typeface="Times New Roman"/>
              </a:rPr>
              <a:t>Too old, disabled 36.7</a:t>
            </a:r>
            <a:r>
              <a:rPr lang="en-US" b="1" dirty="0">
                <a:solidFill>
                  <a:srgbClr val="002060"/>
                </a:solidFill>
                <a:latin typeface="Calibri"/>
                <a:ea typeface="Calibri"/>
                <a:cs typeface="Times New Roman"/>
              </a:rPr>
              <a:t>% </a:t>
            </a:r>
          </a:p>
        </p:txBody>
      </p:sp>
      <p:cxnSp>
        <p:nvCxnSpPr>
          <p:cNvPr id="14" name="Straight Arrow Connector 13">
            <a:extLst>
              <a:ext uri="{FF2B5EF4-FFF2-40B4-BE49-F238E27FC236}">
                <a16:creationId xmlns:a16="http://schemas.microsoft.com/office/drawing/2014/main" id="{7A9A3E65-824D-1B66-B4CB-2014EA144DC0}"/>
              </a:ext>
            </a:extLst>
          </p:cNvPr>
          <p:cNvCxnSpPr>
            <a:cxnSpLocks/>
          </p:cNvCxnSpPr>
          <p:nvPr/>
        </p:nvCxnSpPr>
        <p:spPr>
          <a:xfrm>
            <a:off x="3168291" y="1861193"/>
            <a:ext cx="13252" cy="799754"/>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72B9F158-B679-64B0-E6F7-E488D05CEDDD}"/>
              </a:ext>
            </a:extLst>
          </p:cNvPr>
          <p:cNvCxnSpPr>
            <a:cxnSpLocks/>
          </p:cNvCxnSpPr>
          <p:nvPr/>
        </p:nvCxnSpPr>
        <p:spPr>
          <a:xfrm>
            <a:off x="6586330" y="1861193"/>
            <a:ext cx="0" cy="799754"/>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0435A7EC-4110-ADDC-0A18-F81B9EDB1E5C}"/>
              </a:ext>
            </a:extLst>
          </p:cNvPr>
          <p:cNvCxnSpPr>
            <a:cxnSpLocks/>
          </p:cNvCxnSpPr>
          <p:nvPr/>
        </p:nvCxnSpPr>
        <p:spPr>
          <a:xfrm flipH="1">
            <a:off x="4360384" y="3524621"/>
            <a:ext cx="962920" cy="441360"/>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B4D9FF53-F195-7703-D651-3EBE8ED33948}"/>
              </a:ext>
            </a:extLst>
          </p:cNvPr>
          <p:cNvCxnSpPr>
            <a:cxnSpLocks/>
            <a:stCxn id="9" idx="2"/>
            <a:endCxn id="11" idx="0"/>
          </p:cNvCxnSpPr>
          <p:nvPr/>
        </p:nvCxnSpPr>
        <p:spPr>
          <a:xfrm flipH="1">
            <a:off x="7345533" y="3657599"/>
            <a:ext cx="245307" cy="28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1C874D5-FD4F-290F-5EE5-AB5E63F21912}"/>
              </a:ext>
            </a:extLst>
          </p:cNvPr>
          <p:cNvCxnSpPr>
            <a:cxnSpLocks/>
          </p:cNvCxnSpPr>
          <p:nvPr/>
        </p:nvCxnSpPr>
        <p:spPr>
          <a:xfrm>
            <a:off x="2952469" y="4854730"/>
            <a:ext cx="0" cy="214322"/>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ectangle 23">
            <a:extLst>
              <a:ext uri="{FF2B5EF4-FFF2-40B4-BE49-F238E27FC236}">
                <a16:creationId xmlns:a16="http://schemas.microsoft.com/office/drawing/2014/main" id="{BA0E10BA-A819-CF85-4FCA-B955192F62AD}"/>
              </a:ext>
            </a:extLst>
          </p:cNvPr>
          <p:cNvSpPr>
            <a:spLocks noChangeArrowheads="1"/>
          </p:cNvSpPr>
          <p:nvPr/>
        </p:nvSpPr>
        <p:spPr bwMode="auto">
          <a:xfrm>
            <a:off x="6046643" y="5198333"/>
            <a:ext cx="1378867" cy="1541795"/>
          </a:xfrm>
          <a:prstGeom prst="rect">
            <a:avLst/>
          </a:prstGeom>
          <a:solidFill>
            <a:srgbClr val="0070C0"/>
          </a:solidFill>
          <a:ln>
            <a:noFill/>
          </a:ln>
          <a:effectLst/>
          <a:extLst>
            <a:ext uri="{91240B29-F687-4F45-9708-019B960494DF}">
              <a14:hiddenLine xmlns:a14="http://schemas.microsoft.com/office/drawing/2010/main" w="12700">
                <a:solidFill>
                  <a:schemeClr val="accent1">
                    <a:lumMod val="100000"/>
                    <a:lumOff val="0"/>
                  </a:schemeClr>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pPr>
            <a:r>
              <a:rPr lang="en-US" b="1" dirty="0">
                <a:solidFill>
                  <a:srgbClr val="FFFFFF"/>
                </a:solidFill>
                <a:ea typeface="Calibri"/>
                <a:cs typeface="Times New Roman"/>
              </a:rPr>
              <a:t>Employed</a:t>
            </a:r>
          </a:p>
          <a:p>
            <a:pPr algn="ctr">
              <a:lnSpc>
                <a:spcPct val="150000"/>
              </a:lnSpc>
            </a:pPr>
            <a:r>
              <a:rPr lang="en-ZA" b="1" dirty="0">
                <a:solidFill>
                  <a:schemeClr val="bg1"/>
                </a:solidFill>
              </a:rPr>
              <a:t>725,742</a:t>
            </a:r>
            <a:r>
              <a:rPr lang="en-US" b="1" dirty="0">
                <a:solidFill>
                  <a:schemeClr val="bg1"/>
                </a:solidFill>
                <a:ea typeface="Calibri"/>
                <a:cs typeface="Times New Roman"/>
              </a:rPr>
              <a:t> </a:t>
            </a:r>
          </a:p>
          <a:p>
            <a:pPr algn="ctr">
              <a:lnSpc>
                <a:spcPct val="150000"/>
              </a:lnSpc>
            </a:pPr>
            <a:r>
              <a:rPr lang="en-US" b="1" dirty="0">
                <a:solidFill>
                  <a:srgbClr val="FFFFFF"/>
                </a:solidFill>
                <a:ea typeface="Calibri"/>
                <a:cs typeface="Times New Roman"/>
              </a:rPr>
              <a:t>(66.6%)</a:t>
            </a:r>
          </a:p>
        </p:txBody>
      </p:sp>
      <p:sp>
        <p:nvSpPr>
          <p:cNvPr id="25" name="Rectangle 24">
            <a:extLst>
              <a:ext uri="{FF2B5EF4-FFF2-40B4-BE49-F238E27FC236}">
                <a16:creationId xmlns:a16="http://schemas.microsoft.com/office/drawing/2014/main" id="{A47C13E0-8319-C415-E41B-654EE2874129}"/>
              </a:ext>
            </a:extLst>
          </p:cNvPr>
          <p:cNvSpPr>
            <a:spLocks noChangeArrowheads="1"/>
          </p:cNvSpPr>
          <p:nvPr/>
        </p:nvSpPr>
        <p:spPr bwMode="auto">
          <a:xfrm>
            <a:off x="7772444" y="5216579"/>
            <a:ext cx="1609680" cy="1541795"/>
          </a:xfrm>
          <a:prstGeom prst="rect">
            <a:avLst/>
          </a:prstGeom>
          <a:solidFill>
            <a:srgbClr val="0070C0"/>
          </a:solid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pPr>
            <a:r>
              <a:rPr lang="en-US" b="1" dirty="0">
                <a:solidFill>
                  <a:srgbClr val="FFFFFF"/>
                </a:solidFill>
                <a:ea typeface="Calibri"/>
                <a:cs typeface="Times New Roman"/>
              </a:rPr>
              <a:t>Unemployed </a:t>
            </a:r>
            <a:r>
              <a:rPr lang="en-ZA" b="1" dirty="0">
                <a:solidFill>
                  <a:schemeClr val="bg1"/>
                </a:solidFill>
              </a:rPr>
              <a:t>364,411</a:t>
            </a:r>
            <a:r>
              <a:rPr lang="en-ZA" dirty="0"/>
              <a:t> </a:t>
            </a:r>
            <a:r>
              <a:rPr lang="en-US" b="1" dirty="0">
                <a:solidFill>
                  <a:srgbClr val="FFFFFF"/>
                </a:solidFill>
                <a:ea typeface="Calibri"/>
                <a:cs typeface="Times New Roman"/>
              </a:rPr>
              <a:t>(33.4%)</a:t>
            </a:r>
          </a:p>
        </p:txBody>
      </p:sp>
      <p:cxnSp>
        <p:nvCxnSpPr>
          <p:cNvPr id="29" name="Straight Arrow Connector 28">
            <a:extLst>
              <a:ext uri="{FF2B5EF4-FFF2-40B4-BE49-F238E27FC236}">
                <a16:creationId xmlns:a16="http://schemas.microsoft.com/office/drawing/2014/main" id="{931583BB-DA72-A2A3-9DD5-93FE9C24DA29}"/>
              </a:ext>
            </a:extLst>
          </p:cNvPr>
          <p:cNvCxnSpPr/>
          <p:nvPr/>
        </p:nvCxnSpPr>
        <p:spPr>
          <a:xfrm>
            <a:off x="6736076" y="4870602"/>
            <a:ext cx="0" cy="327731"/>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5AC44708-0D6E-97D4-F550-E9A90840B242}"/>
              </a:ext>
            </a:extLst>
          </p:cNvPr>
          <p:cNvCxnSpPr>
            <a:cxnSpLocks/>
          </p:cNvCxnSpPr>
          <p:nvPr/>
        </p:nvCxnSpPr>
        <p:spPr>
          <a:xfrm>
            <a:off x="8316279" y="4854730"/>
            <a:ext cx="0" cy="303500"/>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29194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First Capital">
      <a:dk1>
        <a:srgbClr val="001760"/>
      </a:dk1>
      <a:lt1>
        <a:sysClr val="window" lastClr="FFFFFF"/>
      </a:lt1>
      <a:dk2>
        <a:srgbClr val="A5A5A5"/>
      </a:dk2>
      <a:lt2>
        <a:srgbClr val="F2F2F2"/>
      </a:lt2>
      <a:accent1>
        <a:srgbClr val="0083D8"/>
      </a:accent1>
      <a:accent2>
        <a:srgbClr val="034A90"/>
      </a:accent2>
      <a:accent3>
        <a:srgbClr val="001760"/>
      </a:accent3>
      <a:accent4>
        <a:srgbClr val="C55A11"/>
      </a:accent4>
      <a:accent5>
        <a:srgbClr val="375623"/>
      </a:accent5>
      <a:accent6>
        <a:srgbClr val="538135"/>
      </a:accent6>
      <a:hlink>
        <a:srgbClr val="F4B183"/>
      </a:hlink>
      <a:folHlink>
        <a:srgbClr val="7030A0"/>
      </a:folHlink>
    </a:clrScheme>
    <a:fontScheme name="First Capi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57D3.pptm  -  Recovered" id="{97BBC662-C1CA-4D00-B6CA-6D2915120E50}" vid="{1B0A4864-8E66-40E1-B24C-6CDAF1E855F4}"/>
    </a:ext>
  </a:extLst>
</a:theme>
</file>

<file path=ppt/theme/theme2.xml><?xml version="1.0" encoding="utf-8"?>
<a:theme xmlns:a="http://schemas.openxmlformats.org/drawingml/2006/main" name="1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irst Capital">
  <a:themeElements>
    <a:clrScheme name="First Capital">
      <a:dk1>
        <a:srgbClr val="001760"/>
      </a:dk1>
      <a:lt1>
        <a:sysClr val="window" lastClr="FFFFFF"/>
      </a:lt1>
      <a:dk2>
        <a:srgbClr val="A5A5A5"/>
      </a:dk2>
      <a:lt2>
        <a:srgbClr val="F2F2F2"/>
      </a:lt2>
      <a:accent1>
        <a:srgbClr val="0083D8"/>
      </a:accent1>
      <a:accent2>
        <a:srgbClr val="034A90"/>
      </a:accent2>
      <a:accent3>
        <a:srgbClr val="001760"/>
      </a:accent3>
      <a:accent4>
        <a:srgbClr val="C55A11"/>
      </a:accent4>
      <a:accent5>
        <a:srgbClr val="375623"/>
      </a:accent5>
      <a:accent6>
        <a:srgbClr val="538135"/>
      </a:accent6>
      <a:hlink>
        <a:srgbClr val="F4B183"/>
      </a:hlink>
      <a:folHlink>
        <a:srgbClr val="7030A0"/>
      </a:folHlink>
    </a:clrScheme>
    <a:fontScheme name="First Capi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rst Capital" id="{9D9DA45F-C6E6-48C6-AE51-261724D80440}" vid="{3CC368E2-6364-4084-A8B9-687FC3487FE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69308d8-168e-4ad6-82ef-14328ed4a2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3F230313EAEB41A67EB20337BC1F1D" ma:contentTypeVersion="14" ma:contentTypeDescription="Create a new document." ma:contentTypeScope="" ma:versionID="edbf10c014ed6df68584a8410f804308">
  <xsd:schema xmlns:xsd="http://www.w3.org/2001/XMLSchema" xmlns:xs="http://www.w3.org/2001/XMLSchema" xmlns:p="http://schemas.microsoft.com/office/2006/metadata/properties" xmlns:ns3="869308d8-168e-4ad6-82ef-14328ed4a24e" xmlns:ns4="16586472-87c1-4d61-a8cb-d924c5acad93" targetNamespace="http://schemas.microsoft.com/office/2006/metadata/properties" ma:root="true" ma:fieldsID="a7b3f5076c6622b90f9a4ad64a6d579d" ns3:_="" ns4:_="">
    <xsd:import namespace="869308d8-168e-4ad6-82ef-14328ed4a24e"/>
    <xsd:import namespace="16586472-87c1-4d61-a8cb-d924c5acad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308d8-168e-4ad6-82ef-14328ed4a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586472-87c1-4d61-a8cb-d924c5acad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03480A-96F9-4E04-9145-D1E6EAC63567}">
  <ds:schemaRefs>
    <ds:schemaRef ds:uri="869308d8-168e-4ad6-82ef-14328ed4a24e"/>
    <ds:schemaRef ds:uri="16586472-87c1-4d61-a8cb-d924c5acad9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F9196A4-780F-4775-9ED4-A9626BF0B56D}">
  <ds:schemaRefs>
    <ds:schemaRef ds:uri="http://schemas.microsoft.com/sharepoint/v3/contenttype/forms"/>
  </ds:schemaRefs>
</ds:datastoreItem>
</file>

<file path=customXml/itemProps3.xml><?xml version="1.0" encoding="utf-8"?>
<ds:datastoreItem xmlns:ds="http://schemas.openxmlformats.org/officeDocument/2006/customXml" ds:itemID="{71AEA671-CC3A-45D7-9085-500535F7A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308d8-168e-4ad6-82ef-14328ed4a24e"/>
    <ds:schemaRef ds:uri="16586472-87c1-4d61-a8cb-d924c5acad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First Capital</Template>
  <TotalTime>15796</TotalTime>
  <Words>993</Words>
  <Application>Microsoft Office PowerPoint</Application>
  <PresentationFormat>Widescreen</PresentationFormat>
  <Paragraphs>279</Paragraphs>
  <Slides>34</Slides>
  <Notes>10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Arial</vt:lpstr>
      <vt:lpstr>Arial (Headings)</vt:lpstr>
      <vt:lpstr>Avenir Next LT Pro</vt:lpstr>
      <vt:lpstr>Calibri</vt:lpstr>
      <vt:lpstr>Calibri Light</vt:lpstr>
      <vt:lpstr>Century Schoolbook</vt:lpstr>
      <vt:lpstr>Times New Roman</vt:lpstr>
      <vt:lpstr>Wingdings</vt:lpstr>
      <vt:lpstr>Wingdings 2</vt:lpstr>
      <vt:lpstr>Office Theme</vt:lpstr>
      <vt:lpstr>1_Oriel</vt:lpstr>
      <vt:lpstr>1_Office Theme</vt:lpstr>
      <vt:lpstr>First Capital</vt:lpstr>
      <vt:lpstr>ALAN Seminar  Housing Provision through PPP</vt:lpstr>
      <vt:lpstr>PowerPoint Presentation</vt:lpstr>
      <vt:lpstr>HOUSING AFFORDABILITY CRISIS  </vt:lpstr>
      <vt:lpstr>PowerPoint Presentation</vt:lpstr>
      <vt:lpstr>PowerPoint Presentation</vt:lpstr>
      <vt:lpstr>PowerPoint Presentation</vt:lpstr>
      <vt:lpstr>Multidimensional poverty</vt:lpstr>
      <vt:lpstr>ANALYSIS </vt:lpstr>
      <vt:lpstr>PowerPoint Presentation</vt:lpstr>
      <vt:lpstr>PowerPoint Presentation</vt:lpstr>
      <vt:lpstr>No. Residential plots &amp; properties</vt:lpstr>
      <vt:lpstr>PowerPoint Presentation</vt:lpstr>
      <vt:lpstr>PowerPoint Presentation</vt:lpstr>
      <vt:lpstr>PPP Housing Delivery model </vt:lpstr>
      <vt:lpstr>PPP MODEL FOR AFFORDABLE HOUSING DELIVERY</vt:lpstr>
      <vt:lpstr>PPP: LAND INFRASTRUCTURE SECURITIZATION FUND</vt:lpstr>
      <vt:lpstr>PowerPoint Presentation</vt:lpstr>
      <vt:lpstr>HOUSING COST ANALYSIS </vt:lpstr>
      <vt:lpstr>PowerPoint Presentation</vt:lpstr>
      <vt:lpstr>PowerPoint Presentation</vt:lpstr>
      <vt:lpstr>Land cost per town (N$)</vt:lpstr>
      <vt:lpstr>Cost of land (village councils)</vt:lpstr>
      <vt:lpstr>FIRST CAPITAL HOUSING FUND - OPERATIONS </vt:lpstr>
      <vt:lpstr>PowerPoint Presentation</vt:lpstr>
      <vt:lpstr>IMPACT AND EXPOSURE (Regional) </vt:lpstr>
      <vt:lpstr>IMPACT AND EXPOSURE (Occupation) </vt:lpstr>
      <vt:lpstr>FIRST CAPITAL HOUSING FUND PROPOSED PPP MODEL </vt:lpstr>
      <vt:lpstr>PPP HOUSING DELIVERY MODEL </vt:lpstr>
      <vt:lpstr>PPP HOUSING DELIVERY MODEL IN ACTION</vt:lpstr>
      <vt:lpstr>PowerPoint Presentation</vt:lpstr>
      <vt:lpstr>REQUIREMENTS </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Inputs Website &amp; Database</dc:title>
  <dc:creator>William Chikutirwe</dc:creator>
  <cp:lastModifiedBy>Laina Amutenya</cp:lastModifiedBy>
  <cp:revision>450</cp:revision>
  <cp:lastPrinted>2021-11-04T11:24:27Z</cp:lastPrinted>
  <dcterms:created xsi:type="dcterms:W3CDTF">2020-08-10T14:42:08Z</dcterms:created>
  <dcterms:modified xsi:type="dcterms:W3CDTF">2023-02-21T06:32:11Z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0x010100C73F230313EAEB41A67EB20337BC1F1D</vt:lpwstr>
  </property>
</Properties>
</file>