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7" r:id="rId2"/>
    <p:sldId id="258" r:id="rId3"/>
    <p:sldId id="283" r:id="rId4"/>
    <p:sldId id="270" r:id="rId5"/>
    <p:sldId id="289" r:id="rId6"/>
    <p:sldId id="288" r:id="rId7"/>
    <p:sldId id="290" r:id="rId8"/>
    <p:sldId id="291" r:id="rId9"/>
    <p:sldId id="292" r:id="rId10"/>
    <p:sldId id="293" r:id="rId11"/>
    <p:sldId id="295" r:id="rId12"/>
    <p:sldId id="297" r:id="rId13"/>
    <p:sldId id="296" r:id="rId14"/>
    <p:sldId id="284" r:id="rId15"/>
    <p:sldId id="272" r:id="rId16"/>
    <p:sldId id="274" r:id="rId17"/>
    <p:sldId id="276" r:id="rId18"/>
    <p:sldId id="261" r:id="rId19"/>
    <p:sldId id="262" r:id="rId20"/>
    <p:sldId id="286" r:id="rId21"/>
    <p:sldId id="285" r:id="rId22"/>
    <p:sldId id="298" r:id="rId23"/>
    <p:sldId id="299" r:id="rId24"/>
    <p:sldId id="264" r:id="rId25"/>
    <p:sldId id="267" r:id="rId26"/>
    <p:sldId id="265" r:id="rId27"/>
    <p:sldId id="280" r:id="rId28"/>
    <p:sldId id="282" r:id="rId29"/>
    <p:sldId id="260"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71"/>
    <p:restoredTop sz="85482" autoAdjust="0"/>
  </p:normalViewPr>
  <p:slideViewPr>
    <p:cSldViewPr snapToGrid="0">
      <p:cViewPr varScale="1">
        <p:scale>
          <a:sx n="62" d="100"/>
          <a:sy n="62" d="100"/>
        </p:scale>
        <p:origin x="7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A2DD693-827A-4384-9A61-9A3509E9691F}" type="datetimeFigureOut">
              <a:rPr lang="en-US" smtClean="0"/>
              <a:t>2/20/2023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5AF77B7-3E21-47CC-99EF-9CB285291818}" type="slidenum">
              <a:rPr lang="en-US" smtClean="0"/>
              <a:t>‹#›</a:t>
            </a:fld>
            <a:endParaRPr lang="en-US"/>
          </a:p>
        </p:txBody>
      </p:sp>
    </p:spTree>
    <p:extLst>
      <p:ext uri="{BB962C8B-B14F-4D97-AF65-F5344CB8AC3E}">
        <p14:creationId xmlns:p14="http://schemas.microsoft.com/office/powerpoint/2010/main" val="169842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F77B7-3E21-47CC-99EF-9CB285291818}" type="slidenum">
              <a:rPr lang="en-US" smtClean="0"/>
              <a:t>18</a:t>
            </a:fld>
            <a:endParaRPr lang="en-US"/>
          </a:p>
        </p:txBody>
      </p:sp>
    </p:spTree>
    <p:extLst>
      <p:ext uri="{BB962C8B-B14F-4D97-AF65-F5344CB8AC3E}">
        <p14:creationId xmlns:p14="http://schemas.microsoft.com/office/powerpoint/2010/main" val="962745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F77B7-3E21-47CC-99EF-9CB285291818}" type="slidenum">
              <a:rPr lang="en-US" smtClean="0"/>
              <a:t>21</a:t>
            </a:fld>
            <a:endParaRPr lang="en-US"/>
          </a:p>
        </p:txBody>
      </p:sp>
    </p:spTree>
    <p:extLst>
      <p:ext uri="{BB962C8B-B14F-4D97-AF65-F5344CB8AC3E}">
        <p14:creationId xmlns:p14="http://schemas.microsoft.com/office/powerpoint/2010/main" val="492814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F77B7-3E21-47CC-99EF-9CB285291818}" type="slidenum">
              <a:rPr lang="en-US" smtClean="0"/>
              <a:t>24</a:t>
            </a:fld>
            <a:endParaRPr lang="en-US"/>
          </a:p>
        </p:txBody>
      </p:sp>
    </p:spTree>
    <p:extLst>
      <p:ext uri="{BB962C8B-B14F-4D97-AF65-F5344CB8AC3E}">
        <p14:creationId xmlns:p14="http://schemas.microsoft.com/office/powerpoint/2010/main" val="16906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F77B7-3E21-47CC-99EF-9CB285291818}" type="slidenum">
              <a:rPr lang="en-US" smtClean="0"/>
              <a:t>26</a:t>
            </a:fld>
            <a:endParaRPr lang="en-US"/>
          </a:p>
        </p:txBody>
      </p:sp>
    </p:spTree>
    <p:extLst>
      <p:ext uri="{BB962C8B-B14F-4D97-AF65-F5344CB8AC3E}">
        <p14:creationId xmlns:p14="http://schemas.microsoft.com/office/powerpoint/2010/main" val="1368059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AF77B7-3E21-47CC-99EF-9CB285291818}" type="slidenum">
              <a:rPr lang="en-US" smtClean="0"/>
              <a:t>28</a:t>
            </a:fld>
            <a:endParaRPr lang="en-US"/>
          </a:p>
        </p:txBody>
      </p:sp>
    </p:spTree>
    <p:extLst>
      <p:ext uri="{BB962C8B-B14F-4D97-AF65-F5344CB8AC3E}">
        <p14:creationId xmlns:p14="http://schemas.microsoft.com/office/powerpoint/2010/main" val="1596219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D6628-1E5E-EED0-55EE-234F88C38B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77F6964-5B79-E07C-38D3-0297E92E4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C356538-2981-1FEC-BB20-C1055D05E34C}"/>
              </a:ext>
            </a:extLst>
          </p:cNvPr>
          <p:cNvSpPr>
            <a:spLocks noGrp="1"/>
          </p:cNvSpPr>
          <p:nvPr>
            <p:ph type="dt" sz="half" idx="10"/>
          </p:nvPr>
        </p:nvSpPr>
        <p:spPr/>
        <p:txBody>
          <a:bodyPr/>
          <a:lstStyle/>
          <a:p>
            <a:fld id="{4F31031A-17F0-4EC0-9CA9-89456DC201AD}" type="datetime1">
              <a:rPr lang="en-US" smtClean="0"/>
              <a:t>2/20/2023</a:t>
            </a:fld>
            <a:endParaRPr lang="en-US"/>
          </a:p>
        </p:txBody>
      </p:sp>
      <p:sp>
        <p:nvSpPr>
          <p:cNvPr id="5" name="Footer Placeholder 4">
            <a:extLst>
              <a:ext uri="{FF2B5EF4-FFF2-40B4-BE49-F238E27FC236}">
                <a16:creationId xmlns:a16="http://schemas.microsoft.com/office/drawing/2014/main" id="{919D8ADE-0BB8-59E2-EBFF-84D81954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7FE19-2C54-9122-9E97-C69C8D20A46B}"/>
              </a:ext>
            </a:extLst>
          </p:cNvPr>
          <p:cNvSpPr>
            <a:spLocks noGrp="1"/>
          </p:cNvSpPr>
          <p:nvPr>
            <p:ph type="sldNum" sz="quarter" idx="12"/>
          </p:nvPr>
        </p:nvSpPr>
        <p:spPr/>
        <p:txBody>
          <a:bodyPr/>
          <a:lstStyle/>
          <a:p>
            <a:fld id="{17E44561-FFEF-DD40-96C5-A1D52A4BA44B}" type="slidenum">
              <a:rPr lang="en-US" smtClean="0"/>
              <a:t>‹#›</a:t>
            </a:fld>
            <a:endParaRPr lang="en-US"/>
          </a:p>
        </p:txBody>
      </p:sp>
    </p:spTree>
    <p:extLst>
      <p:ext uri="{BB962C8B-B14F-4D97-AF65-F5344CB8AC3E}">
        <p14:creationId xmlns:p14="http://schemas.microsoft.com/office/powerpoint/2010/main" val="2787253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C67A-BCFE-B454-1291-67B3DAB8292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A230694-2423-380B-69F8-411F6D37C38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6F74F7-7ACC-7DF7-79F7-36165BF41596}"/>
              </a:ext>
            </a:extLst>
          </p:cNvPr>
          <p:cNvSpPr>
            <a:spLocks noGrp="1"/>
          </p:cNvSpPr>
          <p:nvPr>
            <p:ph type="dt" sz="half" idx="10"/>
          </p:nvPr>
        </p:nvSpPr>
        <p:spPr/>
        <p:txBody>
          <a:bodyPr/>
          <a:lstStyle/>
          <a:p>
            <a:fld id="{D8A9946B-7A78-458D-877C-895DA5AEBC7C}" type="datetime1">
              <a:rPr lang="en-US" smtClean="0"/>
              <a:t>2/20/2023</a:t>
            </a:fld>
            <a:endParaRPr lang="en-US"/>
          </a:p>
        </p:txBody>
      </p:sp>
      <p:sp>
        <p:nvSpPr>
          <p:cNvPr id="5" name="Footer Placeholder 4">
            <a:extLst>
              <a:ext uri="{FF2B5EF4-FFF2-40B4-BE49-F238E27FC236}">
                <a16:creationId xmlns:a16="http://schemas.microsoft.com/office/drawing/2014/main" id="{C2D4A055-5304-EAD7-76A6-3546B2699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5BA0F-92A8-20BA-E1BB-C447F9CA85D9}"/>
              </a:ext>
            </a:extLst>
          </p:cNvPr>
          <p:cNvSpPr>
            <a:spLocks noGrp="1"/>
          </p:cNvSpPr>
          <p:nvPr>
            <p:ph type="sldNum" sz="quarter" idx="12"/>
          </p:nvPr>
        </p:nvSpPr>
        <p:spPr/>
        <p:txBody>
          <a:bodyPr/>
          <a:lstStyle/>
          <a:p>
            <a:fld id="{17E44561-FFEF-DD40-96C5-A1D52A4BA44B}" type="slidenum">
              <a:rPr lang="en-US" smtClean="0"/>
              <a:t>‹#›</a:t>
            </a:fld>
            <a:endParaRPr lang="en-US"/>
          </a:p>
        </p:txBody>
      </p:sp>
    </p:spTree>
    <p:extLst>
      <p:ext uri="{BB962C8B-B14F-4D97-AF65-F5344CB8AC3E}">
        <p14:creationId xmlns:p14="http://schemas.microsoft.com/office/powerpoint/2010/main" val="299359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9686E-CD68-21D7-3A2A-CC517AB56FB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B50B67-F729-9530-843D-67D58405DE2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25DB4D6-FA9A-7D40-0DA2-197B0AE4ACC3}"/>
              </a:ext>
            </a:extLst>
          </p:cNvPr>
          <p:cNvSpPr>
            <a:spLocks noGrp="1"/>
          </p:cNvSpPr>
          <p:nvPr>
            <p:ph type="dt" sz="half" idx="10"/>
          </p:nvPr>
        </p:nvSpPr>
        <p:spPr/>
        <p:txBody>
          <a:bodyPr/>
          <a:lstStyle/>
          <a:p>
            <a:fld id="{4158E8CB-C450-4875-8FB3-41FF11FEBD73}" type="datetime1">
              <a:rPr lang="en-US" smtClean="0"/>
              <a:t>2/20/2023</a:t>
            </a:fld>
            <a:endParaRPr lang="en-US"/>
          </a:p>
        </p:txBody>
      </p:sp>
      <p:sp>
        <p:nvSpPr>
          <p:cNvPr id="5" name="Footer Placeholder 4">
            <a:extLst>
              <a:ext uri="{FF2B5EF4-FFF2-40B4-BE49-F238E27FC236}">
                <a16:creationId xmlns:a16="http://schemas.microsoft.com/office/drawing/2014/main" id="{81EDBFAF-25C9-0FD0-2CA3-FE43B7982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2D3D7-846C-44C9-F9A2-338AE08F875C}"/>
              </a:ext>
            </a:extLst>
          </p:cNvPr>
          <p:cNvSpPr>
            <a:spLocks noGrp="1"/>
          </p:cNvSpPr>
          <p:nvPr>
            <p:ph type="sldNum" sz="quarter" idx="12"/>
          </p:nvPr>
        </p:nvSpPr>
        <p:spPr/>
        <p:txBody>
          <a:bodyPr/>
          <a:lstStyle/>
          <a:p>
            <a:fld id="{17E44561-FFEF-DD40-96C5-A1D52A4BA44B}" type="slidenum">
              <a:rPr lang="en-US" smtClean="0"/>
              <a:t>‹#›</a:t>
            </a:fld>
            <a:endParaRPr lang="en-US"/>
          </a:p>
        </p:txBody>
      </p:sp>
    </p:spTree>
    <p:extLst>
      <p:ext uri="{BB962C8B-B14F-4D97-AF65-F5344CB8AC3E}">
        <p14:creationId xmlns:p14="http://schemas.microsoft.com/office/powerpoint/2010/main" val="2875990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4C0D-DF6D-2C49-4205-EC846901A6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696ABF-7B8B-45CB-0D52-DFBF9346E3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2C803D-2A88-E24E-E05D-D366011357A6}"/>
              </a:ext>
            </a:extLst>
          </p:cNvPr>
          <p:cNvSpPr>
            <a:spLocks noGrp="1"/>
          </p:cNvSpPr>
          <p:nvPr>
            <p:ph type="dt" sz="half" idx="10"/>
          </p:nvPr>
        </p:nvSpPr>
        <p:spPr/>
        <p:txBody>
          <a:bodyPr/>
          <a:lstStyle/>
          <a:p>
            <a:fld id="{735CD3AD-0348-4F2C-9CE4-9918F124FA09}" type="datetime1">
              <a:rPr lang="en-US" smtClean="0"/>
              <a:t>2/20/2023</a:t>
            </a:fld>
            <a:endParaRPr lang="en-US"/>
          </a:p>
        </p:txBody>
      </p:sp>
      <p:sp>
        <p:nvSpPr>
          <p:cNvPr id="5" name="Footer Placeholder 4">
            <a:extLst>
              <a:ext uri="{FF2B5EF4-FFF2-40B4-BE49-F238E27FC236}">
                <a16:creationId xmlns:a16="http://schemas.microsoft.com/office/drawing/2014/main" id="{5C333045-4F5C-51E0-61AA-04A38584E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50346-EF1D-10D1-DA7E-21262EC220DA}"/>
              </a:ext>
            </a:extLst>
          </p:cNvPr>
          <p:cNvSpPr>
            <a:spLocks noGrp="1"/>
          </p:cNvSpPr>
          <p:nvPr>
            <p:ph type="sldNum" sz="quarter" idx="12"/>
          </p:nvPr>
        </p:nvSpPr>
        <p:spPr/>
        <p:txBody>
          <a:bodyPr/>
          <a:lstStyle/>
          <a:p>
            <a:fld id="{17E44561-FFEF-DD40-96C5-A1D52A4BA44B}" type="slidenum">
              <a:rPr lang="en-US" smtClean="0"/>
              <a:t>‹#›</a:t>
            </a:fld>
            <a:endParaRPr lang="en-US"/>
          </a:p>
        </p:txBody>
      </p:sp>
    </p:spTree>
    <p:extLst>
      <p:ext uri="{BB962C8B-B14F-4D97-AF65-F5344CB8AC3E}">
        <p14:creationId xmlns:p14="http://schemas.microsoft.com/office/powerpoint/2010/main" val="1635289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1A43-167A-AFB0-CA5F-DD9443064EE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48D8B1D-83A0-3CEA-5069-0CA4FD0A9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51F894A-299A-180C-8856-B58369AD4FA2}"/>
              </a:ext>
            </a:extLst>
          </p:cNvPr>
          <p:cNvSpPr>
            <a:spLocks noGrp="1"/>
          </p:cNvSpPr>
          <p:nvPr>
            <p:ph type="dt" sz="half" idx="10"/>
          </p:nvPr>
        </p:nvSpPr>
        <p:spPr/>
        <p:txBody>
          <a:bodyPr/>
          <a:lstStyle/>
          <a:p>
            <a:fld id="{3A17D683-7312-46DB-8466-AFA3BEE4EB80}" type="datetime1">
              <a:rPr lang="en-US" smtClean="0"/>
              <a:t>2/20/2023</a:t>
            </a:fld>
            <a:endParaRPr lang="en-US"/>
          </a:p>
        </p:txBody>
      </p:sp>
      <p:sp>
        <p:nvSpPr>
          <p:cNvPr id="5" name="Footer Placeholder 4">
            <a:extLst>
              <a:ext uri="{FF2B5EF4-FFF2-40B4-BE49-F238E27FC236}">
                <a16:creationId xmlns:a16="http://schemas.microsoft.com/office/drawing/2014/main" id="{27B1F9D5-6BF4-7262-94B5-4AF4DA8EA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C74BE-0FE2-3EEF-2C0D-1E20D6222A7E}"/>
              </a:ext>
            </a:extLst>
          </p:cNvPr>
          <p:cNvSpPr>
            <a:spLocks noGrp="1"/>
          </p:cNvSpPr>
          <p:nvPr>
            <p:ph type="sldNum" sz="quarter" idx="12"/>
          </p:nvPr>
        </p:nvSpPr>
        <p:spPr/>
        <p:txBody>
          <a:bodyPr/>
          <a:lstStyle/>
          <a:p>
            <a:fld id="{17E44561-FFEF-DD40-96C5-A1D52A4BA44B}" type="slidenum">
              <a:rPr lang="en-US" smtClean="0"/>
              <a:t>‹#›</a:t>
            </a:fld>
            <a:endParaRPr lang="en-US"/>
          </a:p>
        </p:txBody>
      </p:sp>
    </p:spTree>
    <p:extLst>
      <p:ext uri="{BB962C8B-B14F-4D97-AF65-F5344CB8AC3E}">
        <p14:creationId xmlns:p14="http://schemas.microsoft.com/office/powerpoint/2010/main" val="424146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BB972-4FDC-9362-9F40-246D6B07F6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7641320-5ECB-451B-7C12-76B9E4032F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7F30232-AA5B-1E49-4CDC-5B01A3C9449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EA19544-91B4-45B2-0192-45E6D1EDEC30}"/>
              </a:ext>
            </a:extLst>
          </p:cNvPr>
          <p:cNvSpPr>
            <a:spLocks noGrp="1"/>
          </p:cNvSpPr>
          <p:nvPr>
            <p:ph type="dt" sz="half" idx="10"/>
          </p:nvPr>
        </p:nvSpPr>
        <p:spPr/>
        <p:txBody>
          <a:bodyPr/>
          <a:lstStyle/>
          <a:p>
            <a:fld id="{74661B79-7C9B-4E16-99F6-851F3D815671}" type="datetime1">
              <a:rPr lang="en-US" smtClean="0"/>
              <a:t>2/20/2023</a:t>
            </a:fld>
            <a:endParaRPr lang="en-US"/>
          </a:p>
        </p:txBody>
      </p:sp>
      <p:sp>
        <p:nvSpPr>
          <p:cNvPr id="6" name="Footer Placeholder 5">
            <a:extLst>
              <a:ext uri="{FF2B5EF4-FFF2-40B4-BE49-F238E27FC236}">
                <a16:creationId xmlns:a16="http://schemas.microsoft.com/office/drawing/2014/main" id="{97B33552-E6C2-8327-29F0-38B1282691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1D836B-9D95-E19F-8159-7E3128655EF2}"/>
              </a:ext>
            </a:extLst>
          </p:cNvPr>
          <p:cNvSpPr>
            <a:spLocks noGrp="1"/>
          </p:cNvSpPr>
          <p:nvPr>
            <p:ph type="sldNum" sz="quarter" idx="12"/>
          </p:nvPr>
        </p:nvSpPr>
        <p:spPr/>
        <p:txBody>
          <a:bodyPr/>
          <a:lstStyle/>
          <a:p>
            <a:fld id="{17E44561-FFEF-DD40-96C5-A1D52A4BA44B}" type="slidenum">
              <a:rPr lang="en-US" smtClean="0"/>
              <a:t>‹#›</a:t>
            </a:fld>
            <a:endParaRPr lang="en-US"/>
          </a:p>
        </p:txBody>
      </p:sp>
    </p:spTree>
    <p:extLst>
      <p:ext uri="{BB962C8B-B14F-4D97-AF65-F5344CB8AC3E}">
        <p14:creationId xmlns:p14="http://schemas.microsoft.com/office/powerpoint/2010/main" val="3293090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8218-D800-46C0-C05F-03E55A5B9A6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376D26E-A177-BDD0-19CB-0B87841D44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3286389-F835-50E8-126E-4052A4B9DF2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A3571FE-059A-CA8A-E714-B85D3FF289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E2602AD-4240-D836-1563-92898ECE3DC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AFE2305-687A-2A64-5ADF-5878043429FC}"/>
              </a:ext>
            </a:extLst>
          </p:cNvPr>
          <p:cNvSpPr>
            <a:spLocks noGrp="1"/>
          </p:cNvSpPr>
          <p:nvPr>
            <p:ph type="dt" sz="half" idx="10"/>
          </p:nvPr>
        </p:nvSpPr>
        <p:spPr/>
        <p:txBody>
          <a:bodyPr/>
          <a:lstStyle/>
          <a:p>
            <a:fld id="{9E0888AE-7D32-45C6-BBA3-BA6706F315BE}" type="datetime1">
              <a:rPr lang="en-US" smtClean="0"/>
              <a:t>2/20/2023</a:t>
            </a:fld>
            <a:endParaRPr lang="en-US"/>
          </a:p>
        </p:txBody>
      </p:sp>
      <p:sp>
        <p:nvSpPr>
          <p:cNvPr id="8" name="Footer Placeholder 7">
            <a:extLst>
              <a:ext uri="{FF2B5EF4-FFF2-40B4-BE49-F238E27FC236}">
                <a16:creationId xmlns:a16="http://schemas.microsoft.com/office/drawing/2014/main" id="{B1A16770-3132-6265-D5A3-B84CA63ABE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C3F2E6-8942-90C4-8907-2C4D7FBC7714}"/>
              </a:ext>
            </a:extLst>
          </p:cNvPr>
          <p:cNvSpPr>
            <a:spLocks noGrp="1"/>
          </p:cNvSpPr>
          <p:nvPr>
            <p:ph type="sldNum" sz="quarter" idx="12"/>
          </p:nvPr>
        </p:nvSpPr>
        <p:spPr/>
        <p:txBody>
          <a:bodyPr/>
          <a:lstStyle/>
          <a:p>
            <a:fld id="{17E44561-FFEF-DD40-96C5-A1D52A4BA44B}" type="slidenum">
              <a:rPr lang="en-US" smtClean="0"/>
              <a:t>‹#›</a:t>
            </a:fld>
            <a:endParaRPr lang="en-US"/>
          </a:p>
        </p:txBody>
      </p:sp>
    </p:spTree>
    <p:extLst>
      <p:ext uri="{BB962C8B-B14F-4D97-AF65-F5344CB8AC3E}">
        <p14:creationId xmlns:p14="http://schemas.microsoft.com/office/powerpoint/2010/main" val="1660327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2970-8852-3DDD-D583-F4C12882E53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E633E2A-CB2D-8843-B200-0C092D206204}"/>
              </a:ext>
            </a:extLst>
          </p:cNvPr>
          <p:cNvSpPr>
            <a:spLocks noGrp="1"/>
          </p:cNvSpPr>
          <p:nvPr>
            <p:ph type="dt" sz="half" idx="10"/>
          </p:nvPr>
        </p:nvSpPr>
        <p:spPr/>
        <p:txBody>
          <a:bodyPr/>
          <a:lstStyle/>
          <a:p>
            <a:fld id="{96B9196E-C902-4E0E-BC0E-52AC1F29CD30}" type="datetime1">
              <a:rPr lang="en-US" smtClean="0"/>
              <a:t>2/20/2023</a:t>
            </a:fld>
            <a:endParaRPr lang="en-US"/>
          </a:p>
        </p:txBody>
      </p:sp>
      <p:sp>
        <p:nvSpPr>
          <p:cNvPr id="4" name="Footer Placeholder 3">
            <a:extLst>
              <a:ext uri="{FF2B5EF4-FFF2-40B4-BE49-F238E27FC236}">
                <a16:creationId xmlns:a16="http://schemas.microsoft.com/office/drawing/2014/main" id="{2CCC0E42-F66E-6F85-E246-D4E142C8A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BD8002-F37A-28AC-0E12-E9C63197800A}"/>
              </a:ext>
            </a:extLst>
          </p:cNvPr>
          <p:cNvSpPr>
            <a:spLocks noGrp="1"/>
          </p:cNvSpPr>
          <p:nvPr>
            <p:ph type="sldNum" sz="quarter" idx="12"/>
          </p:nvPr>
        </p:nvSpPr>
        <p:spPr/>
        <p:txBody>
          <a:bodyPr/>
          <a:lstStyle/>
          <a:p>
            <a:fld id="{17E44561-FFEF-DD40-96C5-A1D52A4BA44B}" type="slidenum">
              <a:rPr lang="en-US" smtClean="0"/>
              <a:t>‹#›</a:t>
            </a:fld>
            <a:endParaRPr lang="en-US"/>
          </a:p>
        </p:txBody>
      </p:sp>
    </p:spTree>
    <p:extLst>
      <p:ext uri="{BB962C8B-B14F-4D97-AF65-F5344CB8AC3E}">
        <p14:creationId xmlns:p14="http://schemas.microsoft.com/office/powerpoint/2010/main" val="354171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8123A-A45F-7D46-77CA-7BE0F8B045BA}"/>
              </a:ext>
            </a:extLst>
          </p:cNvPr>
          <p:cNvSpPr>
            <a:spLocks noGrp="1"/>
          </p:cNvSpPr>
          <p:nvPr>
            <p:ph type="dt" sz="half" idx="10"/>
          </p:nvPr>
        </p:nvSpPr>
        <p:spPr/>
        <p:txBody>
          <a:bodyPr/>
          <a:lstStyle/>
          <a:p>
            <a:fld id="{DDD88430-CC41-4C06-9809-6DA4AACC3609}" type="datetime1">
              <a:rPr lang="en-US" smtClean="0"/>
              <a:t>2/20/2023</a:t>
            </a:fld>
            <a:endParaRPr lang="en-US"/>
          </a:p>
        </p:txBody>
      </p:sp>
      <p:sp>
        <p:nvSpPr>
          <p:cNvPr id="3" name="Footer Placeholder 2">
            <a:extLst>
              <a:ext uri="{FF2B5EF4-FFF2-40B4-BE49-F238E27FC236}">
                <a16:creationId xmlns:a16="http://schemas.microsoft.com/office/drawing/2014/main" id="{7885D162-E358-E9AD-2B6C-3C0CDDB82D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1F4DDF-C2B4-54D4-E68E-EE3843EF164F}"/>
              </a:ext>
            </a:extLst>
          </p:cNvPr>
          <p:cNvSpPr>
            <a:spLocks noGrp="1"/>
          </p:cNvSpPr>
          <p:nvPr>
            <p:ph type="sldNum" sz="quarter" idx="12"/>
          </p:nvPr>
        </p:nvSpPr>
        <p:spPr/>
        <p:txBody>
          <a:bodyPr/>
          <a:lstStyle/>
          <a:p>
            <a:fld id="{17E44561-FFEF-DD40-96C5-A1D52A4BA44B}" type="slidenum">
              <a:rPr lang="en-US" smtClean="0"/>
              <a:t>‹#›</a:t>
            </a:fld>
            <a:endParaRPr lang="en-US"/>
          </a:p>
        </p:txBody>
      </p:sp>
    </p:spTree>
    <p:extLst>
      <p:ext uri="{BB962C8B-B14F-4D97-AF65-F5344CB8AC3E}">
        <p14:creationId xmlns:p14="http://schemas.microsoft.com/office/powerpoint/2010/main" val="1712810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EB678-6B6D-4859-5C6A-516C77B035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70E6047-079C-4AA7-16F9-40DEAD460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F215EB-4CC7-810A-CBDE-83C290329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CD8C15-C255-8724-B62A-88A2AC3515A8}"/>
              </a:ext>
            </a:extLst>
          </p:cNvPr>
          <p:cNvSpPr>
            <a:spLocks noGrp="1"/>
          </p:cNvSpPr>
          <p:nvPr>
            <p:ph type="dt" sz="half" idx="10"/>
          </p:nvPr>
        </p:nvSpPr>
        <p:spPr/>
        <p:txBody>
          <a:bodyPr/>
          <a:lstStyle/>
          <a:p>
            <a:fld id="{185239FE-C26B-4414-8B75-1A21087A0D23}" type="datetime1">
              <a:rPr lang="en-US" smtClean="0"/>
              <a:t>2/20/2023</a:t>
            </a:fld>
            <a:endParaRPr lang="en-US"/>
          </a:p>
        </p:txBody>
      </p:sp>
      <p:sp>
        <p:nvSpPr>
          <p:cNvPr id="6" name="Footer Placeholder 5">
            <a:extLst>
              <a:ext uri="{FF2B5EF4-FFF2-40B4-BE49-F238E27FC236}">
                <a16:creationId xmlns:a16="http://schemas.microsoft.com/office/drawing/2014/main" id="{2FCB7395-DDDB-536E-1D98-95C01EA9D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73CEF-647B-BE8D-C392-41CC607C3F60}"/>
              </a:ext>
            </a:extLst>
          </p:cNvPr>
          <p:cNvSpPr>
            <a:spLocks noGrp="1"/>
          </p:cNvSpPr>
          <p:nvPr>
            <p:ph type="sldNum" sz="quarter" idx="12"/>
          </p:nvPr>
        </p:nvSpPr>
        <p:spPr/>
        <p:txBody>
          <a:bodyPr/>
          <a:lstStyle/>
          <a:p>
            <a:fld id="{17E44561-FFEF-DD40-96C5-A1D52A4BA44B}" type="slidenum">
              <a:rPr lang="en-US" smtClean="0"/>
              <a:t>‹#›</a:t>
            </a:fld>
            <a:endParaRPr lang="en-US"/>
          </a:p>
        </p:txBody>
      </p:sp>
    </p:spTree>
    <p:extLst>
      <p:ext uri="{BB962C8B-B14F-4D97-AF65-F5344CB8AC3E}">
        <p14:creationId xmlns:p14="http://schemas.microsoft.com/office/powerpoint/2010/main" val="295815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FDD8-9832-5450-5239-837D7683A98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291B048-8F0C-0F97-E4DA-832FC724C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B06391-F8AB-638E-78F7-C455DC213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5F95FB0-E1F9-94C0-0646-50B57F6FBB09}"/>
              </a:ext>
            </a:extLst>
          </p:cNvPr>
          <p:cNvSpPr>
            <a:spLocks noGrp="1"/>
          </p:cNvSpPr>
          <p:nvPr>
            <p:ph type="dt" sz="half" idx="10"/>
          </p:nvPr>
        </p:nvSpPr>
        <p:spPr/>
        <p:txBody>
          <a:bodyPr/>
          <a:lstStyle/>
          <a:p>
            <a:fld id="{9D91656F-9C90-437E-88CD-CA0A7E36656B}" type="datetime1">
              <a:rPr lang="en-US" smtClean="0"/>
              <a:t>2/20/2023</a:t>
            </a:fld>
            <a:endParaRPr lang="en-US"/>
          </a:p>
        </p:txBody>
      </p:sp>
      <p:sp>
        <p:nvSpPr>
          <p:cNvPr id="6" name="Footer Placeholder 5">
            <a:extLst>
              <a:ext uri="{FF2B5EF4-FFF2-40B4-BE49-F238E27FC236}">
                <a16:creationId xmlns:a16="http://schemas.microsoft.com/office/drawing/2014/main" id="{D1985AB8-6058-EDC6-63EF-8645A478C4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E87925-0D66-5B27-A9D5-564B846B68DD}"/>
              </a:ext>
            </a:extLst>
          </p:cNvPr>
          <p:cNvSpPr>
            <a:spLocks noGrp="1"/>
          </p:cNvSpPr>
          <p:nvPr>
            <p:ph type="sldNum" sz="quarter" idx="12"/>
          </p:nvPr>
        </p:nvSpPr>
        <p:spPr/>
        <p:txBody>
          <a:bodyPr/>
          <a:lstStyle/>
          <a:p>
            <a:fld id="{17E44561-FFEF-DD40-96C5-A1D52A4BA44B}" type="slidenum">
              <a:rPr lang="en-US" smtClean="0"/>
              <a:t>‹#›</a:t>
            </a:fld>
            <a:endParaRPr lang="en-US"/>
          </a:p>
        </p:txBody>
      </p:sp>
    </p:spTree>
    <p:extLst>
      <p:ext uri="{BB962C8B-B14F-4D97-AF65-F5344CB8AC3E}">
        <p14:creationId xmlns:p14="http://schemas.microsoft.com/office/powerpoint/2010/main" val="1123607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CE017-8360-E057-CA51-97F03ADBAF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9879539-7E8B-DE8D-62F5-72D5D35B5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3EDF18-0406-CC34-F8A1-CDE160CC6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8C965-9E7B-47A3-9B1F-DE55514A62C5}" type="datetime1">
              <a:rPr lang="en-US" smtClean="0"/>
              <a:t>2/20/2023</a:t>
            </a:fld>
            <a:endParaRPr lang="en-US"/>
          </a:p>
        </p:txBody>
      </p:sp>
      <p:sp>
        <p:nvSpPr>
          <p:cNvPr id="5" name="Footer Placeholder 4">
            <a:extLst>
              <a:ext uri="{FF2B5EF4-FFF2-40B4-BE49-F238E27FC236}">
                <a16:creationId xmlns:a16="http://schemas.microsoft.com/office/drawing/2014/main" id="{5CFF2669-AD9E-B214-9798-AD25F16C8E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5CC6B5-854E-2B6B-7608-9B44DEA0E5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44561-FFEF-DD40-96C5-A1D52A4BA44B}" type="slidenum">
              <a:rPr lang="en-US" smtClean="0"/>
              <a:t>‹#›</a:t>
            </a:fld>
            <a:endParaRPr lang="en-US"/>
          </a:p>
        </p:txBody>
      </p:sp>
    </p:spTree>
    <p:extLst>
      <p:ext uri="{BB962C8B-B14F-4D97-AF65-F5344CB8AC3E}">
        <p14:creationId xmlns:p14="http://schemas.microsoft.com/office/powerpoint/2010/main" val="1598113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D9BD6AE-9BC8-8CBB-7715-8A5F6F3C3049}"/>
              </a:ext>
            </a:extLst>
          </p:cNvPr>
          <p:cNvPicPr>
            <a:picLocks noChangeAspect="1"/>
          </p:cNvPicPr>
          <p:nvPr/>
        </p:nvPicPr>
        <p:blipFill rotWithShape="1">
          <a:blip r:embed="rId2"/>
          <a:srcRect t="58724"/>
          <a:stretch/>
        </p:blipFill>
        <p:spPr>
          <a:xfrm>
            <a:off x="0" y="0"/>
            <a:ext cx="12192000" cy="5032332"/>
          </a:xfrm>
          <a:prstGeom prst="rect">
            <a:avLst/>
          </a:prstGeom>
        </p:spPr>
      </p:pic>
      <p:pic>
        <p:nvPicPr>
          <p:cNvPr id="7" name="Picture 6">
            <a:extLst>
              <a:ext uri="{FF2B5EF4-FFF2-40B4-BE49-F238E27FC236}">
                <a16:creationId xmlns:a16="http://schemas.microsoft.com/office/drawing/2014/main" id="{C35C6668-4EAD-523A-0C33-BDCA7918CA72}"/>
              </a:ext>
            </a:extLst>
          </p:cNvPr>
          <p:cNvPicPr>
            <a:picLocks noChangeAspect="1"/>
          </p:cNvPicPr>
          <p:nvPr/>
        </p:nvPicPr>
        <p:blipFill>
          <a:blip r:embed="rId3"/>
          <a:stretch>
            <a:fillRect/>
          </a:stretch>
        </p:blipFill>
        <p:spPr>
          <a:xfrm>
            <a:off x="0" y="736147"/>
            <a:ext cx="12192000" cy="515061"/>
          </a:xfrm>
          <a:prstGeom prst="rect">
            <a:avLst/>
          </a:prstGeom>
        </p:spPr>
      </p:pic>
      <p:pic>
        <p:nvPicPr>
          <p:cNvPr id="5" name="Picture 4">
            <a:extLst>
              <a:ext uri="{FF2B5EF4-FFF2-40B4-BE49-F238E27FC236}">
                <a16:creationId xmlns:a16="http://schemas.microsoft.com/office/drawing/2014/main" id="{0DFC2DFB-DA5F-B6F5-B97D-3E418ADA9F15}"/>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FA6091-EECA-12FA-8EB8-2D258E73D837}"/>
              </a:ext>
            </a:extLst>
          </p:cNvPr>
          <p:cNvSpPr>
            <a:spLocks noGrp="1"/>
          </p:cNvSpPr>
          <p:nvPr>
            <p:ph type="title"/>
          </p:nvPr>
        </p:nvSpPr>
        <p:spPr>
          <a:xfrm>
            <a:off x="161924" y="625935"/>
            <a:ext cx="12030076" cy="799796"/>
          </a:xfrm>
        </p:spPr>
        <p:txBody>
          <a:bodyPr>
            <a:noAutofit/>
          </a:bodyPr>
          <a:lstStyle/>
          <a:p>
            <a:r>
              <a:rPr lang="en-US" sz="2800" b="1" dirty="0">
                <a:solidFill>
                  <a:schemeClr val="accent1">
                    <a:lumMod val="50000"/>
                  </a:schemeClr>
                </a:solidFill>
                <a:latin typeface="Akkurat" panose="02000503030000020004" pitchFamily="2" charset="0"/>
              </a:rPr>
              <a:t>HOUSING AND LAND DELIVERY MODELS: BEST PRACTICES FROM OSHAKATI</a:t>
            </a:r>
          </a:p>
        </p:txBody>
      </p:sp>
      <p:sp>
        <p:nvSpPr>
          <p:cNvPr id="3" name="Content Placeholder 2">
            <a:extLst>
              <a:ext uri="{FF2B5EF4-FFF2-40B4-BE49-F238E27FC236}">
                <a16:creationId xmlns:a16="http://schemas.microsoft.com/office/drawing/2014/main" id="{B53F83B9-ADE0-6E6B-83EF-0BE248B706B2}"/>
              </a:ext>
            </a:extLst>
          </p:cNvPr>
          <p:cNvSpPr>
            <a:spLocks noGrp="1"/>
          </p:cNvSpPr>
          <p:nvPr>
            <p:ph idx="1"/>
          </p:nvPr>
        </p:nvSpPr>
        <p:spPr>
          <a:xfrm>
            <a:off x="5416550" y="5779276"/>
            <a:ext cx="2304441" cy="579372"/>
          </a:xfrm>
        </p:spPr>
        <p:txBody>
          <a:bodyPr>
            <a:normAutofit/>
          </a:bodyPr>
          <a:lstStyle/>
          <a:p>
            <a:pPr marL="0" indent="0" algn="r">
              <a:buNone/>
            </a:pPr>
            <a:r>
              <a:rPr lang="en-US" sz="2400" dirty="0"/>
              <a:t>February 2023</a:t>
            </a:r>
          </a:p>
          <a:p>
            <a:pPr marL="0" indent="0" algn="r">
              <a:buNone/>
            </a:pPr>
            <a:endParaRPr lang="en-US" sz="1800" dirty="0"/>
          </a:p>
        </p:txBody>
      </p:sp>
      <p:sp>
        <p:nvSpPr>
          <p:cNvPr id="6" name="Content Placeholder 2">
            <a:extLst>
              <a:ext uri="{FF2B5EF4-FFF2-40B4-BE49-F238E27FC236}">
                <a16:creationId xmlns:a16="http://schemas.microsoft.com/office/drawing/2014/main" id="{3593826A-5755-6D6D-9890-6B1624613738}"/>
              </a:ext>
            </a:extLst>
          </p:cNvPr>
          <p:cNvSpPr txBox="1">
            <a:spLocks/>
          </p:cNvSpPr>
          <p:nvPr/>
        </p:nvSpPr>
        <p:spPr>
          <a:xfrm>
            <a:off x="3179914" y="4483213"/>
            <a:ext cx="6948489" cy="1098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1"/>
                </a:solidFill>
                <a:latin typeface="Akkurat" panose="02000503030000020004" pitchFamily="2" charset="0"/>
              </a:rPr>
              <a:t>TIMOTEUS NAMWANDI – CHIEF EXECUTIVE OFFICER</a:t>
            </a:r>
          </a:p>
          <a:p>
            <a:pPr marL="0" indent="0">
              <a:buFont typeface="Arial" panose="020B0604020202020204" pitchFamily="34" charset="0"/>
              <a:buNone/>
            </a:pPr>
            <a:endParaRPr lang="en-US" dirty="0"/>
          </a:p>
        </p:txBody>
      </p:sp>
      <p:sp>
        <p:nvSpPr>
          <p:cNvPr id="8" name="Slide Number Placeholder 7">
            <a:extLst>
              <a:ext uri="{FF2B5EF4-FFF2-40B4-BE49-F238E27FC236}">
                <a16:creationId xmlns:a16="http://schemas.microsoft.com/office/drawing/2014/main" id="{03617F2D-2E24-39B2-6C83-234D19E79E35}"/>
              </a:ext>
            </a:extLst>
          </p:cNvPr>
          <p:cNvSpPr>
            <a:spLocks noGrp="1"/>
          </p:cNvSpPr>
          <p:nvPr>
            <p:ph type="sldNum" sz="quarter" idx="12"/>
          </p:nvPr>
        </p:nvSpPr>
        <p:spPr/>
        <p:txBody>
          <a:bodyPr/>
          <a:lstStyle/>
          <a:p>
            <a:fld id="{17E44561-FFEF-DD40-96C5-A1D52A4BA44B}" type="slidenum">
              <a:rPr lang="en-US" smtClean="0"/>
              <a:t>1</a:t>
            </a:fld>
            <a:endParaRPr lang="en-US"/>
          </a:p>
        </p:txBody>
      </p:sp>
    </p:spTree>
    <p:extLst>
      <p:ext uri="{BB962C8B-B14F-4D97-AF65-F5344CB8AC3E}">
        <p14:creationId xmlns:p14="http://schemas.microsoft.com/office/powerpoint/2010/main" val="3563713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389C85C8-1181-B751-F932-D7E29BF80A74}"/>
              </a:ext>
            </a:extLst>
          </p:cNvPr>
          <p:cNvSpPr>
            <a:spLocks noGrp="1"/>
          </p:cNvSpPr>
          <p:nvPr>
            <p:ph type="sldNum" sz="quarter" idx="12"/>
          </p:nvPr>
        </p:nvSpPr>
        <p:spPr/>
        <p:txBody>
          <a:bodyPr/>
          <a:lstStyle/>
          <a:p>
            <a:fld id="{17E44561-FFEF-DD40-96C5-A1D52A4BA44B}" type="slidenum">
              <a:rPr lang="en-US" smtClean="0"/>
              <a:t>10</a:t>
            </a:fld>
            <a:endParaRPr lang="en-US"/>
          </a:p>
        </p:txBody>
      </p:sp>
      <p:sp>
        <p:nvSpPr>
          <p:cNvPr id="8" name="TextBox 7">
            <a:extLst>
              <a:ext uri="{FF2B5EF4-FFF2-40B4-BE49-F238E27FC236}">
                <a16:creationId xmlns:a16="http://schemas.microsoft.com/office/drawing/2014/main" id="{B19060B8-8747-B4F7-8140-6CEBE9F88698}"/>
              </a:ext>
            </a:extLst>
          </p:cNvPr>
          <p:cNvSpPr txBox="1"/>
          <p:nvPr/>
        </p:nvSpPr>
        <p:spPr>
          <a:xfrm>
            <a:off x="730916" y="1559500"/>
            <a:ext cx="8146384" cy="4893647"/>
          </a:xfrm>
          <a:prstGeom prst="rect">
            <a:avLst/>
          </a:prstGeom>
          <a:noFill/>
        </p:spPr>
        <p:txBody>
          <a:bodyPr wrap="square" rtlCol="0">
            <a:spAutoFit/>
          </a:bodyPr>
          <a:lstStyle/>
          <a:p>
            <a:pPr marL="342900" indent="-342900">
              <a:buFont typeface="Wingdings" panose="05000000000000000000" pitchFamily="2" charset="2"/>
              <a:buChar char="v"/>
              <a:defRPr/>
            </a:pPr>
            <a:r>
              <a:rPr lang="en-US" sz="2400" kern="0" dirty="0">
                <a:solidFill>
                  <a:schemeClr val="tx2">
                    <a:lumMod val="50000"/>
                  </a:schemeClr>
                </a:solidFill>
              </a:rPr>
              <a:t>  Onawa consist of 11 townships  comprising of </a:t>
            </a:r>
          </a:p>
          <a:p>
            <a:pPr>
              <a:defRPr/>
            </a:pPr>
            <a:r>
              <a:rPr lang="en-US" sz="2400" kern="0" dirty="0">
                <a:solidFill>
                  <a:schemeClr val="tx2">
                    <a:lumMod val="50000"/>
                  </a:schemeClr>
                </a:solidFill>
              </a:rPr>
              <a:t>       3600 plots with average size of 300m².</a:t>
            </a:r>
          </a:p>
          <a:p>
            <a:pPr>
              <a:defRPr/>
            </a:pPr>
            <a:endParaRPr lang="en-US" sz="2400" kern="0" dirty="0">
              <a:solidFill>
                <a:schemeClr val="tx2">
                  <a:lumMod val="50000"/>
                </a:schemeClr>
              </a:solidFill>
            </a:endParaRPr>
          </a:p>
          <a:p>
            <a:pPr marL="342900" indent="-342900">
              <a:buFont typeface="Wingdings" panose="05000000000000000000" pitchFamily="2" charset="2"/>
              <a:buChar char="v"/>
              <a:defRPr/>
            </a:pPr>
            <a:r>
              <a:rPr lang="en-US" sz="2400" kern="0" dirty="0">
                <a:solidFill>
                  <a:schemeClr val="tx2">
                    <a:lumMod val="50000"/>
                  </a:schemeClr>
                </a:solidFill>
              </a:rPr>
              <a:t>The area is serviced with water by the Council’s technical team (in-house work), access roads and electricity (free house connection) at a cost of N$45 million.</a:t>
            </a:r>
          </a:p>
          <a:p>
            <a:pPr>
              <a:defRPr/>
            </a:pPr>
            <a:endParaRPr lang="en-US" sz="2400" kern="0" dirty="0">
              <a:solidFill>
                <a:schemeClr val="tx2">
                  <a:lumMod val="50000"/>
                </a:schemeClr>
              </a:solidFill>
            </a:endParaRPr>
          </a:p>
          <a:p>
            <a:pPr marL="342900" indent="-342900">
              <a:buFont typeface="Wingdings" panose="05000000000000000000" pitchFamily="2" charset="2"/>
              <a:buChar char="v"/>
              <a:defRPr/>
            </a:pPr>
            <a:r>
              <a:rPr lang="en-US" sz="2400" kern="0" dirty="0">
                <a:solidFill>
                  <a:schemeClr val="tx2">
                    <a:lumMod val="50000"/>
                  </a:schemeClr>
                </a:solidFill>
              </a:rPr>
              <a:t> A total of </a:t>
            </a:r>
            <a:r>
              <a:rPr lang="en-US" sz="2400" b="1" kern="0" dirty="0">
                <a:solidFill>
                  <a:schemeClr val="tx2">
                    <a:lumMod val="50000"/>
                  </a:schemeClr>
                </a:solidFill>
              </a:rPr>
              <a:t>1000 </a:t>
            </a:r>
            <a:r>
              <a:rPr lang="en-US" sz="2400" kern="0" dirty="0">
                <a:solidFill>
                  <a:schemeClr val="tx2">
                    <a:lumMod val="50000"/>
                  </a:schemeClr>
                </a:solidFill>
              </a:rPr>
              <a:t>households were relocated from informal settlement such as Eemwandi, Sky, Oshimbangu, Kalaula and Oshoopala informal settlements.</a:t>
            </a:r>
          </a:p>
          <a:p>
            <a:pPr>
              <a:defRPr/>
            </a:pPr>
            <a:endParaRPr lang="en-US" sz="2400" kern="0" dirty="0">
              <a:solidFill>
                <a:schemeClr val="tx2">
                  <a:lumMod val="50000"/>
                </a:schemeClr>
              </a:solidFill>
            </a:endParaRPr>
          </a:p>
          <a:p>
            <a:pPr>
              <a:defRPr/>
            </a:pPr>
            <a:r>
              <a:rPr lang="en-US" sz="2400" kern="0" dirty="0">
                <a:solidFill>
                  <a:schemeClr val="tx2">
                    <a:lumMod val="50000"/>
                  </a:schemeClr>
                </a:solidFill>
              </a:rPr>
              <a:t> </a:t>
            </a:r>
          </a:p>
          <a:p>
            <a:pPr>
              <a:defRPr/>
            </a:pPr>
            <a:endParaRPr lang="en-US" sz="2400" b="1" kern="0" dirty="0">
              <a:solidFill>
                <a:schemeClr val="tx2">
                  <a:lumMod val="50000"/>
                </a:schemeClr>
              </a:solidFill>
            </a:endParaRPr>
          </a:p>
        </p:txBody>
      </p:sp>
      <p:sp>
        <p:nvSpPr>
          <p:cNvPr id="9" name="矩形: 圆角 4">
            <a:extLst>
              <a:ext uri="{FF2B5EF4-FFF2-40B4-BE49-F238E27FC236}">
                <a16:creationId xmlns:a16="http://schemas.microsoft.com/office/drawing/2014/main" id="{C32EDCA3-B345-39BC-CA13-12817DD66980}"/>
              </a:ext>
            </a:extLst>
          </p:cNvPr>
          <p:cNvSpPr/>
          <p:nvPr/>
        </p:nvSpPr>
        <p:spPr bwMode="auto">
          <a:xfrm>
            <a:off x="730916" y="333811"/>
            <a:ext cx="8060659" cy="1060424"/>
          </a:xfrm>
          <a:prstGeom prst="roundRect">
            <a:avLst/>
          </a:prstGeom>
          <a:solidFill>
            <a:schemeClr val="accent1">
              <a:lumMod val="20000"/>
              <a:lumOff val="80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Calibri" panose="020F0502020204030204"/>
                <a:ea typeface="+mn-ea"/>
                <a:cs typeface="+mn-cs"/>
              </a:rPr>
              <a:t>Land delivery program for ultra-low and low-income groups: </a:t>
            </a:r>
            <a:r>
              <a:rPr lang="en-GB" sz="3200" b="1" dirty="0">
                <a:solidFill>
                  <a:schemeClr val="tx1"/>
                </a:solidFill>
                <a:latin typeface="Calibri" panose="020F0502020204030204"/>
              </a:rPr>
              <a:t>O</a:t>
            </a:r>
            <a:r>
              <a:rPr kumimoji="0" lang="en-GB" sz="3200" b="1" i="0" u="none" strike="noStrike" kern="1200" cap="none" spc="0" normalizeH="0" baseline="0" noProof="0" dirty="0" err="1">
                <a:ln>
                  <a:noFill/>
                </a:ln>
                <a:solidFill>
                  <a:schemeClr val="tx1"/>
                </a:solidFill>
                <a:effectLst/>
                <a:uLnTx/>
                <a:uFillTx/>
                <a:latin typeface="Calibri" panose="020F0502020204030204"/>
                <a:ea typeface="+mn-ea"/>
                <a:cs typeface="+mn-cs"/>
              </a:rPr>
              <a:t>nawa</a:t>
            </a:r>
            <a:endParaRPr kumimoji="0" lang="en-GB"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FD1F3FE-F4A8-E19D-957A-7B54DC9A1233}"/>
              </a:ext>
            </a:extLst>
          </p:cNvPr>
          <p:cNvPicPr>
            <a:picLocks noChangeAspect="1"/>
          </p:cNvPicPr>
          <p:nvPr/>
        </p:nvPicPr>
        <p:blipFill>
          <a:blip r:embed="rId3"/>
          <a:stretch>
            <a:fillRect/>
          </a:stretch>
        </p:blipFill>
        <p:spPr>
          <a:xfrm>
            <a:off x="8992834" y="1093137"/>
            <a:ext cx="2580788" cy="5564311"/>
          </a:xfrm>
          <a:prstGeom prst="rect">
            <a:avLst/>
          </a:prstGeom>
        </p:spPr>
      </p:pic>
    </p:spTree>
    <p:extLst>
      <p:ext uri="{BB962C8B-B14F-4D97-AF65-F5344CB8AC3E}">
        <p14:creationId xmlns:p14="http://schemas.microsoft.com/office/powerpoint/2010/main" val="157605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10573" y="0"/>
            <a:ext cx="12192000" cy="6858000"/>
          </a:xfrm>
          <a:prstGeom prst="rect">
            <a:avLst/>
          </a:prstGeom>
        </p:spPr>
      </p:pic>
      <p:sp>
        <p:nvSpPr>
          <p:cNvPr id="5" name="Slide Number Placeholder 4">
            <a:extLst>
              <a:ext uri="{FF2B5EF4-FFF2-40B4-BE49-F238E27FC236}">
                <a16:creationId xmlns:a16="http://schemas.microsoft.com/office/drawing/2014/main" id="{389C85C8-1181-B751-F932-D7E29BF80A74}"/>
              </a:ext>
            </a:extLst>
          </p:cNvPr>
          <p:cNvSpPr>
            <a:spLocks noGrp="1"/>
          </p:cNvSpPr>
          <p:nvPr>
            <p:ph type="sldNum" sz="quarter" idx="12"/>
          </p:nvPr>
        </p:nvSpPr>
        <p:spPr/>
        <p:txBody>
          <a:bodyPr/>
          <a:lstStyle/>
          <a:p>
            <a:fld id="{17E44561-FFEF-DD40-96C5-A1D52A4BA44B}" type="slidenum">
              <a:rPr lang="en-US" smtClean="0"/>
              <a:t>11</a:t>
            </a:fld>
            <a:endParaRPr lang="en-US"/>
          </a:p>
        </p:txBody>
      </p:sp>
      <p:sp>
        <p:nvSpPr>
          <p:cNvPr id="8" name="TextBox 7">
            <a:extLst>
              <a:ext uri="{FF2B5EF4-FFF2-40B4-BE49-F238E27FC236}">
                <a16:creationId xmlns:a16="http://schemas.microsoft.com/office/drawing/2014/main" id="{B19060B8-8747-B4F7-8140-6CEBE9F88698}"/>
              </a:ext>
            </a:extLst>
          </p:cNvPr>
          <p:cNvSpPr txBox="1"/>
          <p:nvPr/>
        </p:nvSpPr>
        <p:spPr>
          <a:xfrm>
            <a:off x="714375" y="1524000"/>
            <a:ext cx="8618811" cy="3797826"/>
          </a:xfrm>
          <a:prstGeom prst="rect">
            <a:avLst/>
          </a:prstGeom>
          <a:noFill/>
        </p:spPr>
        <p:txBody>
          <a:bodyPr wrap="square" rtlCol="0">
            <a:spAutoFit/>
          </a:bodyPr>
          <a:lstStyle/>
          <a:p>
            <a:pPr marL="342900" indent="-342900">
              <a:buFont typeface="Wingdings" panose="05000000000000000000" pitchFamily="2" charset="2"/>
              <a:buChar char="v"/>
              <a:defRPr/>
            </a:pPr>
            <a:r>
              <a:rPr lang="en-US" sz="2400" kern="0" dirty="0">
                <a:solidFill>
                  <a:schemeClr val="tx2">
                    <a:lumMod val="50000"/>
                  </a:schemeClr>
                </a:solidFill>
              </a:rPr>
              <a:t>In June 2022, the Council availed N$40 millions to service </a:t>
            </a:r>
            <a:r>
              <a:rPr lang="en-US" sz="2400" b="1" kern="0" dirty="0">
                <a:solidFill>
                  <a:schemeClr val="tx2">
                    <a:lumMod val="50000"/>
                  </a:schemeClr>
                </a:solidFill>
              </a:rPr>
              <a:t>283</a:t>
            </a:r>
            <a:r>
              <a:rPr lang="en-US" sz="2400" kern="0" dirty="0">
                <a:solidFill>
                  <a:schemeClr val="tx2">
                    <a:lumMod val="50000"/>
                  </a:schemeClr>
                </a:solidFill>
              </a:rPr>
              <a:t>  erven in Ehenye Ext 11 and 12 using a principle of internal financing principle.</a:t>
            </a:r>
          </a:p>
          <a:p>
            <a:pPr marL="342900" indent="-342900">
              <a:buFont typeface="Wingdings" panose="05000000000000000000" pitchFamily="2" charset="2"/>
              <a:buChar char="v"/>
              <a:defRPr/>
            </a:pPr>
            <a:endParaRPr lang="en-US" sz="2400" kern="0" dirty="0">
              <a:solidFill>
                <a:schemeClr val="tx2">
                  <a:lumMod val="50000"/>
                </a:schemeClr>
              </a:solidFill>
            </a:endParaRPr>
          </a:p>
          <a:p>
            <a:pPr marL="342900" indent="-342900">
              <a:buFont typeface="Wingdings" panose="05000000000000000000" pitchFamily="2" charset="2"/>
              <a:buChar char="v"/>
              <a:defRPr/>
            </a:pPr>
            <a:r>
              <a:rPr lang="en-US" sz="2400" kern="0" dirty="0">
                <a:solidFill>
                  <a:schemeClr val="tx2">
                    <a:lumMod val="50000"/>
                  </a:schemeClr>
                </a:solidFill>
              </a:rPr>
              <a:t>Erven are pre-allocated and clients paying off their erven. Basically, clients pay for servicing of their own plots.  </a:t>
            </a:r>
          </a:p>
          <a:p>
            <a:pPr>
              <a:defRPr/>
            </a:pPr>
            <a:endParaRPr lang="en-US" sz="2400" kern="0" dirty="0">
              <a:solidFill>
                <a:schemeClr val="tx2">
                  <a:lumMod val="50000"/>
                </a:schemeClr>
              </a:solidFill>
            </a:endParaRPr>
          </a:p>
          <a:p>
            <a:pPr marL="342900" indent="-342900">
              <a:buFont typeface="Wingdings" panose="05000000000000000000" pitchFamily="2" charset="2"/>
              <a:buChar char="v"/>
              <a:defRPr/>
            </a:pPr>
            <a:r>
              <a:rPr lang="en-US" sz="2400" kern="0" dirty="0">
                <a:solidFill>
                  <a:schemeClr val="tx2">
                    <a:lumMod val="50000"/>
                  </a:schemeClr>
                </a:solidFill>
              </a:rPr>
              <a:t>Plots are costed at a cost recovery basis with a minimum profit margin as a return on investment.</a:t>
            </a:r>
          </a:p>
          <a:p>
            <a:pPr>
              <a:defRPr/>
            </a:pPr>
            <a:endParaRPr lang="en-US" sz="2400" b="1" kern="0" dirty="0">
              <a:solidFill>
                <a:schemeClr val="tx2">
                  <a:lumMod val="50000"/>
                </a:schemeClr>
              </a:solidFill>
            </a:endParaRPr>
          </a:p>
        </p:txBody>
      </p:sp>
      <p:sp>
        <p:nvSpPr>
          <p:cNvPr id="9" name="矩形: 圆角 4">
            <a:extLst>
              <a:ext uri="{FF2B5EF4-FFF2-40B4-BE49-F238E27FC236}">
                <a16:creationId xmlns:a16="http://schemas.microsoft.com/office/drawing/2014/main" id="{C32EDCA3-B345-39BC-CA13-12817DD66980}"/>
              </a:ext>
            </a:extLst>
          </p:cNvPr>
          <p:cNvSpPr/>
          <p:nvPr/>
        </p:nvSpPr>
        <p:spPr bwMode="auto">
          <a:xfrm>
            <a:off x="626633" y="310385"/>
            <a:ext cx="8618812" cy="1089264"/>
          </a:xfrm>
          <a:prstGeom prst="roundRect">
            <a:avLst/>
          </a:prstGeom>
          <a:solidFill>
            <a:schemeClr val="accent4">
              <a:lumMod val="60000"/>
              <a:lumOff val="40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tx1"/>
                </a:solidFill>
                <a:latin typeface="Calibri" panose="020F0502020204030204"/>
              </a:rPr>
              <a:t>Special land delivery program – Internal Financing</a:t>
            </a:r>
            <a:endParaRPr kumimoji="0" lang="en-GB" sz="32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643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389C85C8-1181-B751-F932-D7E29BF80A74}"/>
              </a:ext>
            </a:extLst>
          </p:cNvPr>
          <p:cNvSpPr>
            <a:spLocks noGrp="1"/>
          </p:cNvSpPr>
          <p:nvPr>
            <p:ph type="sldNum" sz="quarter" idx="12"/>
          </p:nvPr>
        </p:nvSpPr>
        <p:spPr/>
        <p:txBody>
          <a:bodyPr/>
          <a:lstStyle/>
          <a:p>
            <a:fld id="{17E44561-FFEF-DD40-96C5-A1D52A4BA44B}" type="slidenum">
              <a:rPr lang="en-US" smtClean="0"/>
              <a:t>12</a:t>
            </a:fld>
            <a:endParaRPr lang="en-US"/>
          </a:p>
        </p:txBody>
      </p:sp>
      <p:sp>
        <p:nvSpPr>
          <p:cNvPr id="8" name="TextBox 7">
            <a:extLst>
              <a:ext uri="{FF2B5EF4-FFF2-40B4-BE49-F238E27FC236}">
                <a16:creationId xmlns:a16="http://schemas.microsoft.com/office/drawing/2014/main" id="{B19060B8-8747-B4F7-8140-6CEBE9F88698}"/>
              </a:ext>
            </a:extLst>
          </p:cNvPr>
          <p:cNvSpPr txBox="1"/>
          <p:nvPr/>
        </p:nvSpPr>
        <p:spPr>
          <a:xfrm>
            <a:off x="710049" y="1345315"/>
            <a:ext cx="8808783" cy="4167369"/>
          </a:xfrm>
          <a:prstGeom prst="rect">
            <a:avLst/>
          </a:prstGeom>
          <a:noFill/>
        </p:spPr>
        <p:txBody>
          <a:bodyPr wrap="square" rtlCol="0">
            <a:spAutoFit/>
          </a:bodyPr>
          <a:lstStyle/>
          <a:p>
            <a:pPr marL="342900" indent="-342900">
              <a:buFont typeface="Wingdings" panose="05000000000000000000" pitchFamily="2" charset="2"/>
              <a:buChar char="v"/>
              <a:defRPr/>
            </a:pPr>
            <a:r>
              <a:rPr lang="en-US" sz="2000" kern="0" dirty="0">
                <a:solidFill>
                  <a:schemeClr val="tx2">
                    <a:lumMod val="50000"/>
                  </a:schemeClr>
                </a:solidFill>
              </a:rPr>
              <a:t>Council Explore the PPP program for servicing  and housing development in Ompumbu Township. </a:t>
            </a:r>
          </a:p>
          <a:p>
            <a:pPr marL="342900" indent="-342900">
              <a:buFont typeface="Wingdings" panose="05000000000000000000" pitchFamily="2" charset="2"/>
              <a:buChar char="v"/>
              <a:defRPr/>
            </a:pPr>
            <a:endParaRPr lang="en-US" sz="2000" kern="0" dirty="0">
              <a:solidFill>
                <a:schemeClr val="tx2">
                  <a:lumMod val="50000"/>
                </a:schemeClr>
              </a:solidFill>
            </a:endParaRPr>
          </a:p>
          <a:p>
            <a:pPr marL="342900" indent="-342900">
              <a:buFont typeface="Wingdings" panose="05000000000000000000" pitchFamily="2" charset="2"/>
              <a:buChar char="v"/>
              <a:defRPr/>
            </a:pPr>
            <a:r>
              <a:rPr lang="en-US" sz="2000" kern="0" dirty="0">
                <a:solidFill>
                  <a:schemeClr val="tx2">
                    <a:lumMod val="50000"/>
                  </a:schemeClr>
                </a:solidFill>
              </a:rPr>
              <a:t>Currently, one developer signed an agreement for construction of services and houses,  Ompumbu extension 1 &amp; 2.  </a:t>
            </a:r>
          </a:p>
          <a:p>
            <a:pPr>
              <a:defRPr/>
            </a:pPr>
            <a:endParaRPr lang="en-US" sz="2000" kern="0" dirty="0">
              <a:solidFill>
                <a:schemeClr val="tx2">
                  <a:lumMod val="50000"/>
                </a:schemeClr>
              </a:solidFill>
            </a:endParaRPr>
          </a:p>
          <a:p>
            <a:pPr marL="342900" indent="-342900">
              <a:buFont typeface="Wingdings" panose="05000000000000000000" pitchFamily="2" charset="2"/>
              <a:buChar char="v"/>
              <a:defRPr/>
            </a:pPr>
            <a:r>
              <a:rPr lang="en-US" sz="2000" kern="0" dirty="0">
                <a:solidFill>
                  <a:schemeClr val="tx2">
                    <a:lumMod val="50000"/>
                  </a:schemeClr>
                </a:solidFill>
              </a:rPr>
              <a:t>In February 2023, Council requested for expression of interest in Local newspapers for servicing and houses construction at Ompumbu Extension 5 &amp; 6, the process is anticipated to be concluded in March 2023.</a:t>
            </a:r>
          </a:p>
          <a:p>
            <a:pPr>
              <a:defRPr/>
            </a:pPr>
            <a:endParaRPr lang="en-US" sz="2000" kern="0" dirty="0">
              <a:solidFill>
                <a:schemeClr val="tx2">
                  <a:lumMod val="50000"/>
                </a:schemeClr>
              </a:solidFill>
            </a:endParaRPr>
          </a:p>
          <a:p>
            <a:pPr marL="342900" indent="-342900">
              <a:buFont typeface="Wingdings" panose="05000000000000000000" pitchFamily="2" charset="2"/>
              <a:buChar char="v"/>
              <a:defRPr/>
            </a:pPr>
            <a:r>
              <a:rPr lang="en-US" sz="2000" kern="0" dirty="0">
                <a:solidFill>
                  <a:schemeClr val="tx2">
                    <a:lumMod val="50000"/>
                  </a:schemeClr>
                </a:solidFill>
              </a:rPr>
              <a:t>So far , this model did not yield any results, however it is considered  and prospecting to be an effective method of land and housing delivery.  </a:t>
            </a:r>
          </a:p>
          <a:p>
            <a:pPr>
              <a:defRPr/>
            </a:pPr>
            <a:endParaRPr lang="en-US" sz="2400" b="1" kern="0" dirty="0">
              <a:solidFill>
                <a:schemeClr val="tx2">
                  <a:lumMod val="50000"/>
                </a:schemeClr>
              </a:solidFill>
            </a:endParaRPr>
          </a:p>
        </p:txBody>
      </p:sp>
      <p:sp>
        <p:nvSpPr>
          <p:cNvPr id="9" name="矩形: 圆角 4">
            <a:extLst>
              <a:ext uri="{FF2B5EF4-FFF2-40B4-BE49-F238E27FC236}">
                <a16:creationId xmlns:a16="http://schemas.microsoft.com/office/drawing/2014/main" id="{C32EDCA3-B345-39BC-CA13-12817DD66980}"/>
              </a:ext>
            </a:extLst>
          </p:cNvPr>
          <p:cNvSpPr/>
          <p:nvPr/>
        </p:nvSpPr>
        <p:spPr bwMode="auto">
          <a:xfrm>
            <a:off x="710049" y="260725"/>
            <a:ext cx="8516320" cy="823865"/>
          </a:xfrm>
          <a:prstGeom prst="roundRect">
            <a:avLst/>
          </a:prstGeom>
          <a:solidFill>
            <a:schemeClr val="accent4">
              <a:lumMod val="60000"/>
              <a:lumOff val="40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alibri" panose="020F0502020204030204"/>
                <a:ea typeface="+mn-ea"/>
                <a:cs typeface="+mn-cs"/>
              </a:rPr>
              <a:t>PUBLIC PRIVATE PARTNERSHIP (PPP) PROGRAM: OMPUMBU TOWNSHIPS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516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389C85C8-1181-B751-F932-D7E29BF80A74}"/>
              </a:ext>
            </a:extLst>
          </p:cNvPr>
          <p:cNvSpPr>
            <a:spLocks noGrp="1"/>
          </p:cNvSpPr>
          <p:nvPr>
            <p:ph type="sldNum" sz="quarter" idx="12"/>
          </p:nvPr>
        </p:nvSpPr>
        <p:spPr/>
        <p:txBody>
          <a:bodyPr/>
          <a:lstStyle/>
          <a:p>
            <a:fld id="{17E44561-FFEF-DD40-96C5-A1D52A4BA44B}" type="slidenum">
              <a:rPr lang="en-US" smtClean="0"/>
              <a:t>13</a:t>
            </a:fld>
            <a:endParaRPr lang="en-US"/>
          </a:p>
        </p:txBody>
      </p:sp>
      <p:sp>
        <p:nvSpPr>
          <p:cNvPr id="8" name="TextBox 7">
            <a:extLst>
              <a:ext uri="{FF2B5EF4-FFF2-40B4-BE49-F238E27FC236}">
                <a16:creationId xmlns:a16="http://schemas.microsoft.com/office/drawing/2014/main" id="{B19060B8-8747-B4F7-8140-6CEBE9F88698}"/>
              </a:ext>
            </a:extLst>
          </p:cNvPr>
          <p:cNvSpPr txBox="1"/>
          <p:nvPr/>
        </p:nvSpPr>
        <p:spPr>
          <a:xfrm>
            <a:off x="418017" y="1526900"/>
            <a:ext cx="9071670" cy="3785652"/>
          </a:xfrm>
          <a:prstGeom prst="rect">
            <a:avLst/>
          </a:prstGeom>
          <a:noFill/>
        </p:spPr>
        <p:txBody>
          <a:bodyPr wrap="square" rtlCol="0">
            <a:spAutoFit/>
          </a:bodyPr>
          <a:lstStyle/>
          <a:p>
            <a:pPr marL="342900" indent="-342900">
              <a:buFont typeface="Wingdings" panose="05000000000000000000" pitchFamily="2" charset="2"/>
              <a:buChar char="v"/>
              <a:defRPr/>
            </a:pPr>
            <a:r>
              <a:rPr lang="en-US" sz="2400" kern="0" dirty="0">
                <a:solidFill>
                  <a:schemeClr val="tx2">
                    <a:lumMod val="50000"/>
                  </a:schemeClr>
                </a:solidFill>
              </a:rPr>
              <a:t>Formalization of informal settlements, allows resident to have land ownership.   </a:t>
            </a:r>
          </a:p>
          <a:p>
            <a:pPr marL="342900" indent="-342900">
              <a:buFont typeface="Wingdings" panose="05000000000000000000" pitchFamily="2" charset="2"/>
              <a:buChar char="v"/>
              <a:defRPr/>
            </a:pPr>
            <a:endParaRPr lang="en-US" sz="2400" kern="0" dirty="0">
              <a:solidFill>
                <a:schemeClr val="tx2">
                  <a:lumMod val="50000"/>
                </a:schemeClr>
              </a:solidFill>
            </a:endParaRPr>
          </a:p>
          <a:p>
            <a:pPr marL="342900" indent="-342900">
              <a:buFont typeface="Wingdings" panose="05000000000000000000" pitchFamily="2" charset="2"/>
              <a:buChar char="v"/>
              <a:defRPr/>
            </a:pPr>
            <a:r>
              <a:rPr lang="en-US" sz="2400" kern="0" dirty="0">
                <a:solidFill>
                  <a:schemeClr val="tx2">
                    <a:lumMod val="50000"/>
                  </a:schemeClr>
                </a:solidFill>
              </a:rPr>
              <a:t> Oshakati Town Council formalized the following informal settlements:</a:t>
            </a:r>
          </a:p>
          <a:p>
            <a:pPr marL="342900" indent="-342900">
              <a:buFont typeface="Arial" panose="020B0604020202020204" pitchFamily="34" charset="0"/>
              <a:buChar char="•"/>
              <a:defRPr/>
            </a:pPr>
            <a:r>
              <a:rPr lang="en-US" sz="2400" kern="0" dirty="0">
                <a:solidFill>
                  <a:schemeClr val="tx2">
                    <a:lumMod val="50000"/>
                  </a:schemeClr>
                </a:solidFill>
              </a:rPr>
              <a:t> Ompumbu Proper</a:t>
            </a:r>
          </a:p>
          <a:p>
            <a:pPr marL="342900" indent="-342900">
              <a:buFont typeface="Arial" panose="020B0604020202020204" pitchFamily="34" charset="0"/>
              <a:buChar char="•"/>
              <a:defRPr/>
            </a:pPr>
            <a:r>
              <a:rPr lang="en-US" sz="2400" kern="0" dirty="0" err="1">
                <a:solidFill>
                  <a:schemeClr val="tx2">
                    <a:lumMod val="50000"/>
                  </a:schemeClr>
                </a:solidFill>
              </a:rPr>
              <a:t>Uupindi</a:t>
            </a:r>
            <a:r>
              <a:rPr lang="en-US" sz="2400" kern="0" dirty="0">
                <a:solidFill>
                  <a:schemeClr val="tx2">
                    <a:lumMod val="50000"/>
                  </a:schemeClr>
                </a:solidFill>
              </a:rPr>
              <a:t> South</a:t>
            </a:r>
          </a:p>
          <a:p>
            <a:pPr marL="342900" indent="-342900">
              <a:buFont typeface="Arial" panose="020B0604020202020204" pitchFamily="34" charset="0"/>
              <a:buChar char="•"/>
              <a:defRPr/>
            </a:pPr>
            <a:r>
              <a:rPr lang="en-US" sz="2400" kern="0" dirty="0">
                <a:solidFill>
                  <a:schemeClr val="tx2">
                    <a:lumMod val="50000"/>
                  </a:schemeClr>
                </a:solidFill>
              </a:rPr>
              <a:t>Oshakati Extension 10, 13, 14 &amp; 15</a:t>
            </a:r>
          </a:p>
          <a:p>
            <a:pPr marL="342900" indent="-342900">
              <a:buFont typeface="Wingdings" panose="05000000000000000000" pitchFamily="2" charset="2"/>
              <a:buChar char="v"/>
              <a:defRPr/>
            </a:pPr>
            <a:r>
              <a:rPr lang="en-US" sz="2400" kern="0" dirty="0">
                <a:solidFill>
                  <a:schemeClr val="tx2">
                    <a:lumMod val="50000"/>
                  </a:schemeClr>
                </a:solidFill>
              </a:rPr>
              <a:t>  Formalization allows the residents to purchase off their plots and enable the Council to generate rate and taxes.</a:t>
            </a:r>
          </a:p>
        </p:txBody>
      </p:sp>
      <p:sp>
        <p:nvSpPr>
          <p:cNvPr id="2" name="矩形: 圆角 4">
            <a:extLst>
              <a:ext uri="{FF2B5EF4-FFF2-40B4-BE49-F238E27FC236}">
                <a16:creationId xmlns:a16="http://schemas.microsoft.com/office/drawing/2014/main" id="{50FE5C85-409E-C7F1-6153-EF8F36525873}"/>
              </a:ext>
            </a:extLst>
          </p:cNvPr>
          <p:cNvSpPr/>
          <p:nvPr/>
        </p:nvSpPr>
        <p:spPr bwMode="auto">
          <a:xfrm>
            <a:off x="678191" y="-168597"/>
            <a:ext cx="8677681" cy="1358250"/>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Calibri" panose="020F0502020204030204"/>
                <a:ea typeface="+mn-ea"/>
                <a:cs typeface="+mn-cs"/>
              </a:rPr>
              <a:t>FORMALIZATION AND SERVICING OF INFORMAL SETTLEMENTS IN OSHAKATI </a:t>
            </a:r>
          </a:p>
        </p:txBody>
      </p:sp>
    </p:spTree>
    <p:extLst>
      <p:ext uri="{BB962C8B-B14F-4D97-AF65-F5344CB8AC3E}">
        <p14:creationId xmlns:p14="http://schemas.microsoft.com/office/powerpoint/2010/main" val="1635207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158316"/>
            <a:ext cx="12192000" cy="6858000"/>
          </a:xfrm>
          <a:prstGeom prst="rect">
            <a:avLst/>
          </a:prstGeom>
        </p:spPr>
      </p:pic>
      <p:sp>
        <p:nvSpPr>
          <p:cNvPr id="4" name="TextBox 3">
            <a:extLst>
              <a:ext uri="{FF2B5EF4-FFF2-40B4-BE49-F238E27FC236}">
                <a16:creationId xmlns:a16="http://schemas.microsoft.com/office/drawing/2014/main" id="{594310C9-8D0D-5ECA-EF97-A1EFE28B65E0}"/>
              </a:ext>
            </a:extLst>
          </p:cNvPr>
          <p:cNvSpPr txBox="1"/>
          <p:nvPr/>
        </p:nvSpPr>
        <p:spPr>
          <a:xfrm>
            <a:off x="1020356" y="501042"/>
            <a:ext cx="7077076" cy="584775"/>
          </a:xfrm>
          <a:prstGeom prst="rect">
            <a:avLst/>
          </a:prstGeom>
          <a:noFill/>
        </p:spPr>
        <p:txBody>
          <a:bodyPr wrap="square" rtlCol="0">
            <a:spAutoFit/>
          </a:bodyPr>
          <a:lstStyle/>
          <a:p>
            <a:r>
              <a:rPr lang="en-US" sz="3200" dirty="0">
                <a:solidFill>
                  <a:srgbClr val="00B0F0"/>
                </a:solidFill>
              </a:rPr>
              <a:t> </a:t>
            </a:r>
            <a:endParaRPr lang="en-US" sz="3200" b="1" dirty="0">
              <a:solidFill>
                <a:srgbClr val="00B0F0"/>
              </a:solidFill>
            </a:endParaRPr>
          </a:p>
        </p:txBody>
      </p:sp>
      <p:sp>
        <p:nvSpPr>
          <p:cNvPr id="6" name="TextBox 5">
            <a:extLst>
              <a:ext uri="{FF2B5EF4-FFF2-40B4-BE49-F238E27FC236}">
                <a16:creationId xmlns:a16="http://schemas.microsoft.com/office/drawing/2014/main" id="{4F1FF9FB-0CA4-71BF-FEC6-6D8B8151440B}"/>
              </a:ext>
            </a:extLst>
          </p:cNvPr>
          <p:cNvSpPr txBox="1"/>
          <p:nvPr/>
        </p:nvSpPr>
        <p:spPr>
          <a:xfrm>
            <a:off x="1144181" y="1343025"/>
            <a:ext cx="8352244" cy="4154984"/>
          </a:xfrm>
          <a:prstGeom prst="rect">
            <a:avLst/>
          </a:prstGeom>
          <a:noFill/>
        </p:spPr>
        <p:txBody>
          <a:bodyPr wrap="square" rtlCol="0">
            <a:spAutoFit/>
          </a:bodyPr>
          <a:lstStyle/>
          <a:p>
            <a:pPr>
              <a:defRPr/>
            </a:pPr>
            <a:r>
              <a:rPr lang="en-US" sz="3200" b="1" kern="0" dirty="0">
                <a:solidFill>
                  <a:schemeClr val="tx2">
                    <a:lumMod val="50000"/>
                  </a:schemeClr>
                </a:solidFill>
              </a:rPr>
              <a:t>Integrated Housing development model:</a:t>
            </a:r>
          </a:p>
          <a:p>
            <a:pPr>
              <a:defRPr/>
            </a:pPr>
            <a:endParaRPr lang="en-US" sz="1600" b="1" kern="0" dirty="0">
              <a:solidFill>
                <a:schemeClr val="tx2">
                  <a:lumMod val="50000"/>
                </a:schemeClr>
              </a:solidFill>
            </a:endParaRPr>
          </a:p>
          <a:p>
            <a:pPr marL="285750" indent="-285750">
              <a:buFont typeface="Wingdings" panose="05000000000000000000" pitchFamily="2" charset="2"/>
              <a:buChar char="v"/>
              <a:defRPr/>
            </a:pPr>
            <a:r>
              <a:rPr lang="en-US" sz="2400" b="1" kern="0" dirty="0">
                <a:solidFill>
                  <a:schemeClr val="tx2">
                    <a:lumMod val="50000"/>
                  </a:schemeClr>
                </a:solidFill>
              </a:rPr>
              <a:t> Engaging key stakeholders</a:t>
            </a:r>
          </a:p>
          <a:p>
            <a:pPr marL="285750" indent="-285750">
              <a:buFont typeface="Wingdings" panose="05000000000000000000" pitchFamily="2" charset="2"/>
              <a:buChar char="v"/>
              <a:defRPr/>
            </a:pPr>
            <a:r>
              <a:rPr lang="en-US" sz="2400" b="1" kern="0" dirty="0">
                <a:solidFill>
                  <a:schemeClr val="tx2">
                    <a:lumMod val="50000"/>
                  </a:schemeClr>
                </a:solidFill>
              </a:rPr>
              <a:t> Community  </a:t>
            </a:r>
          </a:p>
          <a:p>
            <a:pPr marL="285750" indent="-285750">
              <a:buFont typeface="Wingdings" panose="05000000000000000000" pitchFamily="2" charset="2"/>
              <a:buChar char="v"/>
              <a:defRPr/>
            </a:pPr>
            <a:r>
              <a:rPr lang="en-US" sz="2400" b="1" kern="0" dirty="0">
                <a:solidFill>
                  <a:schemeClr val="tx2">
                    <a:lumMod val="50000"/>
                  </a:schemeClr>
                </a:solidFill>
              </a:rPr>
              <a:t> Central Government </a:t>
            </a:r>
          </a:p>
          <a:p>
            <a:pPr marL="285750" indent="-285750">
              <a:buFont typeface="Wingdings" panose="05000000000000000000" pitchFamily="2" charset="2"/>
              <a:buChar char="v"/>
              <a:defRPr/>
            </a:pPr>
            <a:r>
              <a:rPr lang="en-US" sz="2400" b="1" kern="0" dirty="0">
                <a:solidFill>
                  <a:schemeClr val="tx2">
                    <a:lumMod val="50000"/>
                  </a:schemeClr>
                </a:solidFill>
              </a:rPr>
              <a:t> Private Estate Developers</a:t>
            </a:r>
          </a:p>
          <a:p>
            <a:pPr marL="285750" indent="-285750">
              <a:buFont typeface="Wingdings" panose="05000000000000000000" pitchFamily="2" charset="2"/>
              <a:buChar char="v"/>
              <a:defRPr/>
            </a:pPr>
            <a:r>
              <a:rPr lang="en-US" sz="2400" b="1" kern="0" dirty="0">
                <a:solidFill>
                  <a:schemeClr val="tx2">
                    <a:lumMod val="50000"/>
                  </a:schemeClr>
                </a:solidFill>
              </a:rPr>
              <a:t> Estate agents</a:t>
            </a:r>
          </a:p>
          <a:p>
            <a:pPr marL="285750" indent="-285750">
              <a:buFont typeface="Wingdings" panose="05000000000000000000" pitchFamily="2" charset="2"/>
              <a:buChar char="v"/>
              <a:defRPr/>
            </a:pPr>
            <a:r>
              <a:rPr lang="en-US" sz="2400" b="1" kern="0" dirty="0">
                <a:solidFill>
                  <a:schemeClr val="tx2">
                    <a:lumMod val="50000"/>
                  </a:schemeClr>
                </a:solidFill>
              </a:rPr>
              <a:t> Low-income housing schemes (Shack dwellers federation and Decentralized Build Together Program)</a:t>
            </a:r>
          </a:p>
          <a:p>
            <a:pPr marL="285750" indent="-285750">
              <a:buFont typeface="Wingdings" panose="05000000000000000000" pitchFamily="2" charset="2"/>
              <a:buChar char="v"/>
              <a:defRPr/>
            </a:pPr>
            <a:r>
              <a:rPr lang="en-US" sz="2400" b="1" kern="0" dirty="0">
                <a:solidFill>
                  <a:schemeClr val="tx2">
                    <a:lumMod val="50000"/>
                  </a:schemeClr>
                </a:solidFill>
              </a:rPr>
              <a:t> National Housing Enterprise (NHE)</a:t>
            </a:r>
          </a:p>
          <a:p>
            <a:pPr marL="285750" indent="-285750">
              <a:buFont typeface="Wingdings" panose="05000000000000000000" pitchFamily="2" charset="2"/>
              <a:buChar char="v"/>
              <a:defRPr/>
            </a:pPr>
            <a:r>
              <a:rPr lang="en-US" sz="2400" b="1" kern="0" dirty="0">
                <a:solidFill>
                  <a:schemeClr val="tx2">
                    <a:lumMod val="50000"/>
                  </a:schemeClr>
                </a:solidFill>
              </a:rPr>
              <a:t> Financial institutions (Banks)</a:t>
            </a:r>
          </a:p>
        </p:txBody>
      </p:sp>
      <p:sp>
        <p:nvSpPr>
          <p:cNvPr id="5" name="矩形: 圆角 4">
            <a:extLst>
              <a:ext uri="{FF2B5EF4-FFF2-40B4-BE49-F238E27FC236}">
                <a16:creationId xmlns:a16="http://schemas.microsoft.com/office/drawing/2014/main" id="{1904B1A8-DE2E-47EF-028A-C2B761B848C3}"/>
              </a:ext>
            </a:extLst>
          </p:cNvPr>
          <p:cNvSpPr/>
          <p:nvPr/>
        </p:nvSpPr>
        <p:spPr bwMode="auto">
          <a:xfrm>
            <a:off x="1020355" y="158316"/>
            <a:ext cx="7419452" cy="1034339"/>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119824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Calibri" panose="020F0502020204030204"/>
                <a:ea typeface="+mn-ea"/>
                <a:cs typeface="+mn-cs"/>
              </a:rPr>
              <a:t>Housing Delivery Model</a:t>
            </a:r>
            <a:endParaRPr kumimoji="0" lang="en-US" altLang="zh-CN" sz="4000" i="0" u="none" strike="noStrike" kern="0" cap="none" spc="0" normalizeH="0" baseline="0" noProof="0" dirty="0">
              <a:ln>
                <a:noFill/>
              </a:ln>
              <a:solidFill>
                <a:prstClr val="white">
                  <a:lumMod val="95000"/>
                </a:prstClr>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endParaRPr>
          </a:p>
        </p:txBody>
      </p:sp>
      <p:sp>
        <p:nvSpPr>
          <p:cNvPr id="8" name="Slide Number Placeholder 7">
            <a:extLst>
              <a:ext uri="{FF2B5EF4-FFF2-40B4-BE49-F238E27FC236}">
                <a16:creationId xmlns:a16="http://schemas.microsoft.com/office/drawing/2014/main" id="{3052BAD3-57DB-A680-0891-0C9B48EC4FE1}"/>
              </a:ext>
            </a:extLst>
          </p:cNvPr>
          <p:cNvSpPr>
            <a:spLocks noGrp="1"/>
          </p:cNvSpPr>
          <p:nvPr>
            <p:ph type="sldNum" sz="quarter" idx="12"/>
          </p:nvPr>
        </p:nvSpPr>
        <p:spPr/>
        <p:txBody>
          <a:bodyPr/>
          <a:lstStyle/>
          <a:p>
            <a:fld id="{17E44561-FFEF-DD40-96C5-A1D52A4BA44B}" type="slidenum">
              <a:rPr lang="en-US" smtClean="0"/>
              <a:t>14</a:t>
            </a:fld>
            <a:endParaRPr lang="en-US"/>
          </a:p>
        </p:txBody>
      </p:sp>
    </p:spTree>
    <p:extLst>
      <p:ext uri="{BB962C8B-B14F-4D97-AF65-F5344CB8AC3E}">
        <p14:creationId xmlns:p14="http://schemas.microsoft.com/office/powerpoint/2010/main" val="2276293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Table 3">
            <a:extLst>
              <a:ext uri="{FF2B5EF4-FFF2-40B4-BE49-F238E27FC236}">
                <a16:creationId xmlns:a16="http://schemas.microsoft.com/office/drawing/2014/main" id="{A768D573-C46F-A88D-0BE8-420366E35604}"/>
              </a:ext>
            </a:extLst>
          </p:cNvPr>
          <p:cNvGraphicFramePr>
            <a:graphicFrameLocks/>
          </p:cNvGraphicFramePr>
          <p:nvPr>
            <p:extLst>
              <p:ext uri="{D42A27DB-BD31-4B8C-83A1-F6EECF244321}">
                <p14:modId xmlns:p14="http://schemas.microsoft.com/office/powerpoint/2010/main" val="1372475621"/>
              </p:ext>
            </p:extLst>
          </p:nvPr>
        </p:nvGraphicFramePr>
        <p:xfrm>
          <a:off x="744174" y="1222594"/>
          <a:ext cx="6304696" cy="5456284"/>
        </p:xfrm>
        <a:graphic>
          <a:graphicData uri="http://schemas.openxmlformats.org/drawingml/2006/table">
            <a:tbl>
              <a:tblPr firstRow="1" bandRow="1">
                <a:tableStyleId>{5C22544A-7EE6-4342-B048-85BDC9FD1C3A}</a:tableStyleId>
              </a:tblPr>
              <a:tblGrid>
                <a:gridCol w="1999026">
                  <a:extLst>
                    <a:ext uri="{9D8B030D-6E8A-4147-A177-3AD203B41FA5}">
                      <a16:colId xmlns:a16="http://schemas.microsoft.com/office/drawing/2014/main" val="20000"/>
                    </a:ext>
                  </a:extLst>
                </a:gridCol>
                <a:gridCol w="2050742">
                  <a:extLst>
                    <a:ext uri="{9D8B030D-6E8A-4147-A177-3AD203B41FA5}">
                      <a16:colId xmlns:a16="http://schemas.microsoft.com/office/drawing/2014/main" val="3570891456"/>
                    </a:ext>
                  </a:extLst>
                </a:gridCol>
                <a:gridCol w="2254928">
                  <a:extLst>
                    <a:ext uri="{9D8B030D-6E8A-4147-A177-3AD203B41FA5}">
                      <a16:colId xmlns:a16="http://schemas.microsoft.com/office/drawing/2014/main" val="20001"/>
                    </a:ext>
                  </a:extLst>
                </a:gridCol>
              </a:tblGrid>
              <a:tr h="353374">
                <a:tc>
                  <a:txBody>
                    <a:bodyPr/>
                    <a:lstStyle/>
                    <a:p>
                      <a:r>
                        <a:rPr lang="en-US" sz="1800" dirty="0"/>
                        <a:t>TOWNSHIP</a:t>
                      </a:r>
                      <a:endParaRPr lang="x-none" sz="1800" dirty="0"/>
                    </a:p>
                  </a:txBody>
                  <a:tcPr marL="91446" marR="91446" marT="45733" marB="45733"/>
                </a:tc>
                <a:tc>
                  <a:txBody>
                    <a:bodyPr/>
                    <a:lstStyle/>
                    <a:p>
                      <a:r>
                        <a:rPr lang="en-US" sz="1800" dirty="0"/>
                        <a:t>NO OF ERVEN</a:t>
                      </a:r>
                      <a:endParaRPr lang="x-none" sz="1800" dirty="0"/>
                    </a:p>
                  </a:txBody>
                  <a:tcPr marL="91446" marR="91446" marT="45733" marB="45733"/>
                </a:tc>
                <a:tc>
                  <a:txBody>
                    <a:bodyPr/>
                    <a:lstStyle/>
                    <a:p>
                      <a:r>
                        <a:rPr lang="en-US" sz="1800" dirty="0"/>
                        <a:t>NO OF HOUSES</a:t>
                      </a:r>
                      <a:endParaRPr lang="x-none" sz="1800" dirty="0"/>
                    </a:p>
                  </a:txBody>
                  <a:tcPr marL="91446" marR="91446" marT="45733" marB="45733"/>
                </a:tc>
                <a:extLst>
                  <a:ext uri="{0D108BD9-81ED-4DB2-BD59-A6C34878D82A}">
                    <a16:rowId xmlns:a16="http://schemas.microsoft.com/office/drawing/2014/main" val="10000"/>
                  </a:ext>
                </a:extLst>
              </a:tr>
              <a:tr h="323928">
                <a:tc>
                  <a:txBody>
                    <a:bodyPr/>
                    <a:lstStyle/>
                    <a:p>
                      <a:r>
                        <a:rPr lang="en-US" sz="1600" dirty="0"/>
                        <a:t>Oshakati East</a:t>
                      </a:r>
                      <a:endParaRPr lang="x-none" sz="1600" dirty="0"/>
                    </a:p>
                  </a:txBody>
                  <a:tcPr marL="91446" marR="91446" marT="45733" marB="45733"/>
                </a:tc>
                <a:tc>
                  <a:txBody>
                    <a:bodyPr/>
                    <a:lstStyle/>
                    <a:p>
                      <a:r>
                        <a:rPr lang="en-US" sz="1600" dirty="0"/>
                        <a:t>1238</a:t>
                      </a:r>
                      <a:endParaRPr lang="x-none" sz="1600" dirty="0"/>
                    </a:p>
                  </a:txBody>
                  <a:tcPr marL="91446" marR="91446" marT="45733" marB="45733"/>
                </a:tc>
                <a:tc>
                  <a:txBody>
                    <a:bodyPr/>
                    <a:lstStyle/>
                    <a:p>
                      <a:r>
                        <a:rPr lang="en-US" sz="1600" dirty="0"/>
                        <a:t>1206</a:t>
                      </a:r>
                      <a:endParaRPr lang="x-none" sz="1600" dirty="0"/>
                    </a:p>
                  </a:txBody>
                  <a:tcPr marL="91446" marR="91446" marT="45733" marB="45733"/>
                </a:tc>
                <a:extLst>
                  <a:ext uri="{0D108BD9-81ED-4DB2-BD59-A6C34878D82A}">
                    <a16:rowId xmlns:a16="http://schemas.microsoft.com/office/drawing/2014/main" val="10001"/>
                  </a:ext>
                </a:extLst>
              </a:tr>
              <a:tr h="323928">
                <a:tc>
                  <a:txBody>
                    <a:bodyPr/>
                    <a:lstStyle/>
                    <a:p>
                      <a:r>
                        <a:rPr lang="en-US" sz="1600" dirty="0"/>
                        <a:t>Oshakati West</a:t>
                      </a:r>
                      <a:endParaRPr lang="x-none" sz="1600" dirty="0"/>
                    </a:p>
                  </a:txBody>
                  <a:tcPr marL="91446" marR="91446" marT="45733" marB="45733"/>
                </a:tc>
                <a:tc>
                  <a:txBody>
                    <a:bodyPr/>
                    <a:lstStyle/>
                    <a:p>
                      <a:r>
                        <a:rPr lang="en-US" sz="1600" dirty="0"/>
                        <a:t>597</a:t>
                      </a:r>
                      <a:endParaRPr lang="x-none" sz="1600" dirty="0"/>
                    </a:p>
                  </a:txBody>
                  <a:tcPr marL="91446" marR="91446" marT="45733" marB="45733"/>
                </a:tc>
                <a:tc>
                  <a:txBody>
                    <a:bodyPr/>
                    <a:lstStyle/>
                    <a:p>
                      <a:r>
                        <a:rPr lang="en-US" sz="1600" dirty="0"/>
                        <a:t>445</a:t>
                      </a:r>
                      <a:endParaRPr lang="x-none" sz="1600" dirty="0"/>
                    </a:p>
                  </a:txBody>
                  <a:tcPr marL="91446" marR="91446" marT="45733" marB="45733"/>
                </a:tc>
                <a:extLst>
                  <a:ext uri="{0D108BD9-81ED-4DB2-BD59-A6C34878D82A}">
                    <a16:rowId xmlns:a16="http://schemas.microsoft.com/office/drawing/2014/main" val="10002"/>
                  </a:ext>
                </a:extLst>
              </a:tr>
              <a:tr h="323928">
                <a:tc>
                  <a:txBody>
                    <a:bodyPr/>
                    <a:lstStyle/>
                    <a:p>
                      <a:r>
                        <a:rPr lang="en-US" sz="1600" dirty="0"/>
                        <a:t>Extension 16</a:t>
                      </a:r>
                      <a:endParaRPr lang="x-none" sz="1600" dirty="0"/>
                    </a:p>
                  </a:txBody>
                  <a:tcPr marL="91446" marR="91446" marT="45733" marB="45733"/>
                </a:tc>
                <a:tc>
                  <a:txBody>
                    <a:bodyPr/>
                    <a:lstStyle/>
                    <a:p>
                      <a:r>
                        <a:rPr lang="en-US" sz="1600" dirty="0"/>
                        <a:t>270</a:t>
                      </a:r>
                      <a:endParaRPr lang="x-none" sz="1600" dirty="0"/>
                    </a:p>
                  </a:txBody>
                  <a:tcPr marL="91446" marR="91446" marT="45733" marB="45733"/>
                </a:tc>
                <a:tc>
                  <a:txBody>
                    <a:bodyPr/>
                    <a:lstStyle/>
                    <a:p>
                      <a:r>
                        <a:rPr lang="en-US" sz="1600" dirty="0"/>
                        <a:t>238</a:t>
                      </a:r>
                      <a:endParaRPr lang="x-none" sz="1600" dirty="0"/>
                    </a:p>
                  </a:txBody>
                  <a:tcPr marL="91446" marR="91446" marT="45733" marB="45733"/>
                </a:tc>
                <a:extLst>
                  <a:ext uri="{0D108BD9-81ED-4DB2-BD59-A6C34878D82A}">
                    <a16:rowId xmlns:a16="http://schemas.microsoft.com/office/drawing/2014/main" val="10003"/>
                  </a:ext>
                </a:extLst>
              </a:tr>
              <a:tr h="559494">
                <a:tc>
                  <a:txBody>
                    <a:bodyPr/>
                    <a:lstStyle/>
                    <a:p>
                      <a:r>
                        <a:rPr lang="en-US" sz="1600" dirty="0"/>
                        <a:t>Oshakati North (</a:t>
                      </a:r>
                      <a:r>
                        <a:rPr lang="en-US" sz="1600" dirty="0" err="1"/>
                        <a:t>Ehenye</a:t>
                      </a:r>
                      <a:r>
                        <a:rPr lang="en-US" sz="1600" dirty="0"/>
                        <a:t>)</a:t>
                      </a:r>
                      <a:endParaRPr lang="x-none" sz="1600" dirty="0"/>
                    </a:p>
                  </a:txBody>
                  <a:tcPr marL="91446" marR="91446" marT="45733" marB="45733"/>
                </a:tc>
                <a:tc>
                  <a:txBody>
                    <a:bodyPr/>
                    <a:lstStyle/>
                    <a:p>
                      <a:r>
                        <a:rPr lang="en-US" sz="1600" dirty="0"/>
                        <a:t>2355</a:t>
                      </a:r>
                      <a:endParaRPr lang="x-none" sz="1600" dirty="0"/>
                    </a:p>
                  </a:txBody>
                  <a:tcPr marL="91446" marR="91446" marT="45733" marB="45733"/>
                </a:tc>
                <a:tc>
                  <a:txBody>
                    <a:bodyPr/>
                    <a:lstStyle/>
                    <a:p>
                      <a:r>
                        <a:rPr lang="en-US" sz="1600" dirty="0"/>
                        <a:t>1799</a:t>
                      </a:r>
                      <a:endParaRPr lang="x-none" sz="1600" dirty="0"/>
                    </a:p>
                  </a:txBody>
                  <a:tcPr marL="91446" marR="91446" marT="45733" marB="45733"/>
                </a:tc>
                <a:extLst>
                  <a:ext uri="{0D108BD9-81ED-4DB2-BD59-A6C34878D82A}">
                    <a16:rowId xmlns:a16="http://schemas.microsoft.com/office/drawing/2014/main" val="10004"/>
                  </a:ext>
                </a:extLst>
              </a:tr>
              <a:tr h="323928">
                <a:tc>
                  <a:txBody>
                    <a:bodyPr/>
                    <a:lstStyle/>
                    <a:p>
                      <a:r>
                        <a:rPr lang="en-US" sz="1600" dirty="0"/>
                        <a:t>Ekuku</a:t>
                      </a:r>
                      <a:endParaRPr lang="x-none" sz="1600" dirty="0"/>
                    </a:p>
                  </a:txBody>
                  <a:tcPr marL="91446" marR="91446" marT="45733" marB="45733"/>
                </a:tc>
                <a:tc>
                  <a:txBody>
                    <a:bodyPr/>
                    <a:lstStyle/>
                    <a:p>
                      <a:r>
                        <a:rPr lang="en-US" sz="1600" dirty="0"/>
                        <a:t>2272</a:t>
                      </a:r>
                      <a:endParaRPr lang="x-none" sz="1600" dirty="0"/>
                    </a:p>
                  </a:txBody>
                  <a:tcPr marL="91446" marR="91446" marT="45733" marB="45733"/>
                </a:tc>
                <a:tc>
                  <a:txBody>
                    <a:bodyPr/>
                    <a:lstStyle/>
                    <a:p>
                      <a:r>
                        <a:rPr lang="en-US" sz="1600" dirty="0"/>
                        <a:t>2185</a:t>
                      </a:r>
                      <a:endParaRPr lang="x-none" sz="1600" dirty="0"/>
                    </a:p>
                  </a:txBody>
                  <a:tcPr marL="91446" marR="91446" marT="45733" marB="45733"/>
                </a:tc>
                <a:extLst>
                  <a:ext uri="{0D108BD9-81ED-4DB2-BD59-A6C34878D82A}">
                    <a16:rowId xmlns:a16="http://schemas.microsoft.com/office/drawing/2014/main" val="10005"/>
                  </a:ext>
                </a:extLst>
              </a:tr>
              <a:tr h="559494">
                <a:tc>
                  <a:txBody>
                    <a:bodyPr/>
                    <a:lstStyle/>
                    <a:p>
                      <a:r>
                        <a:rPr lang="en-US" sz="1600" dirty="0" err="1"/>
                        <a:t>Okakukiipupu</a:t>
                      </a:r>
                      <a:r>
                        <a:rPr lang="en-US" sz="1600" dirty="0"/>
                        <a:t> (Proper &amp; Ext. 1</a:t>
                      </a:r>
                      <a:endParaRPr lang="x-none" sz="1600" dirty="0"/>
                    </a:p>
                  </a:txBody>
                  <a:tcPr marL="91446" marR="91446" marT="45733" marB="45733"/>
                </a:tc>
                <a:tc>
                  <a:txBody>
                    <a:bodyPr/>
                    <a:lstStyle/>
                    <a:p>
                      <a:r>
                        <a:rPr lang="en-US" sz="1600" dirty="0"/>
                        <a:t>525</a:t>
                      </a:r>
                      <a:endParaRPr lang="x-none" sz="1600" dirty="0"/>
                    </a:p>
                  </a:txBody>
                  <a:tcPr marL="91446" marR="91446" marT="45733" marB="45733"/>
                </a:tc>
                <a:tc>
                  <a:txBody>
                    <a:bodyPr/>
                    <a:lstStyle/>
                    <a:p>
                      <a:r>
                        <a:rPr lang="en-US" sz="1600" dirty="0"/>
                        <a:t>458</a:t>
                      </a:r>
                      <a:endParaRPr lang="x-none" sz="1600" dirty="0"/>
                    </a:p>
                  </a:txBody>
                  <a:tcPr marL="91446" marR="91446" marT="45733" marB="45733"/>
                </a:tc>
                <a:extLst>
                  <a:ext uri="{0D108BD9-81ED-4DB2-BD59-A6C34878D82A}">
                    <a16:rowId xmlns:a16="http://schemas.microsoft.com/office/drawing/2014/main" val="3664412328"/>
                  </a:ext>
                </a:extLst>
              </a:tr>
              <a:tr h="323928">
                <a:tc>
                  <a:txBody>
                    <a:bodyPr/>
                    <a:lstStyle/>
                    <a:p>
                      <a:r>
                        <a:rPr lang="en-US" sz="1600" dirty="0" err="1"/>
                        <a:t>Ompumbu</a:t>
                      </a:r>
                      <a:endParaRPr lang="x-none" sz="1600" dirty="0"/>
                    </a:p>
                  </a:txBody>
                  <a:tcPr marL="91446" marR="91446" marT="45733" marB="45733"/>
                </a:tc>
                <a:tc>
                  <a:txBody>
                    <a:bodyPr/>
                    <a:lstStyle/>
                    <a:p>
                      <a:r>
                        <a:rPr lang="en-US" sz="1600" dirty="0"/>
                        <a:t>1769</a:t>
                      </a:r>
                      <a:endParaRPr lang="x-none" sz="1600" dirty="0"/>
                    </a:p>
                  </a:txBody>
                  <a:tcPr marL="91446" marR="91446" marT="45733" marB="45733"/>
                </a:tc>
                <a:tc>
                  <a:txBody>
                    <a:bodyPr/>
                    <a:lstStyle/>
                    <a:p>
                      <a:r>
                        <a:rPr lang="en-US" sz="1600" dirty="0"/>
                        <a:t>1627</a:t>
                      </a:r>
                      <a:endParaRPr lang="x-none" sz="1600" dirty="0"/>
                    </a:p>
                  </a:txBody>
                  <a:tcPr marL="91446" marR="91446" marT="45733" marB="45733"/>
                </a:tc>
                <a:extLst>
                  <a:ext uri="{0D108BD9-81ED-4DB2-BD59-A6C34878D82A}">
                    <a16:rowId xmlns:a16="http://schemas.microsoft.com/office/drawing/2014/main" val="3485988968"/>
                  </a:ext>
                </a:extLst>
              </a:tr>
              <a:tr h="323928">
                <a:tc>
                  <a:txBody>
                    <a:bodyPr/>
                    <a:lstStyle/>
                    <a:p>
                      <a:r>
                        <a:rPr lang="en-US" sz="1600" dirty="0" err="1"/>
                        <a:t>Uupindi</a:t>
                      </a:r>
                      <a:r>
                        <a:rPr lang="en-US" sz="1600" dirty="0"/>
                        <a:t> South</a:t>
                      </a:r>
                      <a:endParaRPr lang="x-none" sz="1600" dirty="0"/>
                    </a:p>
                  </a:txBody>
                  <a:tcPr marL="91446" marR="91446" marT="45733" marB="45733">
                    <a:solidFill>
                      <a:srgbClr val="FFFF00"/>
                    </a:solidFill>
                  </a:tcPr>
                </a:tc>
                <a:tc>
                  <a:txBody>
                    <a:bodyPr/>
                    <a:lstStyle/>
                    <a:p>
                      <a:r>
                        <a:rPr lang="en-US" sz="1600" dirty="0"/>
                        <a:t>235</a:t>
                      </a:r>
                      <a:endParaRPr lang="x-none" sz="1600" dirty="0"/>
                    </a:p>
                  </a:txBody>
                  <a:tcPr marL="91446" marR="91446" marT="45733" marB="45733">
                    <a:solidFill>
                      <a:srgbClr val="FFFF00"/>
                    </a:solidFill>
                  </a:tcPr>
                </a:tc>
                <a:tc>
                  <a:txBody>
                    <a:bodyPr/>
                    <a:lstStyle/>
                    <a:p>
                      <a:r>
                        <a:rPr lang="en-US" sz="1600" dirty="0"/>
                        <a:t>184</a:t>
                      </a:r>
                      <a:endParaRPr lang="x-none" sz="1600" dirty="0"/>
                    </a:p>
                  </a:txBody>
                  <a:tcPr marL="91446" marR="91446" marT="45733" marB="45733">
                    <a:solidFill>
                      <a:srgbClr val="FFFF00"/>
                    </a:solidFill>
                  </a:tcPr>
                </a:tc>
                <a:extLst>
                  <a:ext uri="{0D108BD9-81ED-4DB2-BD59-A6C34878D82A}">
                    <a16:rowId xmlns:a16="http://schemas.microsoft.com/office/drawing/2014/main" val="3285451963"/>
                  </a:ext>
                </a:extLst>
              </a:tr>
              <a:tr h="323928">
                <a:tc>
                  <a:txBody>
                    <a:bodyPr/>
                    <a:lstStyle/>
                    <a:p>
                      <a:r>
                        <a:rPr lang="en-US" sz="1600" dirty="0"/>
                        <a:t>Oshakati Ext. 10</a:t>
                      </a:r>
                      <a:endParaRPr lang="x-none" sz="1600" dirty="0"/>
                    </a:p>
                  </a:txBody>
                  <a:tcPr marL="91446" marR="91446" marT="45733" marB="45733">
                    <a:solidFill>
                      <a:srgbClr val="FFFF00"/>
                    </a:solidFill>
                  </a:tcPr>
                </a:tc>
                <a:tc>
                  <a:txBody>
                    <a:bodyPr/>
                    <a:lstStyle/>
                    <a:p>
                      <a:r>
                        <a:rPr lang="en-US" sz="1600" dirty="0"/>
                        <a:t>182</a:t>
                      </a:r>
                      <a:endParaRPr lang="x-none" sz="1600" dirty="0"/>
                    </a:p>
                  </a:txBody>
                  <a:tcPr marL="91446" marR="91446" marT="45733" marB="45733">
                    <a:solidFill>
                      <a:srgbClr val="FFFF00"/>
                    </a:solidFill>
                  </a:tcPr>
                </a:tc>
                <a:tc>
                  <a:txBody>
                    <a:bodyPr/>
                    <a:lstStyle/>
                    <a:p>
                      <a:r>
                        <a:rPr lang="en-US" sz="1600" dirty="0"/>
                        <a:t>169</a:t>
                      </a:r>
                      <a:endParaRPr lang="x-none" sz="1600" dirty="0"/>
                    </a:p>
                  </a:txBody>
                  <a:tcPr marL="91446" marR="91446" marT="45733" marB="45733">
                    <a:solidFill>
                      <a:srgbClr val="FFFF00"/>
                    </a:solidFill>
                  </a:tcPr>
                </a:tc>
                <a:extLst>
                  <a:ext uri="{0D108BD9-81ED-4DB2-BD59-A6C34878D82A}">
                    <a16:rowId xmlns:a16="http://schemas.microsoft.com/office/drawing/2014/main" val="1882830077"/>
                  </a:ext>
                </a:extLst>
              </a:tr>
              <a:tr h="323928">
                <a:tc>
                  <a:txBody>
                    <a:bodyPr/>
                    <a:lstStyle/>
                    <a:p>
                      <a:r>
                        <a:rPr lang="en-US" sz="1600" dirty="0"/>
                        <a:t>Oshakati Ext. 14</a:t>
                      </a:r>
                      <a:endParaRPr lang="x-none" sz="1600" dirty="0"/>
                    </a:p>
                  </a:txBody>
                  <a:tcPr marL="91446" marR="91446" marT="45733" marB="45733">
                    <a:solidFill>
                      <a:srgbClr val="FFFF00"/>
                    </a:solidFill>
                  </a:tcPr>
                </a:tc>
                <a:tc>
                  <a:txBody>
                    <a:bodyPr/>
                    <a:lstStyle/>
                    <a:p>
                      <a:r>
                        <a:rPr lang="en-US" sz="1600" dirty="0"/>
                        <a:t>436</a:t>
                      </a:r>
                      <a:endParaRPr lang="x-none" sz="1600" dirty="0"/>
                    </a:p>
                  </a:txBody>
                  <a:tcPr marL="91446" marR="91446" marT="45733" marB="45733">
                    <a:solidFill>
                      <a:srgbClr val="FFFF00"/>
                    </a:solidFill>
                  </a:tcPr>
                </a:tc>
                <a:tc>
                  <a:txBody>
                    <a:bodyPr/>
                    <a:lstStyle/>
                    <a:p>
                      <a:r>
                        <a:rPr lang="en-US" sz="1600" dirty="0"/>
                        <a:t>398</a:t>
                      </a:r>
                      <a:endParaRPr lang="x-none" sz="1600" dirty="0"/>
                    </a:p>
                  </a:txBody>
                  <a:tcPr marL="91446" marR="91446" marT="45733" marB="45733">
                    <a:solidFill>
                      <a:srgbClr val="FFFF00"/>
                    </a:solidFill>
                  </a:tcPr>
                </a:tc>
                <a:extLst>
                  <a:ext uri="{0D108BD9-81ED-4DB2-BD59-A6C34878D82A}">
                    <a16:rowId xmlns:a16="http://schemas.microsoft.com/office/drawing/2014/main" val="2515431650"/>
                  </a:ext>
                </a:extLst>
              </a:tr>
              <a:tr h="323928">
                <a:tc>
                  <a:txBody>
                    <a:bodyPr/>
                    <a:lstStyle/>
                    <a:p>
                      <a:r>
                        <a:rPr lang="en-US" sz="1600" dirty="0"/>
                        <a:t>Oshakati Ext. 15</a:t>
                      </a:r>
                      <a:endParaRPr lang="x-none" sz="1600" dirty="0"/>
                    </a:p>
                  </a:txBody>
                  <a:tcPr marL="91446" marR="91446" marT="45733" marB="45733">
                    <a:solidFill>
                      <a:srgbClr val="FFFF00"/>
                    </a:solidFill>
                  </a:tcPr>
                </a:tc>
                <a:tc>
                  <a:txBody>
                    <a:bodyPr/>
                    <a:lstStyle/>
                    <a:p>
                      <a:r>
                        <a:rPr lang="en-US" sz="1600" dirty="0"/>
                        <a:t>344</a:t>
                      </a:r>
                      <a:endParaRPr lang="x-none" sz="1600" dirty="0"/>
                    </a:p>
                  </a:txBody>
                  <a:tcPr marL="91446" marR="91446" marT="45733" marB="45733">
                    <a:solidFill>
                      <a:srgbClr val="FFFF00"/>
                    </a:solidFill>
                  </a:tcPr>
                </a:tc>
                <a:tc>
                  <a:txBody>
                    <a:bodyPr/>
                    <a:lstStyle/>
                    <a:p>
                      <a:r>
                        <a:rPr lang="en-US" sz="1600" dirty="0"/>
                        <a:t>315</a:t>
                      </a:r>
                      <a:endParaRPr lang="x-none" sz="1600" dirty="0"/>
                    </a:p>
                  </a:txBody>
                  <a:tcPr marL="91446" marR="91446" marT="45733" marB="45733">
                    <a:solidFill>
                      <a:srgbClr val="FFFF00"/>
                    </a:solidFill>
                  </a:tcPr>
                </a:tc>
                <a:extLst>
                  <a:ext uri="{0D108BD9-81ED-4DB2-BD59-A6C34878D82A}">
                    <a16:rowId xmlns:a16="http://schemas.microsoft.com/office/drawing/2014/main" val="766927679"/>
                  </a:ext>
                </a:extLst>
              </a:tr>
              <a:tr h="559494">
                <a:tc>
                  <a:txBody>
                    <a:bodyPr/>
                    <a:lstStyle/>
                    <a:p>
                      <a:r>
                        <a:rPr lang="en-US" sz="1600" dirty="0"/>
                        <a:t>Okandjengedi South Proper</a:t>
                      </a:r>
                      <a:endParaRPr lang="x-none" sz="1600" dirty="0"/>
                    </a:p>
                  </a:txBody>
                  <a:tcPr marL="91446" marR="91446" marT="45733" marB="45733"/>
                </a:tc>
                <a:tc>
                  <a:txBody>
                    <a:bodyPr/>
                    <a:lstStyle/>
                    <a:p>
                      <a:r>
                        <a:rPr lang="en-US" sz="1600" dirty="0"/>
                        <a:t>122</a:t>
                      </a:r>
                      <a:endParaRPr lang="x-none" sz="1600" dirty="0"/>
                    </a:p>
                  </a:txBody>
                  <a:tcPr marL="91446" marR="91446" marT="45733" marB="45733"/>
                </a:tc>
                <a:tc>
                  <a:txBody>
                    <a:bodyPr/>
                    <a:lstStyle/>
                    <a:p>
                      <a:r>
                        <a:rPr lang="en-US" sz="1600" dirty="0"/>
                        <a:t>118</a:t>
                      </a:r>
                      <a:endParaRPr lang="x-none" sz="1600" dirty="0"/>
                    </a:p>
                  </a:txBody>
                  <a:tcPr marL="91446" marR="91446" marT="45733" marB="45733"/>
                </a:tc>
                <a:extLst>
                  <a:ext uri="{0D108BD9-81ED-4DB2-BD59-A6C34878D82A}">
                    <a16:rowId xmlns:a16="http://schemas.microsoft.com/office/drawing/2014/main" val="3026582137"/>
                  </a:ext>
                </a:extLst>
              </a:tr>
              <a:tr h="323928">
                <a:tc>
                  <a:txBody>
                    <a:bodyPr/>
                    <a:lstStyle/>
                    <a:p>
                      <a:r>
                        <a:rPr lang="en-US" sz="1600" b="1" dirty="0"/>
                        <a:t>TOTAL</a:t>
                      </a:r>
                      <a:endParaRPr lang="x-none" sz="1600" b="1" dirty="0"/>
                    </a:p>
                  </a:txBody>
                  <a:tcPr marL="91446" marR="91446" marT="45733" marB="45733"/>
                </a:tc>
                <a:tc>
                  <a:txBody>
                    <a:bodyPr/>
                    <a:lstStyle/>
                    <a:p>
                      <a:r>
                        <a:rPr lang="en-US" sz="1600" b="1" dirty="0"/>
                        <a:t>10345</a:t>
                      </a:r>
                      <a:endParaRPr lang="x-none" sz="1600" b="1" dirty="0"/>
                    </a:p>
                  </a:txBody>
                  <a:tcPr marL="91446" marR="91446" marT="45733" marB="45733"/>
                </a:tc>
                <a:tc>
                  <a:txBody>
                    <a:bodyPr/>
                    <a:lstStyle/>
                    <a:p>
                      <a:r>
                        <a:rPr lang="en-US" sz="1600" b="1" dirty="0"/>
                        <a:t>9142</a:t>
                      </a:r>
                      <a:endParaRPr lang="x-none" sz="1600" b="1" dirty="0"/>
                    </a:p>
                  </a:txBody>
                  <a:tcPr marL="91446" marR="91446" marT="45733" marB="45733"/>
                </a:tc>
                <a:extLst>
                  <a:ext uri="{0D108BD9-81ED-4DB2-BD59-A6C34878D82A}">
                    <a16:rowId xmlns:a16="http://schemas.microsoft.com/office/drawing/2014/main" val="250135335"/>
                  </a:ext>
                </a:extLst>
              </a:tr>
            </a:tbl>
          </a:graphicData>
        </a:graphic>
      </p:graphicFrame>
      <p:sp>
        <p:nvSpPr>
          <p:cNvPr id="5" name="文本框 4">
            <a:extLst>
              <a:ext uri="{FF2B5EF4-FFF2-40B4-BE49-F238E27FC236}">
                <a16:creationId xmlns:a16="http://schemas.microsoft.com/office/drawing/2014/main" id="{33AEF393-57AF-3D9A-DA61-515501DFAE31}"/>
              </a:ext>
            </a:extLst>
          </p:cNvPr>
          <p:cNvSpPr txBox="1"/>
          <p:nvPr/>
        </p:nvSpPr>
        <p:spPr>
          <a:xfrm>
            <a:off x="7666401" y="2036698"/>
            <a:ext cx="3781425" cy="3416320"/>
          </a:xfrm>
          <a:prstGeom prst="rect">
            <a:avLst/>
          </a:prstGeom>
          <a:noFill/>
          <a:ln w="9525">
            <a:noFill/>
          </a:ln>
        </p:spPr>
        <p:txBody>
          <a:bodyPr wrap="square">
            <a:spAutoFit/>
          </a:bodyPr>
          <a:lstStyle/>
          <a:p>
            <a:pPr indent="0"/>
            <a:r>
              <a:rPr lang="en-US" b="1" dirty="0">
                <a:latin typeface="Calibri" panose="020F0502020204030204" charset="0"/>
                <a:ea typeface="等线" panose="02010600030101010101" charset="-122"/>
                <a:cs typeface="Times New Roman" panose="02020603050405020304" charset="0"/>
              </a:rPr>
              <a:t>To be </a:t>
            </a:r>
            <a:r>
              <a:rPr lang="en-US" b="1" dirty="0" err="1">
                <a:latin typeface="Calibri" panose="020F0502020204030204" charset="0"/>
                <a:ea typeface="等线" panose="02010600030101010101" charset="-122"/>
                <a:cs typeface="Times New Roman" panose="02020603050405020304" charset="0"/>
              </a:rPr>
              <a:t>formalised</a:t>
            </a:r>
            <a:endParaRPr lang="en-US" b="1" dirty="0">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b="0" dirty="0" err="1">
                <a:latin typeface="Calibri" panose="020F0502020204030204" charset="0"/>
                <a:ea typeface="等线" panose="02010600030101010101" charset="-122"/>
                <a:cs typeface="Times New Roman" panose="02020603050405020304" charset="0"/>
              </a:rPr>
              <a:t>Uupindi</a:t>
            </a:r>
            <a:r>
              <a:rPr lang="en-US" altLang="en-US" b="0" dirty="0">
                <a:latin typeface="Calibri" panose="020F0502020204030204" charset="0"/>
                <a:ea typeface="等线" panose="02010600030101010101" charset="-122"/>
                <a:cs typeface="Times New Roman" panose="02020603050405020304" charset="0"/>
              </a:rPr>
              <a:t> North</a:t>
            </a:r>
          </a:p>
          <a:p>
            <a:pPr marL="342900" indent="-342900">
              <a:buAutoNum type="arabicPeriod"/>
            </a:pPr>
            <a:r>
              <a:rPr lang="en-US" altLang="en-US" dirty="0" err="1">
                <a:latin typeface="Calibri" panose="020F0502020204030204" charset="0"/>
                <a:ea typeface="等线" panose="02010600030101010101" charset="-122"/>
                <a:cs typeface="Times New Roman" panose="02020603050405020304" charset="0"/>
              </a:rPr>
              <a:t>Evululuko</a:t>
            </a:r>
            <a:endParaRPr lang="en-US" altLang="en-US" dirty="0">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dirty="0" err="1">
                <a:latin typeface="Calibri" panose="020F0502020204030204" charset="0"/>
                <a:ea typeface="等线" panose="02010600030101010101" charset="-122"/>
                <a:cs typeface="Times New Roman" panose="02020603050405020304" charset="0"/>
              </a:rPr>
              <a:t>Oneshila</a:t>
            </a:r>
            <a:endParaRPr lang="en-US" altLang="en-US" dirty="0">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b="0" dirty="0">
                <a:latin typeface="Calibri" panose="020F0502020204030204" charset="0"/>
                <a:ea typeface="等线" panose="02010600030101010101" charset="-122"/>
                <a:cs typeface="Times New Roman" panose="02020603050405020304" charset="0"/>
              </a:rPr>
              <a:t>Okandjengedi North &amp; South</a:t>
            </a:r>
          </a:p>
          <a:p>
            <a:pPr marL="342900" indent="-342900">
              <a:buAutoNum type="arabicPeriod"/>
            </a:pPr>
            <a:r>
              <a:rPr lang="en-US" altLang="en-US" dirty="0">
                <a:latin typeface="Calibri" panose="020F0502020204030204" charset="0"/>
                <a:ea typeface="等线" panose="02010600030101010101" charset="-122"/>
                <a:cs typeface="Times New Roman" panose="02020603050405020304" charset="0"/>
              </a:rPr>
              <a:t>Pohamba (Ext. 13)</a:t>
            </a:r>
          </a:p>
          <a:p>
            <a:pPr marL="342900" indent="-342900">
              <a:buAutoNum type="arabicPeriod"/>
            </a:pPr>
            <a:r>
              <a:rPr lang="en-US" altLang="en-US" b="0" dirty="0" err="1">
                <a:latin typeface="Calibri" panose="020F0502020204030204" charset="0"/>
                <a:ea typeface="等线" panose="02010600030101010101" charset="-122"/>
                <a:cs typeface="Times New Roman" panose="02020603050405020304" charset="0"/>
              </a:rPr>
              <a:t>Oshimbangu</a:t>
            </a:r>
            <a:endParaRPr lang="en-US" altLang="en-US" b="0" dirty="0">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strike="sngStrike" dirty="0" err="1">
                <a:highlight>
                  <a:srgbClr val="FFFF00"/>
                </a:highlight>
                <a:latin typeface="Calibri" panose="020F0502020204030204" charset="0"/>
                <a:ea typeface="等线" panose="02010600030101010101" charset="-122"/>
                <a:cs typeface="Times New Roman" panose="02020603050405020304" charset="0"/>
              </a:rPr>
              <a:t>Oshoopala</a:t>
            </a:r>
            <a:endParaRPr lang="en-US" altLang="en-US" strike="sngStrike" dirty="0">
              <a:highlight>
                <a:srgbClr val="FFFF00"/>
              </a:highlight>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strike="sngStrike" dirty="0" err="1">
                <a:highlight>
                  <a:srgbClr val="FFFF00"/>
                </a:highlight>
                <a:latin typeface="Calibri" panose="020F0502020204030204" charset="0"/>
                <a:ea typeface="等线" panose="02010600030101010101" charset="-122"/>
                <a:cs typeface="Times New Roman" panose="02020603050405020304" charset="0"/>
              </a:rPr>
              <a:t>Kalaula</a:t>
            </a:r>
            <a:endParaRPr lang="en-US" altLang="en-US" strike="sngStrike" dirty="0">
              <a:highlight>
                <a:srgbClr val="FFFF00"/>
              </a:highlight>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strike="sngStrike" dirty="0">
                <a:highlight>
                  <a:srgbClr val="FFFF00"/>
                </a:highlight>
                <a:latin typeface="Calibri" panose="020F0502020204030204" charset="0"/>
                <a:ea typeface="等线" panose="02010600030101010101" charset="-122"/>
                <a:cs typeface="Times New Roman" panose="02020603050405020304" charset="0"/>
              </a:rPr>
              <a:t>Solar Plant site</a:t>
            </a:r>
          </a:p>
          <a:p>
            <a:pPr marL="342900" indent="-342900">
              <a:buAutoNum type="arabicPeriod"/>
            </a:pPr>
            <a:r>
              <a:rPr lang="en-US" altLang="en-US" b="0" strike="sngStrike" dirty="0" err="1">
                <a:highlight>
                  <a:srgbClr val="FFFF00"/>
                </a:highlight>
                <a:latin typeface="Calibri" panose="020F0502020204030204" charset="0"/>
                <a:ea typeface="等线" panose="02010600030101010101" charset="-122"/>
                <a:cs typeface="Times New Roman" panose="02020603050405020304" charset="0"/>
              </a:rPr>
              <a:t>Eemwandi</a:t>
            </a:r>
            <a:endParaRPr lang="en-US" altLang="en-US" b="0" strike="sngStrike" dirty="0">
              <a:highlight>
                <a:srgbClr val="FFFF00"/>
              </a:highlight>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strike="sngStrike" dirty="0">
                <a:highlight>
                  <a:srgbClr val="FFFF00"/>
                </a:highlight>
                <a:latin typeface="Calibri" panose="020F0502020204030204" charset="0"/>
                <a:ea typeface="等线" panose="02010600030101010101" charset="-122"/>
                <a:cs typeface="Times New Roman" panose="02020603050405020304" charset="0"/>
              </a:rPr>
              <a:t>Sky</a:t>
            </a:r>
            <a:endParaRPr lang="en-US" altLang="en-US" b="0" strike="sngStrike" dirty="0">
              <a:highlight>
                <a:srgbClr val="FFFF00"/>
              </a:highlight>
              <a:latin typeface="Calibri" panose="020F0502020204030204" charset="0"/>
              <a:ea typeface="等线" panose="02010600030101010101" charset="-122"/>
              <a:cs typeface="Times New Roman" panose="02020603050405020304" charset="0"/>
            </a:endParaRPr>
          </a:p>
        </p:txBody>
      </p:sp>
      <p:sp>
        <p:nvSpPr>
          <p:cNvPr id="7" name="文本框 2">
            <a:extLst>
              <a:ext uri="{FF2B5EF4-FFF2-40B4-BE49-F238E27FC236}">
                <a16:creationId xmlns:a16="http://schemas.microsoft.com/office/drawing/2014/main" id="{67C83F9D-3C2A-D396-0100-AD3A5614D542}"/>
              </a:ext>
            </a:extLst>
          </p:cNvPr>
          <p:cNvSpPr txBox="1"/>
          <p:nvPr/>
        </p:nvSpPr>
        <p:spPr>
          <a:xfrm>
            <a:off x="7724772" y="406149"/>
            <a:ext cx="3489583" cy="1077218"/>
          </a:xfrm>
          <a:prstGeom prst="rect">
            <a:avLst/>
          </a:prstGeom>
          <a:noFill/>
          <a:ln w="9525">
            <a:noFill/>
          </a:ln>
        </p:spPr>
        <p:txBody>
          <a:bodyPr wrap="square">
            <a:spAutoFit/>
          </a:bodyPr>
          <a:lstStyle/>
          <a:p>
            <a:pPr indent="0"/>
            <a:r>
              <a:rPr lang="en-US" b="0" dirty="0">
                <a:latin typeface="Calibri" panose="020F0502020204030204" charset="0"/>
                <a:ea typeface="等线" panose="02010600030101010101" charset="-122"/>
                <a:cs typeface="Times New Roman" panose="02020603050405020304" charset="0"/>
              </a:rPr>
              <a:t> </a:t>
            </a:r>
            <a:r>
              <a:rPr lang="en-US" b="1" dirty="0">
                <a:latin typeface="Calibri" panose="020F0502020204030204" charset="0"/>
                <a:ea typeface="等线" panose="02010600030101010101" charset="-122"/>
                <a:cs typeface="Times New Roman" panose="02020603050405020304" charset="0"/>
              </a:rPr>
              <a:t>LEGEND</a:t>
            </a:r>
          </a:p>
          <a:p>
            <a:pPr indent="0"/>
            <a:endParaRPr lang="en-US" b="1" dirty="0">
              <a:latin typeface="Calibri" panose="020F0502020204030204" charset="0"/>
              <a:ea typeface="等线" panose="02010600030101010101" charset="-122"/>
              <a:cs typeface="Times New Roman" panose="02020603050405020304" charset="0"/>
            </a:endParaRPr>
          </a:p>
          <a:p>
            <a:pPr indent="0"/>
            <a:r>
              <a:rPr lang="en-US" sz="1400" b="1" dirty="0">
                <a:latin typeface="Calibri" panose="020F0502020204030204" charset="0"/>
                <a:ea typeface="等线" panose="02010600030101010101" charset="-122"/>
                <a:cs typeface="Times New Roman" panose="02020603050405020304" charset="0"/>
              </a:rPr>
              <a:t>Formalized</a:t>
            </a:r>
          </a:p>
          <a:p>
            <a:pPr indent="0"/>
            <a:r>
              <a:rPr lang="en-US" sz="1400" b="1" dirty="0" err="1">
                <a:latin typeface="Calibri" panose="020F0502020204030204" charset="0"/>
                <a:ea typeface="等线" panose="02010600030101010101" charset="-122"/>
                <a:cs typeface="Times New Roman" panose="02020603050405020304" charset="0"/>
              </a:rPr>
              <a:t>Formalised</a:t>
            </a:r>
            <a:r>
              <a:rPr lang="en-US" sz="1400" b="1" dirty="0">
                <a:latin typeface="Calibri" panose="020F0502020204030204" charset="0"/>
                <a:ea typeface="等线" panose="02010600030101010101" charset="-122"/>
                <a:cs typeface="Times New Roman" panose="02020603050405020304" charset="0"/>
              </a:rPr>
              <a:t> &amp; Relocated</a:t>
            </a:r>
          </a:p>
        </p:txBody>
      </p:sp>
      <p:sp>
        <p:nvSpPr>
          <p:cNvPr id="8" name="Rectangle 7">
            <a:extLst>
              <a:ext uri="{FF2B5EF4-FFF2-40B4-BE49-F238E27FC236}">
                <a16:creationId xmlns:a16="http://schemas.microsoft.com/office/drawing/2014/main" id="{0D22762A-2A29-0F34-2120-A41A5A3C84DD}"/>
              </a:ext>
            </a:extLst>
          </p:cNvPr>
          <p:cNvSpPr/>
          <p:nvPr/>
        </p:nvSpPr>
        <p:spPr>
          <a:xfrm>
            <a:off x="8791407" y="982897"/>
            <a:ext cx="470516" cy="2396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A"/>
          </a:p>
        </p:txBody>
      </p:sp>
      <p:sp>
        <p:nvSpPr>
          <p:cNvPr id="9" name="Rectangle 8">
            <a:extLst>
              <a:ext uri="{FF2B5EF4-FFF2-40B4-BE49-F238E27FC236}">
                <a16:creationId xmlns:a16="http://schemas.microsoft.com/office/drawing/2014/main" id="{2A10DD83-C68C-55AE-C817-7EF7A17CDA88}"/>
              </a:ext>
            </a:extLst>
          </p:cNvPr>
          <p:cNvSpPr/>
          <p:nvPr/>
        </p:nvSpPr>
        <p:spPr>
          <a:xfrm>
            <a:off x="9620434" y="1227544"/>
            <a:ext cx="470516" cy="23969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A" strike="sngStrike" dirty="0"/>
          </a:p>
        </p:txBody>
      </p:sp>
      <p:cxnSp>
        <p:nvCxnSpPr>
          <p:cNvPr id="11" name="Straight Connector 10">
            <a:extLst>
              <a:ext uri="{FF2B5EF4-FFF2-40B4-BE49-F238E27FC236}">
                <a16:creationId xmlns:a16="http://schemas.microsoft.com/office/drawing/2014/main" id="{2A5B0327-6380-B1DE-D16A-7B5124263C6E}"/>
              </a:ext>
            </a:extLst>
          </p:cNvPr>
          <p:cNvCxnSpPr>
            <a:stCxn id="9" idx="1"/>
            <a:endCxn id="9" idx="3"/>
          </p:cNvCxnSpPr>
          <p:nvPr/>
        </p:nvCxnSpPr>
        <p:spPr>
          <a:xfrm>
            <a:off x="9620434" y="1347393"/>
            <a:ext cx="470516"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9CF59F50-4A3F-0D24-C8C0-013E56D9C010}"/>
              </a:ext>
            </a:extLst>
          </p:cNvPr>
          <p:cNvGraphicFramePr>
            <a:graphicFrameLocks noGrp="1"/>
          </p:cNvGraphicFramePr>
          <p:nvPr>
            <p:extLst>
              <p:ext uri="{D42A27DB-BD31-4B8C-83A1-F6EECF244321}">
                <p14:modId xmlns:p14="http://schemas.microsoft.com/office/powerpoint/2010/main" val="1114548394"/>
              </p:ext>
            </p:extLst>
          </p:nvPr>
        </p:nvGraphicFramePr>
        <p:xfrm>
          <a:off x="7410929" y="756532"/>
          <a:ext cx="3281316" cy="1181720"/>
        </p:xfrm>
        <a:graphic>
          <a:graphicData uri="http://schemas.openxmlformats.org/drawingml/2006/table">
            <a:tbl>
              <a:tblPr/>
              <a:tblGrid>
                <a:gridCol w="3281316">
                  <a:extLst>
                    <a:ext uri="{9D8B030D-6E8A-4147-A177-3AD203B41FA5}">
                      <a16:colId xmlns:a16="http://schemas.microsoft.com/office/drawing/2014/main" val="3015950627"/>
                    </a:ext>
                  </a:extLst>
                </a:gridCol>
              </a:tblGrid>
              <a:tr h="1181720">
                <a:tc>
                  <a:txBody>
                    <a:bodyPr/>
                    <a:lstStyle/>
                    <a:p>
                      <a:endParaRPr lang="en-NA"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012635300"/>
                  </a:ext>
                </a:extLst>
              </a:tr>
            </a:tbl>
          </a:graphicData>
        </a:graphic>
      </p:graphicFrame>
      <p:sp>
        <p:nvSpPr>
          <p:cNvPr id="10" name="矩形: 圆角 4">
            <a:extLst>
              <a:ext uri="{FF2B5EF4-FFF2-40B4-BE49-F238E27FC236}">
                <a16:creationId xmlns:a16="http://schemas.microsoft.com/office/drawing/2014/main" id="{3956F1B3-4421-E32D-D716-66966D713618}"/>
              </a:ext>
            </a:extLst>
          </p:cNvPr>
          <p:cNvSpPr/>
          <p:nvPr/>
        </p:nvSpPr>
        <p:spPr bwMode="auto">
          <a:xfrm>
            <a:off x="744174" y="95518"/>
            <a:ext cx="5997122" cy="1034339"/>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1198245"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rPr>
              <a:t>Housing Stock</a:t>
            </a:r>
          </a:p>
        </p:txBody>
      </p:sp>
      <p:sp>
        <p:nvSpPr>
          <p:cNvPr id="14" name="Slide Number Placeholder 13">
            <a:extLst>
              <a:ext uri="{FF2B5EF4-FFF2-40B4-BE49-F238E27FC236}">
                <a16:creationId xmlns:a16="http://schemas.microsoft.com/office/drawing/2014/main" id="{814D5B98-1006-49F4-5D41-0753CDDB1B18}"/>
              </a:ext>
            </a:extLst>
          </p:cNvPr>
          <p:cNvSpPr>
            <a:spLocks noGrp="1"/>
          </p:cNvSpPr>
          <p:nvPr>
            <p:ph type="sldNum" sz="quarter" idx="12"/>
          </p:nvPr>
        </p:nvSpPr>
        <p:spPr/>
        <p:txBody>
          <a:bodyPr/>
          <a:lstStyle/>
          <a:p>
            <a:fld id="{17E44561-FFEF-DD40-96C5-A1D52A4BA44B}" type="slidenum">
              <a:rPr lang="en-US" smtClean="0"/>
              <a:t>15</a:t>
            </a:fld>
            <a:endParaRPr lang="en-US"/>
          </a:p>
        </p:txBody>
      </p:sp>
    </p:spTree>
    <p:extLst>
      <p:ext uri="{BB962C8B-B14F-4D97-AF65-F5344CB8AC3E}">
        <p14:creationId xmlns:p14="http://schemas.microsoft.com/office/powerpoint/2010/main" val="3977883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F1FF9FB-0CA4-71BF-FEC6-6D8B8151440B}"/>
              </a:ext>
            </a:extLst>
          </p:cNvPr>
          <p:cNvSpPr txBox="1"/>
          <p:nvPr/>
        </p:nvSpPr>
        <p:spPr>
          <a:xfrm>
            <a:off x="1172756" y="2057367"/>
            <a:ext cx="6760344" cy="2923877"/>
          </a:xfrm>
          <a:prstGeom prst="rect">
            <a:avLst/>
          </a:prstGeom>
          <a:noFill/>
        </p:spPr>
        <p:txBody>
          <a:bodyPr wrap="square" rtlCol="0">
            <a:spAutoFit/>
          </a:bodyPr>
          <a:lstStyle/>
          <a:p>
            <a:pPr marL="285750" indent="-285750">
              <a:buFont typeface="Wingdings" panose="05000000000000000000" pitchFamily="2" charset="2"/>
              <a:buChar char="v"/>
            </a:pPr>
            <a:r>
              <a:rPr lang="en-GB" sz="2400" b="1" dirty="0">
                <a:latin typeface="Calibri" panose="020F0502020204030204" charset="0"/>
                <a:ea typeface="等线" panose="02010600030101010101" charset="-122"/>
                <a:cs typeface="Times New Roman" panose="02020603050405020304" charset="0"/>
              </a:rPr>
              <a:t> Application form for land</a:t>
            </a:r>
          </a:p>
          <a:p>
            <a:pPr marL="285750" indent="-285750">
              <a:buFont typeface="Wingdings" panose="05000000000000000000" pitchFamily="2" charset="2"/>
              <a:buChar char="v"/>
            </a:pPr>
            <a:r>
              <a:rPr lang="en-GB" sz="2400" b="1" dirty="0">
                <a:latin typeface="Calibri" panose="020F0502020204030204" charset="0"/>
                <a:ea typeface="等线" panose="02010600030101010101" charset="-122"/>
                <a:cs typeface="Times New Roman" panose="02020603050405020304" charset="0"/>
              </a:rPr>
              <a:t> Housing waiting list (Database) in Excel format</a:t>
            </a:r>
          </a:p>
          <a:p>
            <a:pPr marL="285750" indent="-285750">
              <a:buFont typeface="Wingdings" panose="05000000000000000000" pitchFamily="2" charset="2"/>
              <a:buChar char="v"/>
              <a:defRPr/>
            </a:pPr>
            <a:r>
              <a:rPr lang="en-US" sz="2400" b="1" kern="1400" dirty="0">
                <a:solidFill>
                  <a:prstClr val="black"/>
                </a:solidFill>
                <a:ea typeface="Times New Roman" panose="02020603050405020304" pitchFamily="18" charset="0"/>
              </a:rPr>
              <a:t> Applicants are considered on a First Come – First  Serve Basis</a:t>
            </a:r>
          </a:p>
          <a:p>
            <a:pPr marL="285750" indent="-285750">
              <a:buFont typeface="Wingdings" panose="05000000000000000000" pitchFamily="2" charset="2"/>
              <a:buChar char="v"/>
              <a:defRPr/>
            </a:pPr>
            <a:r>
              <a:rPr lang="en-GB" sz="2400" b="1" kern="0" dirty="0">
                <a:solidFill>
                  <a:schemeClr val="tx2">
                    <a:lumMod val="50000"/>
                  </a:schemeClr>
                </a:solidFill>
              </a:rPr>
              <a:t> Council has a Land Allocation Policy  to guide  land allocation </a:t>
            </a:r>
          </a:p>
          <a:p>
            <a:pPr marL="285750" indent="-285750">
              <a:buFont typeface="Wingdings" panose="05000000000000000000" pitchFamily="2" charset="2"/>
              <a:buChar char="v"/>
              <a:defRPr/>
            </a:pPr>
            <a:r>
              <a:rPr lang="en-GB" sz="2400" b="1" kern="0" dirty="0">
                <a:solidFill>
                  <a:schemeClr val="tx2">
                    <a:lumMod val="50000"/>
                  </a:schemeClr>
                </a:solidFill>
              </a:rPr>
              <a:t> Land and Housing Allocation Committee </a:t>
            </a:r>
          </a:p>
          <a:p>
            <a:pPr marL="285750" indent="-285750">
              <a:buFont typeface="Arial" panose="020B0604020202020204" pitchFamily="34" charset="0"/>
              <a:buChar char="•"/>
              <a:defRPr/>
            </a:pPr>
            <a:endParaRPr lang="en-GB" sz="1600" b="1" kern="0" dirty="0">
              <a:solidFill>
                <a:schemeClr val="tx2">
                  <a:lumMod val="50000"/>
                </a:schemeClr>
              </a:solidFill>
            </a:endParaRPr>
          </a:p>
        </p:txBody>
      </p:sp>
      <p:sp>
        <p:nvSpPr>
          <p:cNvPr id="2" name="矩形: 圆角 4">
            <a:extLst>
              <a:ext uri="{FF2B5EF4-FFF2-40B4-BE49-F238E27FC236}">
                <a16:creationId xmlns:a16="http://schemas.microsoft.com/office/drawing/2014/main" id="{14829D7F-CEF2-2040-64E6-2ED2A38A5446}"/>
              </a:ext>
            </a:extLst>
          </p:cNvPr>
          <p:cNvSpPr/>
          <p:nvPr/>
        </p:nvSpPr>
        <p:spPr bwMode="auto">
          <a:xfrm>
            <a:off x="1048973" y="642028"/>
            <a:ext cx="8095027" cy="1034339"/>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1198245"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rPr>
              <a:t>Housing Delivery Approach, </a:t>
            </a:r>
            <a:r>
              <a:rPr kumimoji="0" lang="en-US" altLang="zh-CN" sz="3600" b="1" i="0" u="none" strike="noStrike" kern="0" cap="none" spc="0" normalizeH="0" baseline="0" noProof="0" dirty="0" err="1">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rPr>
              <a:t>Ctd</a:t>
            </a:r>
            <a:r>
              <a:rPr kumimoji="0" lang="en-US" altLang="zh-CN" sz="3600" b="1" i="0" u="none" strike="noStrike" kern="0" cap="none" spc="0" normalizeH="0" baseline="0" noProof="0" dirty="0">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rPr>
              <a:t>’</a:t>
            </a:r>
          </a:p>
        </p:txBody>
      </p:sp>
      <p:sp>
        <p:nvSpPr>
          <p:cNvPr id="7" name="Slide Number Placeholder 6">
            <a:extLst>
              <a:ext uri="{FF2B5EF4-FFF2-40B4-BE49-F238E27FC236}">
                <a16:creationId xmlns:a16="http://schemas.microsoft.com/office/drawing/2014/main" id="{D7A179E5-C4B5-44E0-50B0-C5FF3FD7724D}"/>
              </a:ext>
            </a:extLst>
          </p:cNvPr>
          <p:cNvSpPr>
            <a:spLocks noGrp="1"/>
          </p:cNvSpPr>
          <p:nvPr>
            <p:ph type="sldNum" sz="quarter" idx="12"/>
          </p:nvPr>
        </p:nvSpPr>
        <p:spPr/>
        <p:txBody>
          <a:bodyPr/>
          <a:lstStyle/>
          <a:p>
            <a:fld id="{17E44561-FFEF-DD40-96C5-A1D52A4BA44B}" type="slidenum">
              <a:rPr lang="en-US" smtClean="0"/>
              <a:t>16</a:t>
            </a:fld>
            <a:endParaRPr lang="en-US"/>
          </a:p>
        </p:txBody>
      </p:sp>
    </p:spTree>
    <p:extLst>
      <p:ext uri="{BB962C8B-B14F-4D97-AF65-F5344CB8AC3E}">
        <p14:creationId xmlns:p14="http://schemas.microsoft.com/office/powerpoint/2010/main" val="331150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61992"/>
            <a:ext cx="12192000" cy="6858000"/>
          </a:xfrm>
          <a:prstGeom prst="rect">
            <a:avLst/>
          </a:prstGeom>
        </p:spPr>
      </p:pic>
      <p:sp>
        <p:nvSpPr>
          <p:cNvPr id="5" name="Title 1">
            <a:extLst>
              <a:ext uri="{FF2B5EF4-FFF2-40B4-BE49-F238E27FC236}">
                <a16:creationId xmlns:a16="http://schemas.microsoft.com/office/drawing/2014/main" id="{E8B905A9-D149-1325-8990-65C035B53B52}"/>
              </a:ext>
            </a:extLst>
          </p:cNvPr>
          <p:cNvSpPr txBox="1">
            <a:spLocks/>
          </p:cNvSpPr>
          <p:nvPr/>
        </p:nvSpPr>
        <p:spPr>
          <a:xfrm>
            <a:off x="276860" y="755964"/>
            <a:ext cx="26289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rPr>
              <a:t>Waiting list Conti…..</a:t>
            </a:r>
          </a:p>
        </p:txBody>
      </p:sp>
      <p:pic>
        <p:nvPicPr>
          <p:cNvPr id="7" name="Content Placeholder 4" descr="A screenshot of a computer&#10;&#10;Description automatically generated with low confidence">
            <a:extLst>
              <a:ext uri="{FF2B5EF4-FFF2-40B4-BE49-F238E27FC236}">
                <a16:creationId xmlns:a16="http://schemas.microsoft.com/office/drawing/2014/main" id="{FB38BF5B-02FE-A4FC-E2AF-CEEA814C5F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291" y="245538"/>
            <a:ext cx="7699434" cy="3492825"/>
          </a:xfrm>
          <a:prstGeom prst="rect">
            <a:avLst/>
          </a:prstGeom>
        </p:spPr>
      </p:pic>
      <p:pic>
        <p:nvPicPr>
          <p:cNvPr id="8" name="Picture 7" descr="Text, letter&#10;&#10;Description automatically generated">
            <a:extLst>
              <a:ext uri="{FF2B5EF4-FFF2-40B4-BE49-F238E27FC236}">
                <a16:creationId xmlns:a16="http://schemas.microsoft.com/office/drawing/2014/main" id="{F9581FAE-E1A9-44D5-7A3C-8DBC9C36F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154" y="3824231"/>
            <a:ext cx="4690275" cy="2947901"/>
          </a:xfrm>
          <a:prstGeom prst="rect">
            <a:avLst/>
          </a:prstGeom>
        </p:spPr>
      </p:pic>
      <p:pic>
        <p:nvPicPr>
          <p:cNvPr id="9" name="Picture 8" descr="A picture containing indoor, ceiling&#10;&#10;Description automatically generated">
            <a:extLst>
              <a:ext uri="{FF2B5EF4-FFF2-40B4-BE49-F238E27FC236}">
                <a16:creationId xmlns:a16="http://schemas.microsoft.com/office/drawing/2014/main" id="{BABB0605-762A-9851-F779-8E48E974F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837786"/>
            <a:ext cx="4377527" cy="3006659"/>
          </a:xfrm>
          <a:prstGeom prst="rect">
            <a:avLst/>
          </a:prstGeom>
        </p:spPr>
      </p:pic>
      <p:sp>
        <p:nvSpPr>
          <p:cNvPr id="4" name="Slide Number Placeholder 3">
            <a:extLst>
              <a:ext uri="{FF2B5EF4-FFF2-40B4-BE49-F238E27FC236}">
                <a16:creationId xmlns:a16="http://schemas.microsoft.com/office/drawing/2014/main" id="{93702DA6-653A-656D-8713-6E8735E53052}"/>
              </a:ext>
            </a:extLst>
          </p:cNvPr>
          <p:cNvSpPr>
            <a:spLocks noGrp="1"/>
          </p:cNvSpPr>
          <p:nvPr>
            <p:ph type="sldNum" sz="quarter" idx="12"/>
          </p:nvPr>
        </p:nvSpPr>
        <p:spPr/>
        <p:txBody>
          <a:bodyPr/>
          <a:lstStyle/>
          <a:p>
            <a:fld id="{17E44561-FFEF-DD40-96C5-A1D52A4BA44B}" type="slidenum">
              <a:rPr lang="en-US" smtClean="0"/>
              <a:t>17</a:t>
            </a:fld>
            <a:endParaRPr lang="en-US"/>
          </a:p>
        </p:txBody>
      </p:sp>
    </p:spTree>
    <p:extLst>
      <p:ext uri="{BB962C8B-B14F-4D97-AF65-F5344CB8AC3E}">
        <p14:creationId xmlns:p14="http://schemas.microsoft.com/office/powerpoint/2010/main" val="1158153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F1FF9FB-0CA4-71BF-FEC6-6D8B8151440B}"/>
              </a:ext>
            </a:extLst>
          </p:cNvPr>
          <p:cNvSpPr txBox="1"/>
          <p:nvPr/>
        </p:nvSpPr>
        <p:spPr>
          <a:xfrm>
            <a:off x="609600" y="1461191"/>
            <a:ext cx="6677170" cy="5201424"/>
          </a:xfrm>
          <a:prstGeom prst="rect">
            <a:avLst/>
          </a:prstGeom>
          <a:noFill/>
        </p:spPr>
        <p:txBody>
          <a:bodyPr wrap="square" rtlCol="0">
            <a:spAutoFit/>
          </a:bodyPr>
          <a:lstStyle/>
          <a:p>
            <a:pPr marL="285750" indent="-285750">
              <a:buFont typeface="Wingdings" panose="05000000000000000000" pitchFamily="2" charset="2"/>
              <a:buChar char="v"/>
            </a:pPr>
            <a:r>
              <a:rPr lang="en-US" sz="2000" dirty="0"/>
              <a:t>In 2014, Council allocated residential erven to Private Developers to construct houses for low- middle income earners</a:t>
            </a:r>
          </a:p>
          <a:p>
            <a:pPr marL="285750" indent="-285750">
              <a:buFont typeface="Wingdings" panose="05000000000000000000" pitchFamily="2" charset="2"/>
              <a:buChar char="v"/>
            </a:pPr>
            <a:r>
              <a:rPr lang="en-US" sz="2000" dirty="0"/>
              <a:t>This initiative was unique and first of its kind in Namibia</a:t>
            </a:r>
          </a:p>
          <a:p>
            <a:pPr marL="285750" indent="-285750">
              <a:buFont typeface="Wingdings" panose="05000000000000000000" pitchFamily="2" charset="2"/>
              <a:buChar char="v"/>
            </a:pPr>
            <a:r>
              <a:rPr lang="en-US" sz="2000" dirty="0"/>
              <a:t>The agreement entails awarding of serviced land to Developers for the sole purpose of construction of the top structure</a:t>
            </a:r>
          </a:p>
          <a:p>
            <a:pPr marL="285750" indent="-285750">
              <a:buFont typeface="Wingdings" panose="05000000000000000000" pitchFamily="2" charset="2"/>
              <a:buChar char="v"/>
            </a:pPr>
            <a:r>
              <a:rPr lang="en-US" sz="2000" dirty="0"/>
              <a:t>Land is purchased and transferred directly to the beneficiaries from the Council’s Waiting List</a:t>
            </a:r>
          </a:p>
          <a:p>
            <a:pPr marL="285750" indent="-285750">
              <a:buFont typeface="Wingdings" panose="05000000000000000000" pitchFamily="2" charset="2"/>
              <a:buChar char="v"/>
            </a:pPr>
            <a:r>
              <a:rPr lang="en-US" sz="2000" b="1" dirty="0"/>
              <a:t>About 1,950</a:t>
            </a:r>
            <a:r>
              <a:rPr lang="en-US" sz="2000" dirty="0"/>
              <a:t> erven have been allocated under this initiative between </a:t>
            </a:r>
            <a:r>
              <a:rPr lang="en-US" sz="2000" b="1" dirty="0"/>
              <a:t>2014-2022</a:t>
            </a:r>
            <a:r>
              <a:rPr lang="en-US" sz="2000" dirty="0"/>
              <a:t>, to </a:t>
            </a:r>
            <a:r>
              <a:rPr lang="en-US" sz="2000" b="1" dirty="0"/>
              <a:t>64 </a:t>
            </a:r>
            <a:r>
              <a:rPr lang="en-US" sz="2000" dirty="0"/>
              <a:t>local  estate developers.</a:t>
            </a:r>
          </a:p>
          <a:p>
            <a:pPr marL="285750" indent="-285750">
              <a:buFont typeface="Wingdings" panose="05000000000000000000" pitchFamily="2" charset="2"/>
              <a:buChar char="v"/>
            </a:pPr>
            <a:r>
              <a:rPr lang="en-US" sz="2000" dirty="0"/>
              <a:t>The initiative continues to yield positive results in terms of housing delivery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Picture 4" descr="A high angle view of a town&#10;&#10;Description automatically generated with low confidence">
            <a:extLst>
              <a:ext uri="{FF2B5EF4-FFF2-40B4-BE49-F238E27FC236}">
                <a16:creationId xmlns:a16="http://schemas.microsoft.com/office/drawing/2014/main" id="{FA3FFA83-B96C-2D31-B7D6-D705CE6022E8}"/>
              </a:ext>
            </a:extLst>
          </p:cNvPr>
          <p:cNvPicPr>
            <a:picLocks noChangeAspect="1"/>
          </p:cNvPicPr>
          <p:nvPr/>
        </p:nvPicPr>
        <p:blipFill>
          <a:blip r:embed="rId4"/>
          <a:stretch>
            <a:fillRect/>
          </a:stretch>
        </p:blipFill>
        <p:spPr>
          <a:xfrm>
            <a:off x="7143750" y="2024737"/>
            <a:ext cx="4799307" cy="3392693"/>
          </a:xfrm>
          <a:prstGeom prst="rect">
            <a:avLst/>
          </a:prstGeom>
        </p:spPr>
      </p:pic>
      <p:sp>
        <p:nvSpPr>
          <p:cNvPr id="7" name="Slide Number Placeholder 6">
            <a:extLst>
              <a:ext uri="{FF2B5EF4-FFF2-40B4-BE49-F238E27FC236}">
                <a16:creationId xmlns:a16="http://schemas.microsoft.com/office/drawing/2014/main" id="{CE3B88F5-8772-8906-6A4A-2CBD5F63B15D}"/>
              </a:ext>
            </a:extLst>
          </p:cNvPr>
          <p:cNvSpPr>
            <a:spLocks noGrp="1"/>
          </p:cNvSpPr>
          <p:nvPr>
            <p:ph type="sldNum" sz="quarter" idx="12"/>
          </p:nvPr>
        </p:nvSpPr>
        <p:spPr/>
        <p:txBody>
          <a:bodyPr/>
          <a:lstStyle/>
          <a:p>
            <a:fld id="{17E44561-FFEF-DD40-96C5-A1D52A4BA44B}" type="slidenum">
              <a:rPr lang="en-US" smtClean="0"/>
              <a:t>18</a:t>
            </a:fld>
            <a:endParaRPr lang="en-US"/>
          </a:p>
        </p:txBody>
      </p:sp>
      <p:sp>
        <p:nvSpPr>
          <p:cNvPr id="8" name="矩形: 圆角 4">
            <a:extLst>
              <a:ext uri="{FF2B5EF4-FFF2-40B4-BE49-F238E27FC236}">
                <a16:creationId xmlns:a16="http://schemas.microsoft.com/office/drawing/2014/main" id="{A65B6A78-0C61-9455-5B44-207002DE5CC5}"/>
              </a:ext>
            </a:extLst>
          </p:cNvPr>
          <p:cNvSpPr/>
          <p:nvPr/>
        </p:nvSpPr>
        <p:spPr bwMode="auto">
          <a:xfrm>
            <a:off x="703167" y="195385"/>
            <a:ext cx="7497857" cy="1034339"/>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1198245" rtl="0" eaLnBrk="1" fontAlgn="auto" latinLnBrk="0" hangingPunct="1">
              <a:lnSpc>
                <a:spcPct val="100000"/>
              </a:lnSpc>
              <a:spcBef>
                <a:spcPts val="0"/>
              </a:spcBef>
              <a:spcAft>
                <a:spcPts val="0"/>
              </a:spcAft>
              <a:buClrTx/>
              <a:buSzTx/>
              <a:buFontTx/>
              <a:buNone/>
              <a:tabLst/>
              <a:defRPr/>
            </a:pPr>
            <a:r>
              <a:rPr lang="en-US" altLang="zh-CN" sz="3600" b="1" kern="0" dirty="0">
                <a:solidFill>
                  <a:schemeClr val="tx1"/>
                </a:solidFill>
                <a:latin typeface="思源黑体 CN Heavy" panose="020B0A00000000000000" pitchFamily="34" charset="-122"/>
                <a:ea typeface="思源黑体 CN Heavy" panose="020B0A00000000000000" pitchFamily="34" charset="-122"/>
                <a:sym typeface="思源黑体 CN Heavy" panose="020B0A00000000000000" pitchFamily="34" charset="-122"/>
              </a:rPr>
              <a:t>Private Estate Developers</a:t>
            </a:r>
            <a:endParaRPr kumimoji="0" lang="en-US" altLang="zh-CN" sz="3600" b="1" i="0" u="none" strike="noStrike" kern="0" cap="none" spc="0" normalizeH="0" baseline="0" noProof="0" dirty="0">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endParaRPr>
          </a:p>
        </p:txBody>
      </p:sp>
    </p:spTree>
    <p:extLst>
      <p:ext uri="{BB962C8B-B14F-4D97-AF65-F5344CB8AC3E}">
        <p14:creationId xmlns:p14="http://schemas.microsoft.com/office/powerpoint/2010/main" val="3391973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rotWithShape="1">
          <a:blip r:embed="rId2"/>
          <a:srcRect l="28994" r="-2" b="-2"/>
          <a:stretch/>
        </p:blipFill>
        <p:spPr>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16" name="Picture 15" descr="A picture containing sky, outdoor&#10;&#10;Description automatically generated">
            <a:extLst>
              <a:ext uri="{FF2B5EF4-FFF2-40B4-BE49-F238E27FC236}">
                <a16:creationId xmlns:a16="http://schemas.microsoft.com/office/drawing/2014/main" id="{2E919E64-83F9-5AC1-8447-DE9BC0953A7C}"/>
              </a:ext>
            </a:extLst>
          </p:cNvPr>
          <p:cNvPicPr>
            <a:picLocks noChangeAspect="1"/>
          </p:cNvPicPr>
          <p:nvPr/>
        </p:nvPicPr>
        <p:blipFill rotWithShape="1">
          <a:blip r:embed="rId3"/>
          <a:srcRect t="32866" r="-2" b="2006"/>
          <a:stretch/>
        </p:blipFill>
        <p:spPr>
          <a:xfrm>
            <a:off x="4493435"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18" name="Picture 17" descr="A picture containing outdoor, sky, building, shore&#10;&#10;Description automatically generated">
            <a:extLst>
              <a:ext uri="{FF2B5EF4-FFF2-40B4-BE49-F238E27FC236}">
                <a16:creationId xmlns:a16="http://schemas.microsoft.com/office/drawing/2014/main" id="{85F149E4-7DE3-1230-F602-F46D4E793BA8}"/>
              </a:ext>
            </a:extLst>
          </p:cNvPr>
          <p:cNvPicPr>
            <a:picLocks noChangeAspect="1"/>
          </p:cNvPicPr>
          <p:nvPr/>
        </p:nvPicPr>
        <p:blipFill rotWithShape="1">
          <a:blip r:embed="rId4"/>
          <a:srcRect t="6697" r="-3" b="7737"/>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4" name="Picture 13" descr="A picture containing outdoor, sky, building, shore&#10;&#10;Description automatically generated">
            <a:extLst>
              <a:ext uri="{FF2B5EF4-FFF2-40B4-BE49-F238E27FC236}">
                <a16:creationId xmlns:a16="http://schemas.microsoft.com/office/drawing/2014/main" id="{BF08D5E4-D9D7-AAE3-A823-7416C8227F59}"/>
              </a:ext>
            </a:extLst>
          </p:cNvPr>
          <p:cNvPicPr>
            <a:picLocks noChangeAspect="1"/>
          </p:cNvPicPr>
          <p:nvPr/>
        </p:nvPicPr>
        <p:blipFill rotWithShape="1">
          <a:blip r:embed="rId4"/>
          <a:srcRect t="6566" r="2" b="7611"/>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5" name="Picture 4" descr="A picture containing outdoor, sky, shore, sandy&#10;&#10;Description automatically generated">
            <a:extLst>
              <a:ext uri="{FF2B5EF4-FFF2-40B4-BE49-F238E27FC236}">
                <a16:creationId xmlns:a16="http://schemas.microsoft.com/office/drawing/2014/main" id="{5E05E5CB-11E4-4276-FE7B-276E65AB5284}"/>
              </a:ext>
            </a:extLst>
          </p:cNvPr>
          <p:cNvPicPr>
            <a:picLocks noChangeAspect="1"/>
          </p:cNvPicPr>
          <p:nvPr/>
        </p:nvPicPr>
        <p:blipFill rotWithShape="1">
          <a:blip r:embed="rId5"/>
          <a:srcRect t="34188" r="-2" b="684"/>
          <a:stretch/>
        </p:blipFill>
        <p:spPr>
          <a:xfrm>
            <a:off x="-1" y="3511295"/>
            <a:ext cx="769856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4" name="Slide Number Placeholder 3">
            <a:extLst>
              <a:ext uri="{FF2B5EF4-FFF2-40B4-BE49-F238E27FC236}">
                <a16:creationId xmlns:a16="http://schemas.microsoft.com/office/drawing/2014/main" id="{22412933-DF58-A239-BA7C-D086F2D96206}"/>
              </a:ext>
            </a:extLst>
          </p:cNvPr>
          <p:cNvSpPr>
            <a:spLocks noGrp="1"/>
          </p:cNvSpPr>
          <p:nvPr>
            <p:ph type="sldNum" sz="quarter" idx="12"/>
          </p:nvPr>
        </p:nvSpPr>
        <p:spPr/>
        <p:txBody>
          <a:bodyPr/>
          <a:lstStyle/>
          <a:p>
            <a:fld id="{17E44561-FFEF-DD40-96C5-A1D52A4BA44B}" type="slidenum">
              <a:rPr lang="en-US" smtClean="0"/>
              <a:t>19</a:t>
            </a:fld>
            <a:endParaRPr lang="en-US"/>
          </a:p>
        </p:txBody>
      </p:sp>
    </p:spTree>
    <p:extLst>
      <p:ext uri="{BB962C8B-B14F-4D97-AF65-F5344CB8AC3E}">
        <p14:creationId xmlns:p14="http://schemas.microsoft.com/office/powerpoint/2010/main" val="697553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F1FF9FB-0CA4-71BF-FEC6-6D8B8151440B}"/>
              </a:ext>
            </a:extLst>
          </p:cNvPr>
          <p:cNvSpPr txBox="1"/>
          <p:nvPr/>
        </p:nvSpPr>
        <p:spPr>
          <a:xfrm>
            <a:off x="588723" y="1586859"/>
            <a:ext cx="7174152" cy="3447098"/>
          </a:xfrm>
          <a:prstGeom prst="rect">
            <a:avLst/>
          </a:prstGeom>
          <a:noFill/>
        </p:spPr>
        <p:txBody>
          <a:bodyPr wrap="square" rtlCol="0">
            <a:spAutoFit/>
          </a:bodyPr>
          <a:lstStyle/>
          <a:p>
            <a:pPr marL="342900" indent="-342900">
              <a:buFont typeface="+mj-lt"/>
              <a:buAutoNum type="arabicPeriod"/>
            </a:pPr>
            <a:r>
              <a:rPr lang="en-US" sz="4000" dirty="0"/>
              <a:t>Introduction</a:t>
            </a:r>
          </a:p>
          <a:p>
            <a:pPr marL="342900" indent="-342900">
              <a:buFont typeface="+mj-lt"/>
              <a:buAutoNum type="arabicPeriod"/>
            </a:pPr>
            <a:r>
              <a:rPr lang="en-US" sz="4000" dirty="0"/>
              <a:t>Land delivery approach</a:t>
            </a:r>
          </a:p>
          <a:p>
            <a:pPr marL="342900" indent="-342900">
              <a:buFont typeface="+mj-lt"/>
              <a:buAutoNum type="arabicPeriod"/>
            </a:pPr>
            <a:r>
              <a:rPr lang="en-US" sz="4000" dirty="0"/>
              <a:t>Housing delivery model </a:t>
            </a:r>
          </a:p>
          <a:p>
            <a:pPr marL="342900" indent="-342900">
              <a:buFont typeface="+mj-lt"/>
              <a:buAutoNum type="arabicPeriod"/>
            </a:pPr>
            <a:r>
              <a:rPr lang="en-US" sz="4000" dirty="0"/>
              <a:t>Challenges </a:t>
            </a:r>
          </a:p>
          <a:p>
            <a:pPr marL="342900" indent="-342900">
              <a:buFont typeface="+mj-lt"/>
              <a:buAutoNum type="arabicPeriod"/>
            </a:pPr>
            <a:r>
              <a:rPr lang="en-US" sz="4000" dirty="0"/>
              <a:t>Recommendations</a:t>
            </a:r>
          </a:p>
          <a:p>
            <a:endParaRPr lang="en-US" dirty="0"/>
          </a:p>
        </p:txBody>
      </p:sp>
      <p:sp>
        <p:nvSpPr>
          <p:cNvPr id="2" name="矩形: 圆角 4">
            <a:extLst>
              <a:ext uri="{FF2B5EF4-FFF2-40B4-BE49-F238E27FC236}">
                <a16:creationId xmlns:a16="http://schemas.microsoft.com/office/drawing/2014/main" id="{F491C281-F351-FBBA-445D-0E8E00B545E6}"/>
              </a:ext>
            </a:extLst>
          </p:cNvPr>
          <p:cNvSpPr/>
          <p:nvPr/>
        </p:nvSpPr>
        <p:spPr bwMode="auto">
          <a:xfrm>
            <a:off x="761261" y="451561"/>
            <a:ext cx="6658714" cy="1034339"/>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Calibri" panose="020F0502020204030204"/>
                <a:ea typeface="+mn-ea"/>
                <a:cs typeface="+mn-cs"/>
              </a:rPr>
              <a:t>Presentation Outline </a:t>
            </a:r>
          </a:p>
        </p:txBody>
      </p:sp>
      <p:sp>
        <p:nvSpPr>
          <p:cNvPr id="7" name="Slide Number Placeholder 6">
            <a:extLst>
              <a:ext uri="{FF2B5EF4-FFF2-40B4-BE49-F238E27FC236}">
                <a16:creationId xmlns:a16="http://schemas.microsoft.com/office/drawing/2014/main" id="{254A93B6-91E0-7FCA-A61D-B3069A83DFAE}"/>
              </a:ext>
            </a:extLst>
          </p:cNvPr>
          <p:cNvSpPr>
            <a:spLocks noGrp="1"/>
          </p:cNvSpPr>
          <p:nvPr>
            <p:ph type="sldNum" sz="quarter" idx="12"/>
          </p:nvPr>
        </p:nvSpPr>
        <p:spPr/>
        <p:txBody>
          <a:bodyPr/>
          <a:lstStyle/>
          <a:p>
            <a:fld id="{17E44561-FFEF-DD40-96C5-A1D52A4BA44B}" type="slidenum">
              <a:rPr lang="en-US" smtClean="0"/>
              <a:t>2</a:t>
            </a:fld>
            <a:endParaRPr lang="en-US"/>
          </a:p>
        </p:txBody>
      </p:sp>
    </p:spTree>
    <p:extLst>
      <p:ext uri="{BB962C8B-B14F-4D97-AF65-F5344CB8AC3E}">
        <p14:creationId xmlns:p14="http://schemas.microsoft.com/office/powerpoint/2010/main" val="3633046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F1FF9FB-0CA4-71BF-FEC6-6D8B8151440B}"/>
              </a:ext>
            </a:extLst>
          </p:cNvPr>
          <p:cNvSpPr txBox="1"/>
          <p:nvPr/>
        </p:nvSpPr>
        <p:spPr>
          <a:xfrm>
            <a:off x="1172755" y="2095500"/>
            <a:ext cx="8095027" cy="3370153"/>
          </a:xfrm>
          <a:prstGeom prst="rect">
            <a:avLst/>
          </a:prstGeom>
          <a:noFill/>
        </p:spPr>
        <p:txBody>
          <a:bodyPr wrap="square" rtlCol="0">
            <a:spAutoFit/>
          </a:bodyPr>
          <a:lstStyle/>
          <a:p>
            <a:pPr marL="400050" indent="-342900">
              <a:lnSpc>
                <a:spcPct val="90000"/>
              </a:lnSpc>
              <a:spcAft>
                <a:spcPts val="600"/>
              </a:spcAft>
              <a:buFont typeface="Wingdings" panose="05000000000000000000" pitchFamily="2" charset="2"/>
              <a:buChar char="v"/>
              <a:defRPr/>
            </a:pPr>
            <a:r>
              <a:rPr lang="en-US" sz="2000" b="1" dirty="0">
                <a:solidFill>
                  <a:prstClr val="black"/>
                </a:solidFill>
                <a:latin typeface="Calibri" panose="020F0502020204030204"/>
              </a:rPr>
              <a:t>Council revived the Built Together Program in August 2022 after a 10-year dormancy</a:t>
            </a:r>
          </a:p>
          <a:p>
            <a:pPr marL="342900" indent="-285750">
              <a:lnSpc>
                <a:spcPct val="90000"/>
              </a:lnSpc>
              <a:spcAft>
                <a:spcPts val="600"/>
              </a:spcAft>
              <a:buFont typeface="Wingdings" panose="05000000000000000000" pitchFamily="2" charset="2"/>
              <a:buChar char="v"/>
              <a:defRPr/>
            </a:pPr>
            <a:r>
              <a:rPr lang="en-US" sz="2000" b="1" dirty="0">
                <a:solidFill>
                  <a:prstClr val="black"/>
                </a:solidFill>
                <a:latin typeface="Calibri" panose="020F0502020204030204"/>
              </a:rPr>
              <a:t>Decentralized Build Together Committee</a:t>
            </a:r>
          </a:p>
          <a:p>
            <a:pPr marL="342900" indent="-285750">
              <a:lnSpc>
                <a:spcPct val="90000"/>
              </a:lnSpc>
              <a:spcAft>
                <a:spcPts val="600"/>
              </a:spcAft>
              <a:buFont typeface="Wingdings" panose="05000000000000000000" pitchFamily="2" charset="2"/>
              <a:buChar char="v"/>
              <a:defRPr/>
            </a:pPr>
            <a:r>
              <a:rPr lang="en-US" sz="2000" b="1" dirty="0">
                <a:solidFill>
                  <a:prstClr val="black"/>
                </a:solidFill>
                <a:latin typeface="Calibri" panose="020F0502020204030204"/>
              </a:rPr>
              <a:t>First allocation of 35 beneficiaries with their own erven in October 2022 (phase 1), </a:t>
            </a:r>
          </a:p>
          <a:p>
            <a:pPr marL="342900" indent="-285750">
              <a:lnSpc>
                <a:spcPct val="90000"/>
              </a:lnSpc>
              <a:spcAft>
                <a:spcPts val="600"/>
              </a:spcAft>
              <a:buFont typeface="Wingdings" panose="05000000000000000000" pitchFamily="2" charset="2"/>
              <a:buChar char="v"/>
              <a:defRPr/>
            </a:pPr>
            <a:r>
              <a:rPr lang="en-US" sz="2000" b="1" dirty="0">
                <a:solidFill>
                  <a:prstClr val="black"/>
                </a:solidFill>
                <a:latin typeface="Calibri" panose="020F0502020204030204"/>
              </a:rPr>
              <a:t>Maximum loan amount of N$80,000.00 for a one bedroom house</a:t>
            </a:r>
          </a:p>
          <a:p>
            <a:pPr marL="342900" indent="-285750">
              <a:lnSpc>
                <a:spcPct val="90000"/>
              </a:lnSpc>
              <a:spcAft>
                <a:spcPts val="600"/>
              </a:spcAft>
              <a:buFont typeface="Wingdings" panose="05000000000000000000" pitchFamily="2" charset="2"/>
              <a:buChar char="v"/>
              <a:defRPr/>
            </a:pPr>
            <a:r>
              <a:rPr lang="en-US" sz="2000" b="1" dirty="0">
                <a:solidFill>
                  <a:prstClr val="black"/>
                </a:solidFill>
                <a:latin typeface="Calibri" panose="020F0502020204030204"/>
              </a:rPr>
              <a:t> Under phase 2,  Hundred (100) houses  under the DBTP</a:t>
            </a:r>
          </a:p>
          <a:p>
            <a:pPr marL="342900" indent="-285750">
              <a:lnSpc>
                <a:spcPct val="90000"/>
              </a:lnSpc>
              <a:spcAft>
                <a:spcPts val="600"/>
              </a:spcAft>
              <a:buFont typeface="Wingdings" panose="05000000000000000000" pitchFamily="2" charset="2"/>
              <a:buChar char="v"/>
              <a:defRPr/>
            </a:pPr>
            <a:r>
              <a:rPr lang="en-US" sz="2000" b="1" dirty="0">
                <a:solidFill>
                  <a:prstClr val="black"/>
                </a:solidFill>
                <a:latin typeface="Calibri" panose="020F0502020204030204"/>
              </a:rPr>
              <a:t> Cross subsidization of water connection fee for the beneficiaries</a:t>
            </a:r>
          </a:p>
          <a:p>
            <a:pPr marL="342900" indent="-285750">
              <a:lnSpc>
                <a:spcPct val="90000"/>
              </a:lnSpc>
              <a:spcAft>
                <a:spcPts val="600"/>
              </a:spcAft>
              <a:buFont typeface="Wingdings" panose="05000000000000000000" pitchFamily="2" charset="2"/>
              <a:buChar char="v"/>
              <a:defRPr/>
            </a:pPr>
            <a:r>
              <a:rPr lang="en-US" sz="2000" b="1" dirty="0">
                <a:solidFill>
                  <a:prstClr val="black"/>
                </a:solidFill>
                <a:latin typeface="Calibri" panose="020F0502020204030204"/>
              </a:rPr>
              <a:t> Free electricity connection to their houses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1" i="0" u="none" strike="noStrike" kern="0" cap="none" spc="0" normalizeH="0" baseline="0" noProof="0" dirty="0">
              <a:ln>
                <a:noFill/>
              </a:ln>
              <a:solidFill>
                <a:srgbClr val="44546A">
                  <a:lumMod val="50000"/>
                </a:srgbClr>
              </a:solidFill>
              <a:effectLst/>
              <a:uLnTx/>
              <a:uFillTx/>
              <a:latin typeface="Calibri" panose="020F0502020204030204"/>
              <a:ea typeface="+mn-ea"/>
              <a:cs typeface="+mn-cs"/>
            </a:endParaRPr>
          </a:p>
        </p:txBody>
      </p:sp>
      <p:sp>
        <p:nvSpPr>
          <p:cNvPr id="2" name="矩形: 圆角 4">
            <a:extLst>
              <a:ext uri="{FF2B5EF4-FFF2-40B4-BE49-F238E27FC236}">
                <a16:creationId xmlns:a16="http://schemas.microsoft.com/office/drawing/2014/main" id="{14829D7F-CEF2-2040-64E6-2ED2A38A5446}"/>
              </a:ext>
            </a:extLst>
          </p:cNvPr>
          <p:cNvSpPr/>
          <p:nvPr/>
        </p:nvSpPr>
        <p:spPr bwMode="auto">
          <a:xfrm>
            <a:off x="1048973" y="642028"/>
            <a:ext cx="8095027" cy="1034339"/>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1198245" rtl="0" eaLnBrk="1" fontAlgn="auto" latinLnBrk="0" hangingPunct="1">
              <a:lnSpc>
                <a:spcPct val="100000"/>
              </a:lnSpc>
              <a:spcBef>
                <a:spcPts val="0"/>
              </a:spcBef>
              <a:spcAft>
                <a:spcPts val="0"/>
              </a:spcAft>
              <a:buClrTx/>
              <a:buSzTx/>
              <a:buFontTx/>
              <a:buNone/>
              <a:tabLst/>
              <a:defRPr/>
            </a:pPr>
            <a:r>
              <a:rPr lang="en-US" altLang="zh-CN" sz="2800" b="1" kern="0" dirty="0">
                <a:solidFill>
                  <a:schemeClr val="tx1"/>
                </a:solidFill>
                <a:latin typeface="思源黑体 CN Heavy" panose="020B0A00000000000000" pitchFamily="34" charset="-122"/>
                <a:ea typeface="思源黑体 CN Heavy" panose="020B0A00000000000000" pitchFamily="34" charset="-122"/>
                <a:sym typeface="思源黑体 CN Heavy" panose="020B0A00000000000000" pitchFamily="34" charset="-122"/>
              </a:rPr>
              <a:t>Decentralized Build Together Program</a:t>
            </a:r>
            <a:endParaRPr kumimoji="0" lang="en-US" altLang="zh-CN" sz="2800" b="1" i="0" u="none" strike="noStrike" kern="0" cap="none" spc="0" normalizeH="0" baseline="0" noProof="0" dirty="0">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endParaRPr>
          </a:p>
        </p:txBody>
      </p:sp>
      <p:sp>
        <p:nvSpPr>
          <p:cNvPr id="7" name="Slide Number Placeholder 6">
            <a:extLst>
              <a:ext uri="{FF2B5EF4-FFF2-40B4-BE49-F238E27FC236}">
                <a16:creationId xmlns:a16="http://schemas.microsoft.com/office/drawing/2014/main" id="{D7A179E5-C4B5-44E0-50B0-C5FF3FD77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44561-FFEF-DD40-96C5-A1D52A4BA4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757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E89C22F0-5CEC-C863-3CC9-1ECAEB305046}"/>
              </a:ext>
            </a:extLst>
          </p:cNvPr>
          <p:cNvPicPr>
            <a:picLocks noChangeAspect="1"/>
          </p:cNvPicPr>
          <p:nvPr/>
        </p:nvPicPr>
        <p:blipFill>
          <a:blip r:embed="rId3"/>
          <a:stretch>
            <a:fillRect/>
          </a:stretch>
        </p:blipFill>
        <p:spPr>
          <a:xfrm>
            <a:off x="128016" y="180975"/>
            <a:ext cx="11835384" cy="6858000"/>
          </a:xfrm>
          <a:prstGeom prst="rect">
            <a:avLst/>
          </a:prstGeom>
        </p:spPr>
      </p:pic>
      <p:sp useBgFill="1">
        <p:nvSpPr>
          <p:cNvPr id="81" name="Rectangle 80">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outdoor, ground, building, dirt&#10;&#10;Description automatically generated">
            <a:extLst>
              <a:ext uri="{FF2B5EF4-FFF2-40B4-BE49-F238E27FC236}">
                <a16:creationId xmlns:a16="http://schemas.microsoft.com/office/drawing/2014/main" id="{A7234971-A24F-6D2D-39D5-A42F7C156141}"/>
              </a:ext>
            </a:extLst>
          </p:cNvPr>
          <p:cNvPicPr>
            <a:picLocks noChangeAspect="1"/>
          </p:cNvPicPr>
          <p:nvPr/>
        </p:nvPicPr>
        <p:blipFill rotWithShape="1">
          <a:blip r:embed="rId4"/>
          <a:srcRect r="-2" b="8913"/>
          <a:stretch/>
        </p:blipFill>
        <p:spPr>
          <a:xfrm>
            <a:off x="7212696" y="40025"/>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descr="A picture containing ground, outdoor, building, curb&#10;&#10;Description automatically generated">
            <a:extLst>
              <a:ext uri="{FF2B5EF4-FFF2-40B4-BE49-F238E27FC236}">
                <a16:creationId xmlns:a16="http://schemas.microsoft.com/office/drawing/2014/main" id="{25E9D6FA-97C7-47D8-E091-9D902B8CE091}"/>
              </a:ext>
            </a:extLst>
          </p:cNvPr>
          <p:cNvPicPr>
            <a:picLocks noChangeAspect="1"/>
          </p:cNvPicPr>
          <p:nvPr/>
        </p:nvPicPr>
        <p:blipFill rotWithShape="1">
          <a:blip r:embed="rId5"/>
          <a:srcRect t="3364" r="2" b="2352"/>
          <a:stretch/>
        </p:blipFill>
        <p:spPr>
          <a:xfrm>
            <a:off x="7594203" y="3462337"/>
            <a:ext cx="4573502" cy="3112315"/>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24" name="Picture 23" descr="A picture containing ground, sky, outdoor, building&#10;&#10;Description automatically generated">
            <a:extLst>
              <a:ext uri="{FF2B5EF4-FFF2-40B4-BE49-F238E27FC236}">
                <a16:creationId xmlns:a16="http://schemas.microsoft.com/office/drawing/2014/main" id="{B31D8695-405A-B032-EA63-EBA6D1220A50}"/>
              </a:ext>
            </a:extLst>
          </p:cNvPr>
          <p:cNvPicPr>
            <a:picLocks noChangeAspect="1"/>
          </p:cNvPicPr>
          <p:nvPr/>
        </p:nvPicPr>
        <p:blipFill rotWithShape="1">
          <a:blip r:embed="rId6"/>
          <a:srcRect t="3959" r="2" b="3962"/>
          <a:stretch/>
        </p:blipFill>
        <p:spPr>
          <a:xfrm>
            <a:off x="3685121" y="108278"/>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83" name="Freeform: Shape 8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5" name="Freeform: Shape 84">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94310C9-8D0D-5ECA-EF97-A1EFE28B65E0}"/>
              </a:ext>
            </a:extLst>
          </p:cNvPr>
          <p:cNvSpPr txBox="1"/>
          <p:nvPr/>
        </p:nvSpPr>
        <p:spPr>
          <a:xfrm>
            <a:off x="448056" y="685800"/>
            <a:ext cx="2807208" cy="1325563"/>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2800" b="1" kern="1200" dirty="0">
              <a:solidFill>
                <a:schemeClr val="tx1"/>
              </a:solidFill>
              <a:latin typeface="+mj-lt"/>
              <a:ea typeface="+mj-ea"/>
              <a:cs typeface="+mj-cs"/>
            </a:endParaRPr>
          </a:p>
        </p:txBody>
      </p:sp>
      <p:sp>
        <p:nvSpPr>
          <p:cNvPr id="87" name="Rectangle 8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F1FF9FB-0CA4-71BF-FEC6-6D8B8151440B}"/>
              </a:ext>
            </a:extLst>
          </p:cNvPr>
          <p:cNvSpPr txBox="1"/>
          <p:nvPr/>
        </p:nvSpPr>
        <p:spPr>
          <a:xfrm>
            <a:off x="448056" y="2258568"/>
            <a:ext cx="2807208" cy="3922776"/>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1300" dirty="0"/>
          </a:p>
        </p:txBody>
      </p:sp>
      <p:sp>
        <p:nvSpPr>
          <p:cNvPr id="3" name="Slide Number Placeholder 2">
            <a:extLst>
              <a:ext uri="{FF2B5EF4-FFF2-40B4-BE49-F238E27FC236}">
                <a16:creationId xmlns:a16="http://schemas.microsoft.com/office/drawing/2014/main" id="{187F3CAB-8D9C-9813-FC51-BB40696255BC}"/>
              </a:ext>
            </a:extLst>
          </p:cNvPr>
          <p:cNvSpPr>
            <a:spLocks noGrp="1"/>
          </p:cNvSpPr>
          <p:nvPr>
            <p:ph type="sldNum" sz="quarter" idx="12"/>
          </p:nvPr>
        </p:nvSpPr>
        <p:spPr/>
        <p:txBody>
          <a:bodyPr/>
          <a:lstStyle/>
          <a:p>
            <a:fld id="{17E44561-FFEF-DD40-96C5-A1D52A4BA44B}" type="slidenum">
              <a:rPr lang="en-US" smtClean="0"/>
              <a:t>21</a:t>
            </a:fld>
            <a:endParaRPr lang="en-US"/>
          </a:p>
        </p:txBody>
      </p:sp>
      <p:sp>
        <p:nvSpPr>
          <p:cNvPr id="5" name="矩形: 圆角 4">
            <a:extLst>
              <a:ext uri="{FF2B5EF4-FFF2-40B4-BE49-F238E27FC236}">
                <a16:creationId xmlns:a16="http://schemas.microsoft.com/office/drawing/2014/main" id="{FEC2761D-8140-0172-D237-AB8B14E793F4}"/>
              </a:ext>
            </a:extLst>
          </p:cNvPr>
          <p:cNvSpPr/>
          <p:nvPr/>
        </p:nvSpPr>
        <p:spPr bwMode="auto">
          <a:xfrm>
            <a:off x="103721" y="317292"/>
            <a:ext cx="3945815" cy="1637717"/>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1198245" rtl="0" eaLnBrk="1" fontAlgn="auto" latinLnBrk="0" hangingPunct="1">
              <a:lnSpc>
                <a:spcPct val="100000"/>
              </a:lnSpc>
              <a:spcBef>
                <a:spcPts val="0"/>
              </a:spcBef>
              <a:spcAft>
                <a:spcPts val="0"/>
              </a:spcAft>
              <a:buClrTx/>
              <a:buSzTx/>
              <a:buFontTx/>
              <a:buNone/>
              <a:tabLst/>
              <a:defRPr/>
            </a:pPr>
            <a:r>
              <a:rPr lang="en-US" altLang="zh-CN" sz="2400" b="1" kern="0" dirty="0">
                <a:solidFill>
                  <a:schemeClr val="tx1"/>
                </a:solidFill>
                <a:latin typeface="思源黑体 CN Heavy" panose="020B0A00000000000000" pitchFamily="34" charset="-122"/>
                <a:ea typeface="思源黑体 CN Heavy" panose="020B0A00000000000000" pitchFamily="34" charset="-122"/>
                <a:sym typeface="思源黑体 CN Heavy" panose="020B0A00000000000000" pitchFamily="34" charset="-122"/>
              </a:rPr>
              <a:t>Typical houses of Build Together constructed in Oshakati,2022</a:t>
            </a:r>
            <a:endParaRPr kumimoji="0" lang="en-US" altLang="zh-CN" sz="2400" b="1" i="0" u="none" strike="noStrike" kern="0" cap="none" spc="0" normalizeH="0" baseline="0" noProof="0" dirty="0">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endParaRPr>
          </a:p>
        </p:txBody>
      </p:sp>
      <p:pic>
        <p:nvPicPr>
          <p:cNvPr id="2" name="Picture 3">
            <a:extLst>
              <a:ext uri="{FF2B5EF4-FFF2-40B4-BE49-F238E27FC236}">
                <a16:creationId xmlns:a16="http://schemas.microsoft.com/office/drawing/2014/main" id="{FD587829-4F44-BDE6-044F-EE04DDAB35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1" y="2958310"/>
            <a:ext cx="6984096" cy="367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073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F1FF9FB-0CA4-71BF-FEC6-6D8B8151440B}"/>
              </a:ext>
            </a:extLst>
          </p:cNvPr>
          <p:cNvSpPr txBox="1"/>
          <p:nvPr/>
        </p:nvSpPr>
        <p:spPr>
          <a:xfrm>
            <a:off x="1306105" y="2133600"/>
            <a:ext cx="8256995" cy="329320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1" i="0" u="none" strike="noStrike" kern="0" cap="none" spc="0" normalizeH="0" baseline="0" noProof="0" dirty="0">
                <a:ln>
                  <a:noFill/>
                </a:ln>
                <a:solidFill>
                  <a:srgbClr val="44546A">
                    <a:lumMod val="50000"/>
                  </a:srgbClr>
                </a:solidFill>
                <a:effectLst/>
                <a:uLnTx/>
                <a:uFillTx/>
                <a:latin typeface="Calibri" panose="020F0502020204030204"/>
                <a:ea typeface="+mn-ea"/>
                <a:cs typeface="+mn-cs"/>
              </a:rPr>
              <a:t> Council allocated Onawa Extension 4 with 300 erven in </a:t>
            </a:r>
            <a:r>
              <a:rPr lang="en-GB" sz="2400" b="1" kern="0" dirty="0">
                <a:solidFill>
                  <a:srgbClr val="44546A">
                    <a:lumMod val="50000"/>
                  </a:srgbClr>
                </a:solidFill>
                <a:latin typeface="Calibri" panose="020F0502020204030204"/>
              </a:rPr>
              <a:t>   </a:t>
            </a:r>
            <a:r>
              <a:rPr kumimoji="0" lang="en-GB" sz="2400" b="1" i="0" u="none" strike="noStrike" kern="0" cap="none" spc="0" normalizeH="0" baseline="0" noProof="0" dirty="0">
                <a:ln>
                  <a:noFill/>
                </a:ln>
                <a:solidFill>
                  <a:srgbClr val="44546A">
                    <a:lumMod val="50000"/>
                  </a:srgbClr>
                </a:solidFill>
                <a:effectLst/>
                <a:uLnTx/>
                <a:uFillTx/>
                <a:latin typeface="Calibri" panose="020F0502020204030204"/>
                <a:ea typeface="+mn-ea"/>
                <a:cs typeface="+mn-cs"/>
              </a:rPr>
              <a:t>December 2018.</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1" i="0" u="none" strike="noStrike" kern="0" cap="none" spc="0" normalizeH="0" baseline="0" noProof="0" dirty="0">
                <a:ln>
                  <a:noFill/>
                </a:ln>
                <a:solidFill>
                  <a:srgbClr val="44546A">
                    <a:lumMod val="50000"/>
                  </a:srgbClr>
                </a:solidFill>
                <a:effectLst/>
                <a:uLnTx/>
                <a:uFillTx/>
                <a:latin typeface="Calibri" panose="020F0502020204030204"/>
                <a:ea typeface="+mn-ea"/>
                <a:cs typeface="+mn-cs"/>
              </a:rPr>
              <a:t>A total of 195 houses are completed &amp; occupied.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1" i="0" u="none" strike="noStrike" kern="0" cap="none" spc="0" normalizeH="0" baseline="0" noProof="0" dirty="0">
                <a:ln>
                  <a:noFill/>
                </a:ln>
                <a:solidFill>
                  <a:srgbClr val="44546A">
                    <a:lumMod val="50000"/>
                  </a:srgbClr>
                </a:solidFill>
                <a:effectLst/>
                <a:uLnTx/>
                <a:uFillTx/>
                <a:latin typeface="Calibri" panose="020F0502020204030204"/>
                <a:ea typeface="+mn-ea"/>
                <a:cs typeface="+mn-cs"/>
              </a:rPr>
              <a:t>Houses handed over officially by the Minister of URD on 21</a:t>
            </a:r>
            <a:r>
              <a:rPr kumimoji="0" lang="en-GB" sz="2400" b="1" i="0" u="none" strike="noStrike" kern="0" cap="none" spc="0" normalizeH="0" baseline="30000" noProof="0" dirty="0">
                <a:ln>
                  <a:noFill/>
                </a:ln>
                <a:solidFill>
                  <a:srgbClr val="44546A">
                    <a:lumMod val="50000"/>
                  </a:srgbClr>
                </a:solidFill>
                <a:effectLst/>
                <a:uLnTx/>
                <a:uFillTx/>
                <a:latin typeface="Calibri" panose="020F0502020204030204"/>
                <a:ea typeface="+mn-ea"/>
                <a:cs typeface="+mn-cs"/>
              </a:rPr>
              <a:t>st</a:t>
            </a:r>
            <a:r>
              <a:rPr kumimoji="0" lang="en-GB" sz="2400" b="1" i="0" u="none" strike="noStrike" kern="0" cap="none" spc="0" normalizeH="0" baseline="0" noProof="0" dirty="0">
                <a:ln>
                  <a:noFill/>
                </a:ln>
                <a:solidFill>
                  <a:srgbClr val="44546A">
                    <a:lumMod val="50000"/>
                  </a:srgbClr>
                </a:solidFill>
                <a:effectLst/>
                <a:uLnTx/>
                <a:uFillTx/>
                <a:latin typeface="Calibri" panose="020F0502020204030204"/>
                <a:ea typeface="+mn-ea"/>
                <a:cs typeface="+mn-cs"/>
              </a:rPr>
              <a:t> May 2022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2400" b="1" i="0" u="none" strike="noStrike" kern="0" cap="none" spc="0" normalizeH="0" baseline="0" noProof="0" dirty="0">
                <a:ln>
                  <a:noFill/>
                </a:ln>
                <a:solidFill>
                  <a:srgbClr val="44546A">
                    <a:lumMod val="50000"/>
                  </a:srgbClr>
                </a:solidFill>
                <a:effectLst/>
                <a:uLnTx/>
                <a:uFillTx/>
                <a:latin typeface="Calibri" panose="020F0502020204030204"/>
                <a:ea typeface="+mn-ea"/>
                <a:cs typeface="+mn-cs"/>
              </a:rPr>
              <a:t>About 105 houses still to be completed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GB" sz="2400" b="1" kern="0" dirty="0">
                <a:solidFill>
                  <a:srgbClr val="44546A">
                    <a:lumMod val="50000"/>
                  </a:srgbClr>
                </a:solidFill>
                <a:latin typeface="Calibri" panose="020F0502020204030204"/>
              </a:rPr>
              <a:t>Shack Dwellers Federation awaits budget approval in order to commence with the remaining houses</a:t>
            </a:r>
            <a:endParaRPr kumimoji="0" lang="en-GB" sz="2400" b="1" i="0" u="none" strike="noStrike" kern="0" cap="none" spc="0" normalizeH="0" baseline="0" noProof="0" dirty="0">
              <a:ln>
                <a:noFill/>
              </a:ln>
              <a:solidFill>
                <a:srgbClr val="44546A">
                  <a:lumMod val="5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1600" b="1" i="0" u="none" strike="noStrike" kern="0" cap="none" spc="0" normalizeH="0" baseline="0" noProof="0" dirty="0">
              <a:ln>
                <a:noFill/>
              </a:ln>
              <a:solidFill>
                <a:srgbClr val="44546A">
                  <a:lumMod val="50000"/>
                </a:srgbClr>
              </a:solidFill>
              <a:effectLst/>
              <a:uLnTx/>
              <a:uFillTx/>
              <a:latin typeface="Calibri" panose="020F0502020204030204"/>
              <a:ea typeface="+mn-ea"/>
              <a:cs typeface="+mn-cs"/>
            </a:endParaRPr>
          </a:p>
        </p:txBody>
      </p:sp>
      <p:sp>
        <p:nvSpPr>
          <p:cNvPr id="2" name="矩形: 圆角 4">
            <a:extLst>
              <a:ext uri="{FF2B5EF4-FFF2-40B4-BE49-F238E27FC236}">
                <a16:creationId xmlns:a16="http://schemas.microsoft.com/office/drawing/2014/main" id="{14829D7F-CEF2-2040-64E6-2ED2A38A5446}"/>
              </a:ext>
            </a:extLst>
          </p:cNvPr>
          <p:cNvSpPr/>
          <p:nvPr/>
        </p:nvSpPr>
        <p:spPr bwMode="auto">
          <a:xfrm>
            <a:off x="1048973" y="642028"/>
            <a:ext cx="8095027" cy="1034339"/>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1198245" rtl="0" eaLnBrk="1" fontAlgn="auto" latinLnBrk="0" hangingPunct="1">
              <a:lnSpc>
                <a:spcPct val="100000"/>
              </a:lnSpc>
              <a:spcBef>
                <a:spcPts val="0"/>
              </a:spcBef>
              <a:spcAft>
                <a:spcPts val="0"/>
              </a:spcAft>
              <a:buClrTx/>
              <a:buSzTx/>
              <a:buFontTx/>
              <a:buNone/>
              <a:tabLst/>
              <a:defRPr/>
            </a:pPr>
            <a:r>
              <a:rPr lang="en-US" altLang="zh-CN" sz="2800" b="1" kern="0" dirty="0">
                <a:solidFill>
                  <a:schemeClr val="tx1"/>
                </a:solidFill>
                <a:latin typeface="思源黑体 CN Heavy" panose="020B0A00000000000000" pitchFamily="34" charset="-122"/>
                <a:ea typeface="思源黑体 CN Heavy" panose="020B0A00000000000000" pitchFamily="34" charset="-122"/>
                <a:sym typeface="思源黑体 CN Heavy" panose="020B0A00000000000000" pitchFamily="34" charset="-122"/>
              </a:rPr>
              <a:t>	Shack Dwellers Federation </a:t>
            </a:r>
            <a:endParaRPr kumimoji="0" lang="en-US" altLang="zh-CN" sz="2800" b="1" i="0" u="none" strike="noStrike" kern="0" cap="none" spc="0" normalizeH="0" baseline="0" noProof="0" dirty="0">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endParaRPr>
          </a:p>
        </p:txBody>
      </p:sp>
      <p:sp>
        <p:nvSpPr>
          <p:cNvPr id="7" name="Slide Number Placeholder 6">
            <a:extLst>
              <a:ext uri="{FF2B5EF4-FFF2-40B4-BE49-F238E27FC236}">
                <a16:creationId xmlns:a16="http://schemas.microsoft.com/office/drawing/2014/main" id="{D7A179E5-C4B5-44E0-50B0-C5FF3FD77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44561-FFEF-DD40-96C5-A1D52A4BA4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3075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5495395" cy="2019649"/>
          </a:xfrm>
          <a:prstGeom prst="rect">
            <a:avLst/>
          </a:prstGeom>
        </p:spPr>
      </p:pic>
      <p:sp>
        <p:nvSpPr>
          <p:cNvPr id="7" name="Slide Number Placeholder 6">
            <a:extLst>
              <a:ext uri="{FF2B5EF4-FFF2-40B4-BE49-F238E27FC236}">
                <a16:creationId xmlns:a16="http://schemas.microsoft.com/office/drawing/2014/main" id="{D7A179E5-C4B5-44E0-50B0-C5FF3FD77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E44561-FFEF-DD40-96C5-A1D52A4BA4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2F5A6553-BC6E-8D88-466D-85D097A32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29" y="47387"/>
            <a:ext cx="3297237" cy="309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960CAD62-49A4-5C08-75F6-31B4B7298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80080"/>
            <a:ext cx="3820160" cy="354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113DCA56-8AFA-6C03-B58B-E5ECBD622C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9643" y="-1"/>
            <a:ext cx="4221796" cy="3098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F557FE7C-427C-206C-E6D5-D77921456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034" y="3180080"/>
            <a:ext cx="3900166" cy="32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1D83A363-2B33-679E-7147-5CB708FEF2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4312" y="3810"/>
            <a:ext cx="4235027" cy="317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Shack dwellers federation delivers 140 houses - Truth, for its own sake.">
            <a:extLst>
              <a:ext uri="{FF2B5EF4-FFF2-40B4-BE49-F238E27FC236}">
                <a16:creationId xmlns:a16="http://schemas.microsoft.com/office/drawing/2014/main" id="{03DBAA70-ECD7-B1DA-1C84-C3D7598CE0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3098" y="3251200"/>
            <a:ext cx="4235027" cy="310515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4">
            <a:extLst>
              <a:ext uri="{FF2B5EF4-FFF2-40B4-BE49-F238E27FC236}">
                <a16:creationId xmlns:a16="http://schemas.microsoft.com/office/drawing/2014/main" id="{47A1B5DF-B86C-B78B-9687-839E43B2E737}"/>
              </a:ext>
            </a:extLst>
          </p:cNvPr>
          <p:cNvSpPr/>
          <p:nvPr/>
        </p:nvSpPr>
        <p:spPr bwMode="auto">
          <a:xfrm>
            <a:off x="3748452" y="-2"/>
            <a:ext cx="3945815" cy="992917"/>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1198245" rtl="0" eaLnBrk="1" fontAlgn="auto" latinLnBrk="0" hangingPunct="1">
              <a:lnSpc>
                <a:spcPct val="100000"/>
              </a:lnSpc>
              <a:spcBef>
                <a:spcPts val="0"/>
              </a:spcBef>
              <a:spcAft>
                <a:spcPts val="0"/>
              </a:spcAft>
              <a:buClrTx/>
              <a:buSzTx/>
              <a:buFontTx/>
              <a:buNone/>
              <a:tabLst/>
              <a:defRPr/>
            </a:pPr>
            <a:r>
              <a:rPr lang="en-US" altLang="zh-CN" sz="2400" b="1" kern="0" dirty="0">
                <a:solidFill>
                  <a:schemeClr val="tx1"/>
                </a:solidFill>
                <a:latin typeface="思源黑体 CN Heavy" panose="020B0A00000000000000" pitchFamily="34" charset="-122"/>
                <a:ea typeface="思源黑体 CN Heavy" panose="020B0A00000000000000" pitchFamily="34" charset="-122"/>
                <a:sym typeface="思源黑体 CN Heavy" panose="020B0A00000000000000" pitchFamily="34" charset="-122"/>
              </a:rPr>
              <a:t>Hand over of Shack dwellers houses Oshakati, 21 May 2022</a:t>
            </a:r>
            <a:endParaRPr kumimoji="0" lang="en-US" altLang="zh-CN" sz="2400" b="1" i="0" u="none" strike="noStrike" kern="0" cap="none" spc="0" normalizeH="0" baseline="0" noProof="0" dirty="0">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endParaRPr>
          </a:p>
        </p:txBody>
      </p:sp>
    </p:spTree>
    <p:extLst>
      <p:ext uri="{BB962C8B-B14F-4D97-AF65-F5344CB8AC3E}">
        <p14:creationId xmlns:p14="http://schemas.microsoft.com/office/powerpoint/2010/main" val="970878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3"/>
          <a:stretch>
            <a:fillRect/>
          </a:stretch>
        </p:blipFill>
        <p:spPr>
          <a:xfrm>
            <a:off x="0" y="136525"/>
            <a:ext cx="12192000" cy="6858000"/>
          </a:xfrm>
          <a:prstGeom prst="rect">
            <a:avLst/>
          </a:prstGeom>
        </p:spPr>
      </p:pic>
      <p:sp>
        <p:nvSpPr>
          <p:cNvPr id="6" name="TextBox 5">
            <a:extLst>
              <a:ext uri="{FF2B5EF4-FFF2-40B4-BE49-F238E27FC236}">
                <a16:creationId xmlns:a16="http://schemas.microsoft.com/office/drawing/2014/main" id="{4F1FF9FB-0CA4-71BF-FEC6-6D8B8151440B}"/>
              </a:ext>
            </a:extLst>
          </p:cNvPr>
          <p:cNvSpPr txBox="1"/>
          <p:nvPr/>
        </p:nvSpPr>
        <p:spPr>
          <a:xfrm>
            <a:off x="722700" y="1690062"/>
            <a:ext cx="8315325" cy="3785652"/>
          </a:xfrm>
          <a:prstGeom prst="rect">
            <a:avLst/>
          </a:prstGeom>
          <a:noFill/>
        </p:spPr>
        <p:txBody>
          <a:bodyPr wrap="square" rtlCol="0">
            <a:spAutoFit/>
          </a:bodyPr>
          <a:lstStyle/>
          <a:p>
            <a:pPr marL="285750" indent="-285750">
              <a:buFont typeface="Wingdings" panose="05000000000000000000" pitchFamily="2" charset="2"/>
              <a:buChar char="v"/>
            </a:pPr>
            <a:r>
              <a:rPr lang="en-US" sz="2000" dirty="0"/>
              <a:t>Oshakati Town Council is having a good working relationship with the NHE and continues to build on this relationship to deliver affordable housing units</a:t>
            </a:r>
          </a:p>
          <a:p>
            <a:pPr marL="285750" indent="-285750">
              <a:buFont typeface="Wingdings" panose="05000000000000000000" pitchFamily="2" charset="2"/>
              <a:buChar char="v"/>
            </a:pPr>
            <a:r>
              <a:rPr lang="en-US" sz="2000" dirty="0"/>
              <a:t> NHE land allocations and housing development:</a:t>
            </a:r>
          </a:p>
          <a:p>
            <a:pPr marL="285750" indent="-285750">
              <a:buFont typeface="Wingdings" panose="05000000000000000000" pitchFamily="2" charset="2"/>
              <a:buChar char="v"/>
            </a:pPr>
            <a:r>
              <a:rPr lang="en-US" sz="2000" dirty="0"/>
              <a:t>	</a:t>
            </a:r>
            <a:r>
              <a:rPr lang="en-US" sz="2000" b="1" dirty="0"/>
              <a:t>200</a:t>
            </a:r>
            <a:r>
              <a:rPr lang="en-US" sz="2000" dirty="0"/>
              <a:t>  Houses constructed  in Ekuku </a:t>
            </a:r>
          </a:p>
          <a:p>
            <a:pPr marL="285750" indent="-285750">
              <a:buFont typeface="Wingdings" panose="05000000000000000000" pitchFamily="2" charset="2"/>
              <a:buChar char="v"/>
            </a:pPr>
            <a:r>
              <a:rPr lang="en-US" sz="2000" dirty="0"/>
              <a:t>	</a:t>
            </a:r>
            <a:r>
              <a:rPr lang="en-US" sz="2000" b="1" dirty="0"/>
              <a:t>209 </a:t>
            </a:r>
            <a:r>
              <a:rPr lang="en-US" sz="2000" dirty="0"/>
              <a:t>Housing units built in Oshakati North (Ehenye) Ext. 4 </a:t>
            </a:r>
          </a:p>
          <a:p>
            <a:pPr marL="285750" indent="-285750">
              <a:buFont typeface="Wingdings" panose="05000000000000000000" pitchFamily="2" charset="2"/>
              <a:buChar char="v"/>
            </a:pPr>
            <a:r>
              <a:rPr lang="en-US" sz="2000" dirty="0"/>
              <a:t>	</a:t>
            </a:r>
            <a:r>
              <a:rPr lang="en-US" sz="2000" b="1" dirty="0"/>
              <a:t>100</a:t>
            </a:r>
            <a:r>
              <a:rPr lang="en-US" sz="2000" dirty="0"/>
              <a:t> erven allocation in Oshakati-North – Year 2022 </a:t>
            </a:r>
          </a:p>
          <a:p>
            <a:endParaRPr lang="en-US" sz="2000" dirty="0"/>
          </a:p>
          <a:p>
            <a:pPr marL="285750" indent="-285750">
              <a:buFont typeface="Wingdings" panose="05000000000000000000" pitchFamily="2" charset="2"/>
              <a:buChar char="v"/>
            </a:pPr>
            <a:r>
              <a:rPr lang="en-US" sz="2000" dirty="0"/>
              <a:t>NHE and Council is also in an agreement for a </a:t>
            </a:r>
            <a:r>
              <a:rPr lang="en-US" sz="2000" b="1" dirty="0"/>
              <a:t>Special Housing Project for Men and Women in Uniform </a:t>
            </a:r>
          </a:p>
          <a:p>
            <a:endParaRPr lang="en-US" sz="2000" b="1" dirty="0"/>
          </a:p>
          <a:p>
            <a:pPr marL="285750" indent="-285750">
              <a:buFont typeface="Wingdings" panose="05000000000000000000" pitchFamily="2" charset="2"/>
              <a:buChar char="v"/>
            </a:pPr>
            <a:r>
              <a:rPr lang="en-US" sz="2000" b="1" dirty="0"/>
              <a:t>A total of 70 residential erven allocated for this project.</a:t>
            </a:r>
          </a:p>
        </p:txBody>
      </p:sp>
      <p:sp>
        <p:nvSpPr>
          <p:cNvPr id="5" name="Slide Number Placeholder 4">
            <a:extLst>
              <a:ext uri="{FF2B5EF4-FFF2-40B4-BE49-F238E27FC236}">
                <a16:creationId xmlns:a16="http://schemas.microsoft.com/office/drawing/2014/main" id="{9BA4F65E-BC8F-47AC-710A-32492A2870F0}"/>
              </a:ext>
            </a:extLst>
          </p:cNvPr>
          <p:cNvSpPr>
            <a:spLocks noGrp="1"/>
          </p:cNvSpPr>
          <p:nvPr>
            <p:ph type="sldNum" sz="quarter" idx="12"/>
          </p:nvPr>
        </p:nvSpPr>
        <p:spPr/>
        <p:txBody>
          <a:bodyPr/>
          <a:lstStyle/>
          <a:p>
            <a:fld id="{17E44561-FFEF-DD40-96C5-A1D52A4BA44B}" type="slidenum">
              <a:rPr lang="en-US" smtClean="0"/>
              <a:t>24</a:t>
            </a:fld>
            <a:endParaRPr lang="en-US"/>
          </a:p>
        </p:txBody>
      </p:sp>
      <p:sp>
        <p:nvSpPr>
          <p:cNvPr id="7" name="矩形: 圆角 4">
            <a:extLst>
              <a:ext uri="{FF2B5EF4-FFF2-40B4-BE49-F238E27FC236}">
                <a16:creationId xmlns:a16="http://schemas.microsoft.com/office/drawing/2014/main" id="{39CFC8EF-E25D-21E2-CC8A-003917E2FE53}"/>
              </a:ext>
            </a:extLst>
          </p:cNvPr>
          <p:cNvSpPr/>
          <p:nvPr/>
        </p:nvSpPr>
        <p:spPr bwMode="auto">
          <a:xfrm>
            <a:off x="832850" y="136526"/>
            <a:ext cx="8095027" cy="1233282"/>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800" b="1" dirty="0">
                <a:solidFill>
                  <a:schemeClr val="tx1"/>
                </a:solidFill>
              </a:rPr>
              <a:t>NATIONAL HOUSING ENTERPRISE (NHE)</a:t>
            </a:r>
          </a:p>
        </p:txBody>
      </p:sp>
    </p:spTree>
    <p:extLst>
      <p:ext uri="{BB962C8B-B14F-4D97-AF65-F5344CB8AC3E}">
        <p14:creationId xmlns:p14="http://schemas.microsoft.com/office/powerpoint/2010/main" val="2514409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descr="A road with houses along it&#10;&#10;Description automatically generated with low confidence">
            <a:extLst>
              <a:ext uri="{FF2B5EF4-FFF2-40B4-BE49-F238E27FC236}">
                <a16:creationId xmlns:a16="http://schemas.microsoft.com/office/drawing/2014/main" id="{1048EF83-71A9-FC2C-F41F-6AA0664802FF}"/>
              </a:ext>
            </a:extLst>
          </p:cNvPr>
          <p:cNvPicPr>
            <a:picLocks noChangeAspect="1"/>
          </p:cNvPicPr>
          <p:nvPr/>
        </p:nvPicPr>
        <p:blipFill rotWithShape="1">
          <a:blip r:embed="rId2"/>
          <a:srcRect t="17745" r="1" b="25003"/>
          <a:stretch/>
        </p:blipFill>
        <p:spPr>
          <a:xfrm>
            <a:off x="4166504" y="10"/>
            <a:ext cx="8025495" cy="3067040"/>
          </a:xfrm>
          <a:prstGeom prst="rect">
            <a:avLst/>
          </a:prstGeom>
        </p:spPr>
      </p:pic>
      <p:pic>
        <p:nvPicPr>
          <p:cNvPr id="22" name="Picture 21" descr="A picture containing text, sky, outdoor, road&#10;&#10;Description automatically generated">
            <a:extLst>
              <a:ext uri="{FF2B5EF4-FFF2-40B4-BE49-F238E27FC236}">
                <a16:creationId xmlns:a16="http://schemas.microsoft.com/office/drawing/2014/main" id="{31DA5916-F10B-2CE2-9B4D-BC5B7280D505}"/>
              </a:ext>
            </a:extLst>
          </p:cNvPr>
          <p:cNvPicPr>
            <a:picLocks noChangeAspect="1"/>
          </p:cNvPicPr>
          <p:nvPr/>
        </p:nvPicPr>
        <p:blipFill rotWithShape="1">
          <a:blip r:embed="rId3"/>
          <a:srcRect t="37703" r="-2" b="6974"/>
          <a:stretch/>
        </p:blipFill>
        <p:spPr>
          <a:xfrm>
            <a:off x="20" y="3790950"/>
            <a:ext cx="8305780" cy="3067051"/>
          </a:xfrm>
          <a:prstGeom prst="rect">
            <a:avLst/>
          </a:prstGeom>
        </p:spPr>
      </p:pic>
      <p:sp>
        <p:nvSpPr>
          <p:cNvPr id="55" name="Freeform: Shape 46">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picture containing outdoor, building, sky, ground&#10;&#10;Description automatically generated">
            <a:extLst>
              <a:ext uri="{FF2B5EF4-FFF2-40B4-BE49-F238E27FC236}">
                <a16:creationId xmlns:a16="http://schemas.microsoft.com/office/drawing/2014/main" id="{9DED41BB-661E-EC39-29BB-44D9178BEC0C}"/>
              </a:ext>
            </a:extLst>
          </p:cNvPr>
          <p:cNvPicPr>
            <a:picLocks noChangeAspect="1"/>
          </p:cNvPicPr>
          <p:nvPr/>
        </p:nvPicPr>
        <p:blipFill rotWithShape="1">
          <a:blip r:embed="rId4"/>
          <a:srcRect l="9367" r="19662" b="1"/>
          <a:stretch/>
        </p:blipFill>
        <p:spPr>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56" name="Freeform: Shape 48">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picture containing outdoor, sky, ground, shore&#10;&#10;Description automatically generated">
            <a:extLst>
              <a:ext uri="{FF2B5EF4-FFF2-40B4-BE49-F238E27FC236}">
                <a16:creationId xmlns:a16="http://schemas.microsoft.com/office/drawing/2014/main" id="{3CC8BB1B-DF30-8187-15D6-386AEEEB646D}"/>
              </a:ext>
            </a:extLst>
          </p:cNvPr>
          <p:cNvPicPr>
            <a:picLocks noChangeAspect="1"/>
          </p:cNvPicPr>
          <p:nvPr/>
        </p:nvPicPr>
        <p:blipFill rotWithShape="1">
          <a:blip r:embed="rId5"/>
          <a:srcRect l="23266" r="-1" b="-1"/>
          <a:stretch/>
        </p:blipFill>
        <p:spPr>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57" name="Oval 50">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tree in front of a row of white houses&#10;&#10;Description automatically generated with low confidence">
            <a:extLst>
              <a:ext uri="{FF2B5EF4-FFF2-40B4-BE49-F238E27FC236}">
                <a16:creationId xmlns:a16="http://schemas.microsoft.com/office/drawing/2014/main" id="{EE081A4F-E764-8189-D1BE-C871AF80EA42}"/>
              </a:ext>
            </a:extLst>
          </p:cNvPr>
          <p:cNvPicPr>
            <a:picLocks noChangeAspect="1"/>
          </p:cNvPicPr>
          <p:nvPr/>
        </p:nvPicPr>
        <p:blipFill rotWithShape="1">
          <a:blip r:embed="rId6"/>
          <a:srcRect l="27605" r="5394" b="-1"/>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3" name="Slide Number Placeholder 2">
            <a:extLst>
              <a:ext uri="{FF2B5EF4-FFF2-40B4-BE49-F238E27FC236}">
                <a16:creationId xmlns:a16="http://schemas.microsoft.com/office/drawing/2014/main" id="{021D429D-E0DB-6212-2C9B-DEEB26C6FCD0}"/>
              </a:ext>
            </a:extLst>
          </p:cNvPr>
          <p:cNvSpPr>
            <a:spLocks noGrp="1"/>
          </p:cNvSpPr>
          <p:nvPr>
            <p:ph type="sldNum" sz="quarter" idx="12"/>
          </p:nvPr>
        </p:nvSpPr>
        <p:spPr/>
        <p:txBody>
          <a:bodyPr/>
          <a:lstStyle/>
          <a:p>
            <a:fld id="{17E44561-FFEF-DD40-96C5-A1D52A4BA44B}" type="slidenum">
              <a:rPr lang="en-US" smtClean="0"/>
              <a:t>25</a:t>
            </a:fld>
            <a:endParaRPr lang="en-US"/>
          </a:p>
        </p:txBody>
      </p:sp>
    </p:spTree>
    <p:extLst>
      <p:ext uri="{BB962C8B-B14F-4D97-AF65-F5344CB8AC3E}">
        <p14:creationId xmlns:p14="http://schemas.microsoft.com/office/powerpoint/2010/main" val="130395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23C465DF-982A-6E02-A6A4-38AE0F026D84}"/>
              </a:ext>
            </a:extLst>
          </p:cNvPr>
          <p:cNvPicPr>
            <a:picLocks noChangeAspect="1"/>
          </p:cNvPicPr>
          <p:nvPr/>
        </p:nvPicPr>
        <p:blipFill>
          <a:blip r:embed="rId3"/>
          <a:stretch>
            <a:fillRect/>
          </a:stretch>
        </p:blipFill>
        <p:spPr>
          <a:xfrm>
            <a:off x="9098844" y="3289300"/>
            <a:ext cx="2655006" cy="2655006"/>
          </a:xfrm>
          <a:prstGeom prst="rect">
            <a:avLst/>
          </a:prstGeom>
        </p:spPr>
      </p:pic>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4"/>
          <a:stretch>
            <a:fillRect/>
          </a:stretch>
        </p:blipFill>
        <p:spPr>
          <a:xfrm>
            <a:off x="-4763" y="0"/>
            <a:ext cx="12192000" cy="6858000"/>
          </a:xfrm>
          <a:prstGeom prst="rect">
            <a:avLst/>
          </a:prstGeom>
        </p:spPr>
      </p:pic>
      <p:sp>
        <p:nvSpPr>
          <p:cNvPr id="6" name="TextBox 5">
            <a:extLst>
              <a:ext uri="{FF2B5EF4-FFF2-40B4-BE49-F238E27FC236}">
                <a16:creationId xmlns:a16="http://schemas.microsoft.com/office/drawing/2014/main" id="{4F1FF9FB-0CA4-71BF-FEC6-6D8B8151440B}"/>
              </a:ext>
            </a:extLst>
          </p:cNvPr>
          <p:cNvSpPr txBox="1"/>
          <p:nvPr/>
        </p:nvSpPr>
        <p:spPr>
          <a:xfrm>
            <a:off x="689492" y="1537004"/>
            <a:ext cx="8409352" cy="4616648"/>
          </a:xfrm>
          <a:prstGeom prst="rect">
            <a:avLst/>
          </a:prstGeom>
          <a:noFill/>
        </p:spPr>
        <p:txBody>
          <a:bodyPr wrap="square" rtlCol="0">
            <a:spAutoFit/>
          </a:bodyPr>
          <a:lstStyle/>
          <a:p>
            <a:pPr marL="285750" indent="-285750">
              <a:buFont typeface="Wingdings" panose="05000000000000000000" pitchFamily="2" charset="2"/>
              <a:buChar char="v"/>
            </a:pPr>
            <a:r>
              <a:rPr lang="en-GB" sz="2000" dirty="0">
                <a:cs typeface="Calibri Light" panose="020F0302020204030204" pitchFamily="34" charset="0"/>
              </a:rPr>
              <a:t>Partnership agreement, signed in May 2018 </a:t>
            </a:r>
          </a:p>
          <a:p>
            <a:pPr marL="285750" indent="-285750">
              <a:buFont typeface="Wingdings" panose="05000000000000000000" pitchFamily="2" charset="2"/>
              <a:buChar char="v"/>
            </a:pPr>
            <a:r>
              <a:rPr lang="en-US" sz="2000" dirty="0">
                <a:ea typeface="Calibri" panose="020F0502020204030204" pitchFamily="34" charset="0"/>
                <a:cs typeface="Calibri Light" panose="020F0302020204030204" pitchFamily="34" charset="0"/>
              </a:rPr>
              <a:t>Affordable land delivery initiative for housing development by the</a:t>
            </a:r>
            <a:r>
              <a:rPr lang="en-US" sz="2000" dirty="0">
                <a:effectLst/>
                <a:ea typeface="Calibri" panose="020F0502020204030204" pitchFamily="34" charset="0"/>
                <a:cs typeface="Calibri Light" panose="020F0302020204030204" pitchFamily="34" charset="0"/>
              </a:rPr>
              <a:t> Ultra low-income earners.</a:t>
            </a:r>
            <a:r>
              <a:rPr lang="en-US" sz="2000" kern="0" dirty="0">
                <a:solidFill>
                  <a:schemeClr val="tx2">
                    <a:lumMod val="50000"/>
                  </a:schemeClr>
                </a:solidFill>
              </a:rPr>
              <a:t> </a:t>
            </a:r>
          </a:p>
          <a:p>
            <a:pPr marL="285750" indent="-285750">
              <a:buFont typeface="Wingdings" panose="05000000000000000000" pitchFamily="2" charset="2"/>
              <a:buChar char="v"/>
            </a:pPr>
            <a:r>
              <a:rPr lang="en-GB" sz="2000" dirty="0">
                <a:cs typeface="Calibri Light" panose="020F0302020204030204" pitchFamily="34" charset="0"/>
              </a:rPr>
              <a:t>A total of 122 residential erven were serviced under phase 1. </a:t>
            </a:r>
          </a:p>
          <a:p>
            <a:pPr marL="285750" indent="-285750">
              <a:buFont typeface="Wingdings" panose="05000000000000000000" pitchFamily="2" charset="2"/>
              <a:buChar char="v"/>
            </a:pPr>
            <a:r>
              <a:rPr lang="en-GB" sz="2000" dirty="0">
                <a:cs typeface="Calibri Light" panose="020F0302020204030204" pitchFamily="34" charset="0"/>
              </a:rPr>
              <a:t>Plots sold to low- income earners from the Council’s waiting at a cost of  N$10,000, tittle deed issued to beneficiaries</a:t>
            </a:r>
          </a:p>
          <a:p>
            <a:pPr marL="285750" indent="-285750">
              <a:buFont typeface="Wingdings" panose="05000000000000000000" pitchFamily="2" charset="2"/>
              <a:buChar char="v"/>
            </a:pPr>
            <a:r>
              <a:rPr lang="en-US" sz="2000" kern="0" dirty="0">
                <a:solidFill>
                  <a:schemeClr val="tx2">
                    <a:lumMod val="50000"/>
                  </a:schemeClr>
                </a:solidFill>
              </a:rPr>
              <a:t>Revolving fund approach</a:t>
            </a:r>
            <a:endParaRPr lang="en-GB" sz="2000" kern="0" dirty="0">
              <a:solidFill>
                <a:schemeClr val="tx2">
                  <a:lumMod val="50000"/>
                </a:schemeClr>
              </a:solidFill>
            </a:endParaRPr>
          </a:p>
          <a:p>
            <a:pPr marL="285750" indent="-285750">
              <a:buFont typeface="Wingdings" panose="05000000000000000000" pitchFamily="2" charset="2"/>
              <a:buChar char="v"/>
            </a:pPr>
            <a:r>
              <a:rPr lang="en-GB" sz="2000" dirty="0">
                <a:cs typeface="Calibri Light" panose="020F0302020204030204" pitchFamily="34" charset="0"/>
              </a:rPr>
              <a:t>FNB Namibia provides loan financing for the construction of houses for qualifying beneficiaries at a maximum loan amount of N$50,000.00</a:t>
            </a:r>
          </a:p>
          <a:p>
            <a:endParaRPr lang="en-GB" sz="2000" dirty="0">
              <a:cs typeface="Calibri Light" panose="020F0302020204030204" pitchFamily="34" charset="0"/>
            </a:endParaRPr>
          </a:p>
          <a:p>
            <a:pPr marL="285750" indent="-285750">
              <a:buFont typeface="Wingdings" panose="05000000000000000000" pitchFamily="2" charset="2"/>
              <a:buChar char="v"/>
            </a:pPr>
            <a:r>
              <a:rPr lang="en-GB" sz="2000" dirty="0">
                <a:cs typeface="Calibri Light" panose="020F0302020204030204" pitchFamily="34" charset="0"/>
              </a:rPr>
              <a:t>Phase 2,  in 2022 the Council allocated Onawa Ext. 9 comprising of about 320 erven. </a:t>
            </a:r>
          </a:p>
          <a:p>
            <a:pPr marL="285750" indent="-285750">
              <a:buFont typeface="Arial" panose="020B0604020202020204" pitchFamily="34" charset="0"/>
              <a:buChar char="•"/>
            </a:pPr>
            <a:endParaRPr lang="en-GB" dirty="0">
              <a:cs typeface="Calibri Light" panose="020F0302020204030204" pitchFamily="34" charset="0"/>
            </a:endParaRPr>
          </a:p>
          <a:p>
            <a:pPr marL="285750" indent="-285750">
              <a:buFont typeface="Arial" panose="020B0604020202020204" pitchFamily="34" charset="0"/>
              <a:buChar char="•"/>
            </a:pPr>
            <a:endParaRPr lang="en-GB" dirty="0">
              <a:cs typeface="Calibri Light" panose="020F0302020204030204" pitchFamily="34" charset="0"/>
            </a:endParaRPr>
          </a:p>
          <a:p>
            <a:pPr marL="285750" indent="-285750">
              <a:buFont typeface="Arial" panose="020B0604020202020204" pitchFamily="34" charset="0"/>
              <a:buChar char="•"/>
            </a:pPr>
            <a:endParaRPr lang="en-US" dirty="0">
              <a:cs typeface="Calibri Light" panose="020F0302020204030204" pitchFamily="34" charset="0"/>
            </a:endParaRPr>
          </a:p>
        </p:txBody>
      </p:sp>
      <p:sp>
        <p:nvSpPr>
          <p:cNvPr id="5" name="Slide Number Placeholder 4">
            <a:extLst>
              <a:ext uri="{FF2B5EF4-FFF2-40B4-BE49-F238E27FC236}">
                <a16:creationId xmlns:a16="http://schemas.microsoft.com/office/drawing/2014/main" id="{88092B7F-8268-BE6A-2825-53B14714199C}"/>
              </a:ext>
            </a:extLst>
          </p:cNvPr>
          <p:cNvSpPr>
            <a:spLocks noGrp="1"/>
          </p:cNvSpPr>
          <p:nvPr>
            <p:ph type="sldNum" sz="quarter" idx="12"/>
          </p:nvPr>
        </p:nvSpPr>
        <p:spPr/>
        <p:txBody>
          <a:bodyPr/>
          <a:lstStyle/>
          <a:p>
            <a:fld id="{17E44561-FFEF-DD40-96C5-A1D52A4BA44B}" type="slidenum">
              <a:rPr lang="en-US" smtClean="0"/>
              <a:t>26</a:t>
            </a:fld>
            <a:endParaRPr lang="en-US"/>
          </a:p>
        </p:txBody>
      </p:sp>
      <p:sp>
        <p:nvSpPr>
          <p:cNvPr id="8" name="矩形: 圆角 4">
            <a:extLst>
              <a:ext uri="{FF2B5EF4-FFF2-40B4-BE49-F238E27FC236}">
                <a16:creationId xmlns:a16="http://schemas.microsoft.com/office/drawing/2014/main" id="{DA428FCC-05CE-392A-9563-AEABDF85AC6C}"/>
              </a:ext>
            </a:extLst>
          </p:cNvPr>
          <p:cNvSpPr/>
          <p:nvPr/>
        </p:nvSpPr>
        <p:spPr bwMode="auto">
          <a:xfrm>
            <a:off x="689492" y="151861"/>
            <a:ext cx="8409352" cy="1233282"/>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libri" panose="020F0502020204030204"/>
                <a:ea typeface="+mn-ea"/>
                <a:cs typeface="+mn-cs"/>
              </a:rPr>
              <a:t>DEVELOPMENT WORKHOP NAMIBIA (DWN)</a:t>
            </a:r>
          </a:p>
        </p:txBody>
      </p:sp>
    </p:spTree>
    <p:extLst>
      <p:ext uri="{BB962C8B-B14F-4D97-AF65-F5344CB8AC3E}">
        <p14:creationId xmlns:p14="http://schemas.microsoft.com/office/powerpoint/2010/main" val="341904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F1FF9FB-0CA4-71BF-FEC6-6D8B8151440B}"/>
              </a:ext>
            </a:extLst>
          </p:cNvPr>
          <p:cNvSpPr txBox="1"/>
          <p:nvPr/>
        </p:nvSpPr>
        <p:spPr>
          <a:xfrm>
            <a:off x="466725" y="1604914"/>
            <a:ext cx="10648950" cy="4678204"/>
          </a:xfrm>
          <a:prstGeom prst="rect">
            <a:avLst/>
          </a:prstGeom>
          <a:noFill/>
        </p:spPr>
        <p:txBody>
          <a:bodyPr wrap="square" rtlCol="0">
            <a:spAutoFit/>
          </a:bodyPr>
          <a:lstStyle/>
          <a:p>
            <a:r>
              <a:rPr lang="en-US" sz="1800" b="1" dirty="0">
                <a:effectLst/>
                <a:latin typeface="Arial" panose="020B0604020202020204" pitchFamily="34" charset="0"/>
                <a:ea typeface="Calibri" panose="020F0502020204030204" pitchFamily="34" charset="0"/>
                <a:cs typeface="Times New Roman" panose="02020603050405020304" pitchFamily="18" charset="0"/>
              </a:rPr>
              <a:t>“Creating solutions for providing affordable and inclusive housing is a challenging enterprise</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Arial" panose="020B0604020202020204" pitchFamily="34" charset="0"/>
                <a:ea typeface="Calibri" panose="020F0502020204030204" pitchFamily="34" charset="0"/>
                <a:cs typeface="Times New Roman" panose="02020603050405020304" pitchFamily="18" charset="0"/>
              </a:rPr>
              <a:t>where adequate planning policies and community participation play a fundamental role</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GB" sz="2800" dirty="0"/>
          </a:p>
          <a:p>
            <a:pPr marL="514350" indent="-514350">
              <a:buFont typeface="+mj-lt"/>
              <a:buAutoNum type="arabicPeriod"/>
            </a:pPr>
            <a:r>
              <a:rPr lang="en-GB" sz="2400" dirty="0"/>
              <a:t>Rapid increase of urbanisation</a:t>
            </a:r>
          </a:p>
          <a:p>
            <a:pPr marL="514350" indent="-514350">
              <a:buFont typeface="+mj-lt"/>
              <a:buAutoNum type="arabicPeriod"/>
            </a:pPr>
            <a:r>
              <a:rPr lang="en-GB" sz="2400" dirty="0"/>
              <a:t>Influx of people from rural to the town</a:t>
            </a:r>
          </a:p>
          <a:p>
            <a:pPr marL="514350" indent="-514350">
              <a:buFont typeface="+mj-lt"/>
              <a:buAutoNum type="arabicPeriod"/>
            </a:pPr>
            <a:r>
              <a:rPr lang="en-GB" sz="2400" dirty="0"/>
              <a:t>Delays in obtaining Ministerial consent for the sale of land </a:t>
            </a:r>
          </a:p>
          <a:p>
            <a:pPr marL="514350" indent="-514350">
              <a:buFont typeface="+mj-lt"/>
              <a:buAutoNum type="arabicPeriod"/>
            </a:pPr>
            <a:r>
              <a:rPr lang="en-GB" sz="2400" dirty="0"/>
              <a:t>Increasing in housing demands  and cost of housing construction</a:t>
            </a:r>
          </a:p>
          <a:p>
            <a:pPr marL="514350" indent="-514350">
              <a:buFont typeface="+mj-lt"/>
              <a:buAutoNum type="arabicPeriod"/>
            </a:pPr>
            <a:r>
              <a:rPr lang="en-GB" sz="2400" dirty="0"/>
              <a:t>Limited serviced land and increasing cost of servicing</a:t>
            </a:r>
          </a:p>
          <a:p>
            <a:pPr marL="514350" indent="-514350">
              <a:buFont typeface="+mj-lt"/>
              <a:buAutoNum type="arabicPeriod"/>
            </a:pPr>
            <a:r>
              <a:rPr lang="en-GB" sz="2400" dirty="0"/>
              <a:t>Unavailability of developable land </a:t>
            </a:r>
          </a:p>
          <a:p>
            <a:pPr marL="514350" indent="-514350">
              <a:buFont typeface="+mj-lt"/>
              <a:buAutoNum type="arabicPeriod"/>
            </a:pPr>
            <a:r>
              <a:rPr lang="en-GB" sz="2400" dirty="0"/>
              <a:t>Lack of employment opportunities compounded by economic downturn and Covid 19 </a:t>
            </a:r>
          </a:p>
          <a:p>
            <a:endParaRPr lang="en-GB" sz="2400" dirty="0"/>
          </a:p>
          <a:p>
            <a:endParaRPr lang="en-GB" dirty="0"/>
          </a:p>
        </p:txBody>
      </p:sp>
      <p:sp>
        <p:nvSpPr>
          <p:cNvPr id="5" name="Slide Number Placeholder 4">
            <a:extLst>
              <a:ext uri="{FF2B5EF4-FFF2-40B4-BE49-F238E27FC236}">
                <a16:creationId xmlns:a16="http://schemas.microsoft.com/office/drawing/2014/main" id="{19D8346D-11BA-8B90-D33A-78EB81BA2CDB}"/>
              </a:ext>
            </a:extLst>
          </p:cNvPr>
          <p:cNvSpPr>
            <a:spLocks noGrp="1"/>
          </p:cNvSpPr>
          <p:nvPr>
            <p:ph type="sldNum" sz="quarter" idx="12"/>
          </p:nvPr>
        </p:nvSpPr>
        <p:spPr/>
        <p:txBody>
          <a:bodyPr/>
          <a:lstStyle/>
          <a:p>
            <a:fld id="{17E44561-FFEF-DD40-96C5-A1D52A4BA44B}" type="slidenum">
              <a:rPr lang="en-US" smtClean="0"/>
              <a:t>27</a:t>
            </a:fld>
            <a:endParaRPr lang="en-US"/>
          </a:p>
        </p:txBody>
      </p:sp>
      <p:sp>
        <p:nvSpPr>
          <p:cNvPr id="7" name="矩形: 圆角 4">
            <a:extLst>
              <a:ext uri="{FF2B5EF4-FFF2-40B4-BE49-F238E27FC236}">
                <a16:creationId xmlns:a16="http://schemas.microsoft.com/office/drawing/2014/main" id="{D47C71A4-931D-AC48-B0EC-5C605655A7BC}"/>
              </a:ext>
            </a:extLst>
          </p:cNvPr>
          <p:cNvSpPr/>
          <p:nvPr/>
        </p:nvSpPr>
        <p:spPr bwMode="auto">
          <a:xfrm>
            <a:off x="466725" y="185816"/>
            <a:ext cx="8095027" cy="1233282"/>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B0F0"/>
                </a:solidFill>
                <a:effectLst/>
                <a:uLnTx/>
                <a:uFillTx/>
                <a:latin typeface="Calibri" panose="020F0502020204030204"/>
                <a:ea typeface="+mn-ea"/>
                <a:cs typeface="+mn-cs"/>
              </a:rPr>
              <a:t>Challenges </a:t>
            </a:r>
          </a:p>
        </p:txBody>
      </p:sp>
    </p:spTree>
    <p:extLst>
      <p:ext uri="{BB962C8B-B14F-4D97-AF65-F5344CB8AC3E}">
        <p14:creationId xmlns:p14="http://schemas.microsoft.com/office/powerpoint/2010/main" val="1477240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3"/>
          <a:stretch>
            <a:fillRect/>
          </a:stretch>
        </p:blipFill>
        <p:spPr>
          <a:xfrm>
            <a:off x="0" y="278876"/>
            <a:ext cx="12192000" cy="6858000"/>
          </a:xfrm>
          <a:prstGeom prst="rect">
            <a:avLst/>
          </a:prstGeom>
        </p:spPr>
      </p:pic>
      <p:sp>
        <p:nvSpPr>
          <p:cNvPr id="6" name="TextBox 5">
            <a:extLst>
              <a:ext uri="{FF2B5EF4-FFF2-40B4-BE49-F238E27FC236}">
                <a16:creationId xmlns:a16="http://schemas.microsoft.com/office/drawing/2014/main" id="{4F1FF9FB-0CA4-71BF-FEC6-6D8B8151440B}"/>
              </a:ext>
            </a:extLst>
          </p:cNvPr>
          <p:cNvSpPr txBox="1"/>
          <p:nvPr/>
        </p:nvSpPr>
        <p:spPr>
          <a:xfrm>
            <a:off x="509240" y="1357472"/>
            <a:ext cx="9091960" cy="5078313"/>
          </a:xfrm>
          <a:prstGeom prst="rect">
            <a:avLst/>
          </a:prstGeom>
          <a:noFill/>
        </p:spPr>
        <p:txBody>
          <a:bodyPr wrap="square" rtlCol="0">
            <a:spAutoFit/>
          </a:bodyPr>
          <a:lstStyle/>
          <a:p>
            <a:endParaRPr lang="en-GB" dirty="0">
              <a:highlight>
                <a:srgbClr val="FFFF00"/>
              </a:highlight>
            </a:endParaRPr>
          </a:p>
          <a:p>
            <a:pPr marL="457200" indent="-457200">
              <a:buFont typeface="+mj-lt"/>
              <a:buAutoNum type="arabicPeriod"/>
            </a:pPr>
            <a:r>
              <a:rPr lang="en-GB" sz="2400" dirty="0"/>
              <a:t>Strengthen internal Council’s technical capacity to service land in-house (e.g., water reticulation)</a:t>
            </a:r>
            <a:endParaRPr lang="en-US" altLang="en-US" sz="2400" dirty="0">
              <a:solidFill>
                <a:schemeClr val="tx1"/>
              </a:solidFill>
            </a:endParaRPr>
          </a:p>
          <a:p>
            <a:pPr marL="457200" indent="-457200">
              <a:buFont typeface="+mj-lt"/>
              <a:buAutoNum type="arabicPeriod"/>
            </a:pPr>
            <a:r>
              <a:rPr lang="en-US" altLang="en-US" sz="2400" dirty="0">
                <a:solidFill>
                  <a:schemeClr val="tx1"/>
                </a:solidFill>
              </a:rPr>
              <a:t>Explore Public Private Partnerships and Joint Ventures for land servicing and housing development</a:t>
            </a:r>
          </a:p>
          <a:p>
            <a:pPr marL="457200" indent="-457200">
              <a:buFont typeface="+mj-lt"/>
              <a:buAutoNum type="arabicPeriod"/>
            </a:pPr>
            <a:r>
              <a:rPr lang="en-US" altLang="en-US" sz="2400" dirty="0"/>
              <a:t>Strengthen and  resource Decentralized Build Together Program and other low- income earners housing scheme and land delivery initiatives  (Shack dwellers federation, Development Workshop of Namibia)</a:t>
            </a:r>
          </a:p>
          <a:p>
            <a:pPr marL="457200" indent="-457200">
              <a:buFont typeface="+mj-lt"/>
              <a:buAutoNum type="arabicPeriod"/>
            </a:pPr>
            <a:r>
              <a:rPr lang="en-US" altLang="en-US" sz="2400" dirty="0">
                <a:solidFill>
                  <a:schemeClr val="tx1"/>
                </a:solidFill>
              </a:rPr>
              <a:t>Lobby for the ame</a:t>
            </a:r>
            <a:r>
              <a:rPr lang="en-US" altLang="en-US" sz="2400" dirty="0"/>
              <a:t>ndment of the Local Authorities Act to enable all Local Authorities to sell land without Ministerial consents </a:t>
            </a:r>
          </a:p>
          <a:p>
            <a:pPr marL="457200" indent="-457200">
              <a:buFont typeface="+mj-lt"/>
              <a:buAutoNum type="arabicPeriod"/>
            </a:pPr>
            <a:r>
              <a:rPr lang="en-US" altLang="en-US" sz="2400" dirty="0">
                <a:solidFill>
                  <a:schemeClr val="tx1"/>
                </a:solidFill>
              </a:rPr>
              <a:t>Explore development financing for land servicing </a:t>
            </a:r>
            <a:r>
              <a:rPr lang="en-US" altLang="en-US" sz="2400" dirty="0"/>
              <a:t>on a r</a:t>
            </a:r>
            <a:r>
              <a:rPr lang="en-US" altLang="en-US" sz="2400" dirty="0">
                <a:solidFill>
                  <a:schemeClr val="tx1"/>
                </a:solidFill>
              </a:rPr>
              <a:t>ing fencing approach </a:t>
            </a:r>
            <a:endParaRPr lang="en-US" sz="2400" dirty="0"/>
          </a:p>
          <a:p>
            <a:r>
              <a:rPr lang="en-US" dirty="0"/>
              <a:t>	</a:t>
            </a:r>
          </a:p>
        </p:txBody>
      </p:sp>
      <p:sp>
        <p:nvSpPr>
          <p:cNvPr id="5" name="Slide Number Placeholder 4">
            <a:extLst>
              <a:ext uri="{FF2B5EF4-FFF2-40B4-BE49-F238E27FC236}">
                <a16:creationId xmlns:a16="http://schemas.microsoft.com/office/drawing/2014/main" id="{850C95CF-D5CC-B541-1D89-28E194D07DF5}"/>
              </a:ext>
            </a:extLst>
          </p:cNvPr>
          <p:cNvSpPr>
            <a:spLocks noGrp="1"/>
          </p:cNvSpPr>
          <p:nvPr>
            <p:ph type="sldNum" sz="quarter" idx="12"/>
          </p:nvPr>
        </p:nvSpPr>
        <p:spPr/>
        <p:txBody>
          <a:bodyPr/>
          <a:lstStyle/>
          <a:p>
            <a:fld id="{17E44561-FFEF-DD40-96C5-A1D52A4BA44B}" type="slidenum">
              <a:rPr lang="en-US" smtClean="0"/>
              <a:t>28</a:t>
            </a:fld>
            <a:endParaRPr lang="en-US"/>
          </a:p>
        </p:txBody>
      </p:sp>
      <p:sp>
        <p:nvSpPr>
          <p:cNvPr id="7" name="矩形: 圆角 4">
            <a:extLst>
              <a:ext uri="{FF2B5EF4-FFF2-40B4-BE49-F238E27FC236}">
                <a16:creationId xmlns:a16="http://schemas.microsoft.com/office/drawing/2014/main" id="{1B3E6C99-94D6-B62E-1924-F67C82C14C80}"/>
              </a:ext>
            </a:extLst>
          </p:cNvPr>
          <p:cNvSpPr/>
          <p:nvPr/>
        </p:nvSpPr>
        <p:spPr bwMode="auto">
          <a:xfrm>
            <a:off x="589915" y="330472"/>
            <a:ext cx="8095027" cy="971317"/>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00B0F0"/>
                </a:solidFill>
                <a:latin typeface="Calibri" panose="020F0502020204030204"/>
              </a:rPr>
              <a:t>Recommendations</a:t>
            </a:r>
            <a:r>
              <a:rPr kumimoji="0" lang="en-US" sz="5400" b="1" i="0" u="none" strike="noStrike" kern="1200" cap="none" spc="0" normalizeH="0" baseline="0" noProof="0" dirty="0">
                <a:ln>
                  <a:noFill/>
                </a:ln>
                <a:solidFill>
                  <a:srgbClr val="00B0F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34681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1" y="22457"/>
            <a:ext cx="12192000" cy="6858000"/>
          </a:xfrm>
          <a:prstGeom prst="rect">
            <a:avLst/>
          </a:prstGeom>
        </p:spPr>
      </p:pic>
      <p:sp>
        <p:nvSpPr>
          <p:cNvPr id="4" name="TextBox 3">
            <a:extLst>
              <a:ext uri="{FF2B5EF4-FFF2-40B4-BE49-F238E27FC236}">
                <a16:creationId xmlns:a16="http://schemas.microsoft.com/office/drawing/2014/main" id="{594310C9-8D0D-5ECA-EF97-A1EFE28B65E0}"/>
              </a:ext>
            </a:extLst>
          </p:cNvPr>
          <p:cNvSpPr txBox="1"/>
          <p:nvPr/>
        </p:nvSpPr>
        <p:spPr>
          <a:xfrm>
            <a:off x="171452" y="3571875"/>
            <a:ext cx="2743198" cy="523220"/>
          </a:xfrm>
          <a:prstGeom prst="rect">
            <a:avLst/>
          </a:prstGeom>
          <a:noFill/>
        </p:spPr>
        <p:txBody>
          <a:bodyPr wrap="square" rtlCol="0">
            <a:spAutoFit/>
          </a:bodyPr>
          <a:lstStyle/>
          <a:p>
            <a:pPr algn="ctr"/>
            <a:r>
              <a:rPr lang="en-US" sz="2800" dirty="0">
                <a:solidFill>
                  <a:srgbClr val="00B0F0"/>
                </a:solidFill>
              </a:rPr>
              <a:t>Contact Details</a:t>
            </a:r>
          </a:p>
        </p:txBody>
      </p:sp>
      <p:sp>
        <p:nvSpPr>
          <p:cNvPr id="2" name="TextBox 1">
            <a:extLst>
              <a:ext uri="{FF2B5EF4-FFF2-40B4-BE49-F238E27FC236}">
                <a16:creationId xmlns:a16="http://schemas.microsoft.com/office/drawing/2014/main" id="{5DE3CC45-3C1A-D87A-4F50-CB5C32277E0F}"/>
              </a:ext>
            </a:extLst>
          </p:cNvPr>
          <p:cNvSpPr txBox="1"/>
          <p:nvPr/>
        </p:nvSpPr>
        <p:spPr>
          <a:xfrm>
            <a:off x="171451" y="4263059"/>
            <a:ext cx="2400299" cy="1200329"/>
          </a:xfrm>
          <a:prstGeom prst="rect">
            <a:avLst/>
          </a:prstGeom>
          <a:noFill/>
        </p:spPr>
        <p:txBody>
          <a:bodyPr wrap="square" rtlCol="0">
            <a:spAutoFit/>
          </a:bodyPr>
          <a:lstStyle/>
          <a:p>
            <a:r>
              <a:rPr lang="en-US" dirty="0"/>
              <a:t>Tel: +264 65 229 500</a:t>
            </a:r>
          </a:p>
          <a:p>
            <a:r>
              <a:rPr lang="en-US" dirty="0"/>
              <a:t>Fax: +264 61 283 5067</a:t>
            </a:r>
          </a:p>
          <a:p>
            <a:r>
              <a:rPr lang="en-US" dirty="0"/>
              <a:t>906 Sam Nujoma Road</a:t>
            </a:r>
          </a:p>
          <a:p>
            <a:r>
              <a:rPr lang="en-US" dirty="0"/>
              <a:t>Civic Centre - Oshakati</a:t>
            </a:r>
          </a:p>
        </p:txBody>
      </p:sp>
      <p:pic>
        <p:nvPicPr>
          <p:cNvPr id="5" name="Picture 4">
            <a:extLst>
              <a:ext uri="{FF2B5EF4-FFF2-40B4-BE49-F238E27FC236}">
                <a16:creationId xmlns:a16="http://schemas.microsoft.com/office/drawing/2014/main" id="{F79F0D7B-0277-5297-3A4A-A91BA23B26C1}"/>
              </a:ext>
            </a:extLst>
          </p:cNvPr>
          <p:cNvPicPr>
            <a:picLocks noChangeAspect="1"/>
          </p:cNvPicPr>
          <p:nvPr/>
        </p:nvPicPr>
        <p:blipFill>
          <a:blip r:embed="rId3"/>
          <a:stretch>
            <a:fillRect/>
          </a:stretch>
        </p:blipFill>
        <p:spPr>
          <a:xfrm>
            <a:off x="9481375" y="4897737"/>
            <a:ext cx="2169821" cy="701019"/>
          </a:xfrm>
          <a:prstGeom prst="rect">
            <a:avLst/>
          </a:prstGeom>
        </p:spPr>
      </p:pic>
      <p:sp>
        <p:nvSpPr>
          <p:cNvPr id="7" name="TextBox 6">
            <a:extLst>
              <a:ext uri="{FF2B5EF4-FFF2-40B4-BE49-F238E27FC236}">
                <a16:creationId xmlns:a16="http://schemas.microsoft.com/office/drawing/2014/main" id="{AD98B80F-D8F3-B5D6-5A42-F1DFBAEE604C}"/>
              </a:ext>
            </a:extLst>
          </p:cNvPr>
          <p:cNvSpPr txBox="1"/>
          <p:nvPr/>
        </p:nvSpPr>
        <p:spPr>
          <a:xfrm>
            <a:off x="3948112" y="187388"/>
            <a:ext cx="4295775" cy="584775"/>
          </a:xfrm>
          <a:prstGeom prst="rect">
            <a:avLst/>
          </a:prstGeom>
          <a:noFill/>
        </p:spPr>
        <p:txBody>
          <a:bodyPr wrap="square" rtlCol="0">
            <a:spAutoFit/>
          </a:bodyPr>
          <a:lstStyle/>
          <a:p>
            <a:pPr algn="ctr"/>
            <a:r>
              <a:rPr lang="en-US" sz="3200" b="1" dirty="0">
                <a:solidFill>
                  <a:schemeClr val="accent2"/>
                </a:solidFill>
              </a:rPr>
              <a:t>Thank You !</a:t>
            </a:r>
          </a:p>
        </p:txBody>
      </p:sp>
      <p:sp>
        <p:nvSpPr>
          <p:cNvPr id="8" name="Slide Number Placeholder 7">
            <a:extLst>
              <a:ext uri="{FF2B5EF4-FFF2-40B4-BE49-F238E27FC236}">
                <a16:creationId xmlns:a16="http://schemas.microsoft.com/office/drawing/2014/main" id="{2B32D7DA-0754-8DAA-06DB-8E6351DE2111}"/>
              </a:ext>
            </a:extLst>
          </p:cNvPr>
          <p:cNvSpPr>
            <a:spLocks noGrp="1"/>
          </p:cNvSpPr>
          <p:nvPr>
            <p:ph type="sldNum" sz="quarter" idx="12"/>
          </p:nvPr>
        </p:nvSpPr>
        <p:spPr/>
        <p:txBody>
          <a:bodyPr/>
          <a:lstStyle/>
          <a:p>
            <a:fld id="{17E44561-FFEF-DD40-96C5-A1D52A4BA44B}" type="slidenum">
              <a:rPr lang="en-US" smtClean="0"/>
              <a:t>29</a:t>
            </a:fld>
            <a:endParaRPr lang="en-US"/>
          </a:p>
        </p:txBody>
      </p:sp>
      <p:pic>
        <p:nvPicPr>
          <p:cNvPr id="9" name="Picture 5" descr="C:\Users\user\Desktop\Clapping.gif">
            <a:extLst>
              <a:ext uri="{FF2B5EF4-FFF2-40B4-BE49-F238E27FC236}">
                <a16:creationId xmlns:a16="http://schemas.microsoft.com/office/drawing/2014/main" id="{645FF89D-8AB4-C71A-B98B-365CCE3226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572" y="299236"/>
            <a:ext cx="3006181" cy="219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4A762B1-5B32-A479-634A-DE6929FE8E53}"/>
              </a:ext>
            </a:extLst>
          </p:cNvPr>
          <p:cNvPicPr>
            <a:picLocks noChangeAspect="1"/>
          </p:cNvPicPr>
          <p:nvPr/>
        </p:nvPicPr>
        <p:blipFill>
          <a:blip r:embed="rId5"/>
          <a:stretch>
            <a:fillRect/>
          </a:stretch>
        </p:blipFill>
        <p:spPr>
          <a:xfrm>
            <a:off x="3124201" y="882869"/>
            <a:ext cx="5676339" cy="4715887"/>
          </a:xfrm>
          <a:prstGeom prst="rect">
            <a:avLst/>
          </a:prstGeom>
        </p:spPr>
      </p:pic>
    </p:spTree>
    <p:extLst>
      <p:ext uri="{BB962C8B-B14F-4D97-AF65-F5344CB8AC3E}">
        <p14:creationId xmlns:p14="http://schemas.microsoft.com/office/powerpoint/2010/main" val="3548848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304383" y="24707"/>
            <a:ext cx="11887617" cy="6858000"/>
          </a:xfrm>
          <a:prstGeom prst="rect">
            <a:avLst/>
          </a:prstGeom>
        </p:spPr>
      </p:pic>
      <p:sp>
        <p:nvSpPr>
          <p:cNvPr id="6" name="TextBox 5">
            <a:extLst>
              <a:ext uri="{FF2B5EF4-FFF2-40B4-BE49-F238E27FC236}">
                <a16:creationId xmlns:a16="http://schemas.microsoft.com/office/drawing/2014/main" id="{4F1FF9FB-0CA4-71BF-FEC6-6D8B8151440B}"/>
              </a:ext>
            </a:extLst>
          </p:cNvPr>
          <p:cNvSpPr txBox="1"/>
          <p:nvPr/>
        </p:nvSpPr>
        <p:spPr>
          <a:xfrm>
            <a:off x="470068" y="1263124"/>
            <a:ext cx="6916086" cy="2554545"/>
          </a:xfrm>
          <a:prstGeom prst="rect">
            <a:avLst/>
          </a:prstGeom>
          <a:noFill/>
        </p:spPr>
        <p:txBody>
          <a:bodyPr wrap="square" rtlCol="0">
            <a:spAutoFit/>
          </a:bodyPr>
          <a:lstStyle/>
          <a:p>
            <a:pPr marL="285750" indent="-285750">
              <a:buFont typeface="Wingdings" panose="05000000000000000000" pitchFamily="2" charset="2"/>
              <a:buChar char="v"/>
              <a:defRPr/>
            </a:pPr>
            <a:r>
              <a:rPr lang="en-US" sz="1600" b="1" kern="0" dirty="0">
                <a:solidFill>
                  <a:schemeClr val="tx2">
                    <a:lumMod val="50000"/>
                  </a:schemeClr>
                </a:solidFill>
              </a:rPr>
              <a:t>Oshakati Town  “the Commercial Center of the North” </a:t>
            </a:r>
          </a:p>
          <a:p>
            <a:pPr marL="285750" indent="-285750" eaLnBrk="1" fontAlgn="auto" hangingPunct="1">
              <a:spcBef>
                <a:spcPts val="0"/>
              </a:spcBef>
              <a:spcAft>
                <a:spcPts val="0"/>
              </a:spcAft>
              <a:buFont typeface="Wingdings" panose="05000000000000000000" pitchFamily="2" charset="2"/>
              <a:buChar char="v"/>
              <a:defRPr/>
            </a:pPr>
            <a:r>
              <a:rPr lang="en-US" sz="1600" b="1" kern="0" dirty="0">
                <a:solidFill>
                  <a:schemeClr val="tx2">
                    <a:lumMod val="50000"/>
                  </a:schemeClr>
                </a:solidFill>
              </a:rPr>
              <a:t>Oshakati was founded in the 1960’s and was proclaimed as a town in 1992.</a:t>
            </a:r>
            <a:endParaRPr lang="en-ZA" sz="1600" b="1" kern="0" dirty="0">
              <a:solidFill>
                <a:schemeClr val="tx2">
                  <a:lumMod val="50000"/>
                </a:schemeClr>
              </a:solidFill>
            </a:endParaRPr>
          </a:p>
          <a:p>
            <a:pPr marL="285750" indent="-285750">
              <a:buFont typeface="Wingdings" panose="05000000000000000000" pitchFamily="2" charset="2"/>
              <a:buChar char="v"/>
              <a:defRPr/>
            </a:pPr>
            <a:r>
              <a:rPr lang="en-US" sz="1600" b="1" kern="0" dirty="0">
                <a:solidFill>
                  <a:schemeClr val="tx2">
                    <a:lumMod val="50000"/>
                  </a:schemeClr>
                </a:solidFill>
              </a:rPr>
              <a:t>Oshakati is currently serving about  90 000 residents (36,541 census report 2011).</a:t>
            </a:r>
          </a:p>
          <a:p>
            <a:pPr marL="285750" indent="-285750">
              <a:buFont typeface="Wingdings" panose="05000000000000000000" pitchFamily="2" charset="2"/>
              <a:buChar char="v"/>
              <a:defRPr/>
            </a:pPr>
            <a:r>
              <a:rPr lang="en-US" sz="1600" b="1" kern="0" dirty="0">
                <a:solidFill>
                  <a:schemeClr val="tx2">
                    <a:lumMod val="50000"/>
                  </a:schemeClr>
                </a:solidFill>
              </a:rPr>
              <a:t>Over the last five years, Oshakati has  serviced and allocated 4000 erven  to residents and has been listed as one of the leading town in land and housing delivery in Namibia. </a:t>
            </a:r>
          </a:p>
          <a:p>
            <a:pPr marL="285750" indent="-285750">
              <a:buFont typeface="Arial" panose="020B0604020202020204" pitchFamily="34" charset="0"/>
              <a:buChar char="•"/>
              <a:defRPr/>
            </a:pPr>
            <a:endParaRPr lang="en-GB" sz="1600" b="1" kern="0" dirty="0">
              <a:solidFill>
                <a:schemeClr val="tx2">
                  <a:lumMod val="50000"/>
                </a:schemeClr>
              </a:solidFill>
            </a:endParaRPr>
          </a:p>
          <a:p>
            <a:pPr>
              <a:defRPr/>
            </a:pPr>
            <a:endParaRPr lang="en-US" sz="1600" b="1" kern="0" dirty="0">
              <a:solidFill>
                <a:schemeClr val="tx2">
                  <a:lumMod val="50000"/>
                </a:schemeClr>
              </a:solidFill>
            </a:endParaRPr>
          </a:p>
          <a:p>
            <a:pPr eaLnBrk="1" fontAlgn="auto" hangingPunct="1">
              <a:spcBef>
                <a:spcPts val="0"/>
              </a:spcBef>
              <a:spcAft>
                <a:spcPts val="0"/>
              </a:spcAft>
              <a:defRPr/>
            </a:pPr>
            <a:endParaRPr lang="en-ZA" sz="1600" b="1" kern="0" dirty="0">
              <a:solidFill>
                <a:schemeClr val="tx2">
                  <a:lumMod val="50000"/>
                </a:schemeClr>
              </a:solidFill>
            </a:endParaRPr>
          </a:p>
        </p:txBody>
      </p:sp>
      <p:sp>
        <p:nvSpPr>
          <p:cNvPr id="2" name="文本框 2">
            <a:extLst>
              <a:ext uri="{FF2B5EF4-FFF2-40B4-BE49-F238E27FC236}">
                <a16:creationId xmlns:a16="http://schemas.microsoft.com/office/drawing/2014/main" id="{F33AD67B-BD8D-04B7-F032-064BCD00470F}"/>
              </a:ext>
            </a:extLst>
          </p:cNvPr>
          <p:cNvSpPr txBox="1"/>
          <p:nvPr/>
        </p:nvSpPr>
        <p:spPr>
          <a:xfrm>
            <a:off x="498029" y="4532016"/>
            <a:ext cx="3543300" cy="1261884"/>
          </a:xfrm>
          <a:prstGeom prst="rect">
            <a:avLst/>
          </a:prstGeom>
          <a:noFill/>
          <a:ln w="9525">
            <a:noFill/>
          </a:ln>
        </p:spPr>
        <p:txBody>
          <a:bodyPr wrap="square">
            <a:spAutoFit/>
          </a:bodyPr>
          <a:lstStyle/>
          <a:p>
            <a:pPr indent="0"/>
            <a:r>
              <a:rPr lang="en-US" b="0" dirty="0">
                <a:latin typeface="Calibri" panose="020F0502020204030204" charset="0"/>
                <a:ea typeface="等线" panose="02010600030101010101" charset="-122"/>
                <a:cs typeface="Times New Roman" panose="02020603050405020304" charset="0"/>
              </a:rPr>
              <a:t> </a:t>
            </a:r>
            <a:r>
              <a:rPr lang="en-US" sz="2000" b="1" dirty="0">
                <a:latin typeface="Calibri" panose="020F0502020204030204" charset="0"/>
                <a:ea typeface="等线" panose="02010600030101010101" charset="-122"/>
                <a:cs typeface="Times New Roman" panose="02020603050405020304" charset="0"/>
              </a:rPr>
              <a:t>Two (2) formal townships</a:t>
            </a:r>
          </a:p>
          <a:p>
            <a:pPr marL="342900" indent="-342900">
              <a:buAutoNum type="arabicPeriod"/>
            </a:pPr>
            <a:r>
              <a:rPr lang="en-US" dirty="0">
                <a:latin typeface="Calibri" panose="020F0502020204030204" charset="0"/>
                <a:ea typeface="等线" panose="02010600030101010101" charset="-122"/>
                <a:cs typeface="Times New Roman" panose="02020603050405020304" charset="0"/>
              </a:rPr>
              <a:t>Oshakati East (1238 erven)</a:t>
            </a:r>
          </a:p>
          <a:p>
            <a:pPr marL="342900" indent="-342900">
              <a:buAutoNum type="arabicPeriod"/>
            </a:pPr>
            <a:r>
              <a:rPr lang="en-US" dirty="0">
                <a:latin typeface="Calibri" panose="020F0502020204030204" charset="0"/>
                <a:ea typeface="等线" panose="02010600030101010101" charset="-122"/>
                <a:cs typeface="Times New Roman" panose="02020603050405020304" charset="0"/>
              </a:rPr>
              <a:t>Oshakati West (597 erven)</a:t>
            </a:r>
          </a:p>
          <a:p>
            <a:r>
              <a:rPr lang="en-US" dirty="0">
                <a:latin typeface="Calibri" panose="020F0502020204030204" charset="0"/>
                <a:ea typeface="等线" panose="02010600030101010101" charset="-122"/>
                <a:cs typeface="Times New Roman" panose="02020603050405020304" charset="0"/>
              </a:rPr>
              <a:t> </a:t>
            </a:r>
            <a:r>
              <a:rPr lang="en-US" sz="2000" b="1" dirty="0">
                <a:latin typeface="Calibri" panose="020F0502020204030204" charset="0"/>
                <a:ea typeface="等线" panose="02010600030101010101" charset="-122"/>
                <a:cs typeface="Times New Roman" panose="02020603050405020304" charset="0"/>
              </a:rPr>
              <a:t>Total: 1835 erven</a:t>
            </a:r>
          </a:p>
        </p:txBody>
      </p:sp>
      <p:sp>
        <p:nvSpPr>
          <p:cNvPr id="5" name="椭圆 7">
            <a:extLst>
              <a:ext uri="{FF2B5EF4-FFF2-40B4-BE49-F238E27FC236}">
                <a16:creationId xmlns:a16="http://schemas.microsoft.com/office/drawing/2014/main" id="{894214A8-18FC-8BD2-521F-A2BF180AD66D}"/>
              </a:ext>
            </a:extLst>
          </p:cNvPr>
          <p:cNvSpPr/>
          <p:nvPr/>
        </p:nvSpPr>
        <p:spPr>
          <a:xfrm>
            <a:off x="2635470" y="3240873"/>
            <a:ext cx="2470350" cy="1004617"/>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lIns="121887" tIns="60943" rIns="121887" bIns="60943" rtlCol="0" anchor="ctr"/>
          <a:lstStyle/>
          <a:p>
            <a:pPr algn="ctr" defTabSz="1218565"/>
            <a:r>
              <a:rPr lang="en-US" altLang="zh-CN" dirty="0">
                <a:solidFill>
                  <a:srgbClr val="2E3C5C"/>
                </a:solidFill>
                <a:latin typeface="微软雅黑" panose="020B0503020204020204" charset="-122"/>
                <a:ea typeface="微软雅黑" panose="020B0503020204020204" charset="-122"/>
              </a:rPr>
              <a:t>Upon proclamation</a:t>
            </a:r>
            <a:endParaRPr lang="zh-CN" altLang="en-US" dirty="0">
              <a:solidFill>
                <a:srgbClr val="2E3C5C"/>
              </a:solidFill>
              <a:latin typeface="微软雅黑" panose="020B0503020204020204" charset="-122"/>
              <a:ea typeface="微软雅黑" panose="020B0503020204020204" charset="-122"/>
            </a:endParaRPr>
          </a:p>
        </p:txBody>
      </p:sp>
      <p:sp>
        <p:nvSpPr>
          <p:cNvPr id="7" name="Arrow: Down 6">
            <a:extLst>
              <a:ext uri="{FF2B5EF4-FFF2-40B4-BE49-F238E27FC236}">
                <a16:creationId xmlns:a16="http://schemas.microsoft.com/office/drawing/2014/main" id="{1AE37761-EAA8-BD7D-44A2-1570007ED217}"/>
              </a:ext>
            </a:extLst>
          </p:cNvPr>
          <p:cNvSpPr/>
          <p:nvPr/>
        </p:nvSpPr>
        <p:spPr>
          <a:xfrm rot="2578006">
            <a:off x="2342128" y="3886783"/>
            <a:ext cx="446376" cy="7174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A"/>
          </a:p>
        </p:txBody>
      </p:sp>
      <p:sp>
        <p:nvSpPr>
          <p:cNvPr id="8" name="文本框 4">
            <a:extLst>
              <a:ext uri="{FF2B5EF4-FFF2-40B4-BE49-F238E27FC236}">
                <a16:creationId xmlns:a16="http://schemas.microsoft.com/office/drawing/2014/main" id="{14AF19CC-C083-AC2D-C5EF-1BF5CB665B24}"/>
              </a:ext>
            </a:extLst>
          </p:cNvPr>
          <p:cNvSpPr txBox="1"/>
          <p:nvPr/>
        </p:nvSpPr>
        <p:spPr>
          <a:xfrm>
            <a:off x="8846431" y="3240873"/>
            <a:ext cx="3345569" cy="3416320"/>
          </a:xfrm>
          <a:prstGeom prst="rect">
            <a:avLst/>
          </a:prstGeom>
          <a:noFill/>
          <a:ln w="9525">
            <a:noFill/>
          </a:ln>
        </p:spPr>
        <p:txBody>
          <a:bodyPr wrap="square">
            <a:spAutoFit/>
          </a:bodyPr>
          <a:lstStyle/>
          <a:p>
            <a:pPr indent="0"/>
            <a:r>
              <a:rPr lang="en-US" b="1" dirty="0">
                <a:latin typeface="Calibri" panose="020F0502020204030204" charset="0"/>
                <a:ea typeface="等线" panose="02010600030101010101" charset="-122"/>
                <a:cs typeface="Times New Roman" panose="02020603050405020304" charset="0"/>
              </a:rPr>
              <a:t>Informal settlements (inherited)</a:t>
            </a:r>
          </a:p>
          <a:p>
            <a:pPr marL="342900" indent="-342900">
              <a:buAutoNum type="arabicPeriod"/>
            </a:pPr>
            <a:r>
              <a:rPr lang="en-US" altLang="en-US" dirty="0" err="1">
                <a:latin typeface="Calibri" panose="020F0502020204030204" charset="0"/>
                <a:ea typeface="等线" panose="02010600030101010101" charset="-122"/>
                <a:cs typeface="Times New Roman" panose="02020603050405020304" charset="0"/>
              </a:rPr>
              <a:t>Uupindi</a:t>
            </a:r>
            <a:r>
              <a:rPr lang="en-US" altLang="en-US" dirty="0">
                <a:latin typeface="Calibri" panose="020F0502020204030204" charset="0"/>
                <a:ea typeface="等线" panose="02010600030101010101" charset="-122"/>
                <a:cs typeface="Times New Roman" panose="02020603050405020304" charset="0"/>
              </a:rPr>
              <a:t> South</a:t>
            </a:r>
          </a:p>
          <a:p>
            <a:pPr marL="342900" indent="-342900">
              <a:buAutoNum type="arabicPeriod"/>
            </a:pPr>
            <a:r>
              <a:rPr lang="en-US" altLang="en-US" b="0" dirty="0" err="1">
                <a:latin typeface="Calibri" panose="020F0502020204030204" charset="0"/>
                <a:ea typeface="等线" panose="02010600030101010101" charset="-122"/>
                <a:cs typeface="Times New Roman" panose="02020603050405020304" charset="0"/>
              </a:rPr>
              <a:t>Uupindi</a:t>
            </a:r>
            <a:r>
              <a:rPr lang="en-US" altLang="en-US" b="0" dirty="0">
                <a:latin typeface="Calibri" panose="020F0502020204030204" charset="0"/>
                <a:ea typeface="等线" panose="02010600030101010101" charset="-122"/>
                <a:cs typeface="Times New Roman" panose="02020603050405020304" charset="0"/>
              </a:rPr>
              <a:t> North</a:t>
            </a:r>
          </a:p>
          <a:p>
            <a:pPr marL="342900" indent="-342900">
              <a:buAutoNum type="arabicPeriod"/>
            </a:pPr>
            <a:r>
              <a:rPr lang="en-US" altLang="en-US" dirty="0" err="1">
                <a:latin typeface="Calibri" panose="020F0502020204030204" charset="0"/>
                <a:ea typeface="等线" panose="02010600030101010101" charset="-122"/>
                <a:cs typeface="Times New Roman" panose="02020603050405020304" charset="0"/>
              </a:rPr>
              <a:t>Evululuko</a:t>
            </a:r>
            <a:endParaRPr lang="en-US" altLang="en-US" dirty="0">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dirty="0" err="1">
                <a:latin typeface="Calibri" panose="020F0502020204030204" charset="0"/>
                <a:ea typeface="等线" panose="02010600030101010101" charset="-122"/>
                <a:cs typeface="Times New Roman" panose="02020603050405020304" charset="0"/>
              </a:rPr>
              <a:t>Oneshila</a:t>
            </a:r>
            <a:endParaRPr lang="en-US" altLang="en-US" dirty="0">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b="0" dirty="0">
                <a:latin typeface="Calibri" panose="020F0502020204030204" charset="0"/>
                <a:ea typeface="等线" panose="02010600030101010101" charset="-122"/>
                <a:cs typeface="Times New Roman" panose="02020603050405020304" charset="0"/>
              </a:rPr>
              <a:t>Okandjengedi</a:t>
            </a:r>
          </a:p>
          <a:p>
            <a:pPr marL="342900" indent="-342900">
              <a:buAutoNum type="arabicPeriod"/>
            </a:pPr>
            <a:r>
              <a:rPr lang="en-US" altLang="en-US" dirty="0">
                <a:latin typeface="Calibri" panose="020F0502020204030204" charset="0"/>
                <a:ea typeface="等线" panose="02010600030101010101" charset="-122"/>
                <a:cs typeface="Times New Roman" panose="02020603050405020304" charset="0"/>
              </a:rPr>
              <a:t>Pohamba </a:t>
            </a:r>
          </a:p>
          <a:p>
            <a:pPr marL="342900" indent="-342900">
              <a:buAutoNum type="arabicPeriod"/>
            </a:pPr>
            <a:r>
              <a:rPr lang="en-US" altLang="en-US" b="0" dirty="0" err="1">
                <a:latin typeface="Calibri" panose="020F0502020204030204" charset="0"/>
                <a:ea typeface="等线" panose="02010600030101010101" charset="-122"/>
                <a:cs typeface="Times New Roman" panose="02020603050405020304" charset="0"/>
              </a:rPr>
              <a:t>Oshimbangu</a:t>
            </a:r>
            <a:endParaRPr lang="en-US" altLang="en-US" b="0" dirty="0">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dirty="0" err="1">
                <a:latin typeface="Calibri" panose="020F0502020204030204" charset="0"/>
                <a:ea typeface="等线" panose="02010600030101010101" charset="-122"/>
                <a:cs typeface="Times New Roman" panose="02020603050405020304" charset="0"/>
              </a:rPr>
              <a:t>Oshoopala</a:t>
            </a:r>
            <a:endParaRPr lang="en-US" altLang="en-US" dirty="0">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dirty="0" err="1">
                <a:latin typeface="Calibri" panose="020F0502020204030204" charset="0"/>
                <a:ea typeface="等线" panose="02010600030101010101" charset="-122"/>
                <a:cs typeface="Times New Roman" panose="02020603050405020304" charset="0"/>
              </a:rPr>
              <a:t>Kalaula</a:t>
            </a:r>
            <a:endParaRPr lang="en-US" altLang="en-US" dirty="0">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b="0" dirty="0" err="1">
                <a:latin typeface="Calibri" panose="020F0502020204030204" charset="0"/>
                <a:ea typeface="等线" panose="02010600030101010101" charset="-122"/>
                <a:cs typeface="Times New Roman" panose="02020603050405020304" charset="0"/>
              </a:rPr>
              <a:t>Eemwandi</a:t>
            </a:r>
            <a:endParaRPr lang="en-US" altLang="en-US" b="0" dirty="0">
              <a:latin typeface="Calibri" panose="020F0502020204030204" charset="0"/>
              <a:ea typeface="等线" panose="02010600030101010101" charset="-122"/>
              <a:cs typeface="Times New Roman" panose="02020603050405020304" charset="0"/>
            </a:endParaRPr>
          </a:p>
          <a:p>
            <a:pPr marL="342900" indent="-342900">
              <a:buAutoNum type="arabicPeriod"/>
            </a:pPr>
            <a:r>
              <a:rPr lang="en-US" altLang="en-US" dirty="0">
                <a:latin typeface="Calibri" panose="020F0502020204030204" charset="0"/>
                <a:ea typeface="等线" panose="02010600030101010101" charset="-122"/>
                <a:cs typeface="Times New Roman" panose="02020603050405020304" charset="0"/>
              </a:rPr>
              <a:t>Sky</a:t>
            </a:r>
            <a:endParaRPr lang="en-US" altLang="en-US" b="0" dirty="0">
              <a:latin typeface="Calibri" panose="020F0502020204030204" charset="0"/>
              <a:ea typeface="等线" panose="02010600030101010101" charset="-122"/>
              <a:cs typeface="Times New Roman" panose="02020603050405020304" charset="0"/>
            </a:endParaRPr>
          </a:p>
        </p:txBody>
      </p:sp>
      <p:sp>
        <p:nvSpPr>
          <p:cNvPr id="9" name="椭圆 9">
            <a:extLst>
              <a:ext uri="{FF2B5EF4-FFF2-40B4-BE49-F238E27FC236}">
                <a16:creationId xmlns:a16="http://schemas.microsoft.com/office/drawing/2014/main" id="{C3CB614A-941A-3484-660C-0B70C9F4BCC8}"/>
              </a:ext>
            </a:extLst>
          </p:cNvPr>
          <p:cNvSpPr/>
          <p:nvPr/>
        </p:nvSpPr>
        <p:spPr>
          <a:xfrm>
            <a:off x="5517855" y="2957889"/>
            <a:ext cx="2554052" cy="1216954"/>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lIns="121887" tIns="60943" rIns="121887" bIns="60943" rtlCol="0" anchor="ctr"/>
          <a:lstStyle/>
          <a:p>
            <a:pPr algn="ctr" defTabSz="1218565"/>
            <a:r>
              <a:rPr lang="en-US" altLang="zh-CN" sz="2100" dirty="0">
                <a:solidFill>
                  <a:srgbClr val="2E3C5C"/>
                </a:solidFill>
                <a:latin typeface="微软雅黑" panose="020B0503020204020204" charset="-122"/>
                <a:ea typeface="微软雅黑" panose="020B0503020204020204" charset="-122"/>
              </a:rPr>
              <a:t>Informal settlements</a:t>
            </a:r>
            <a:endParaRPr lang="zh-CN" altLang="en-US" sz="2100" dirty="0">
              <a:solidFill>
                <a:srgbClr val="2E3C5C"/>
              </a:solidFill>
              <a:latin typeface="微软雅黑" panose="020B0503020204020204" charset="-122"/>
              <a:ea typeface="微软雅黑" panose="020B0503020204020204" charset="-122"/>
            </a:endParaRPr>
          </a:p>
        </p:txBody>
      </p:sp>
      <p:sp>
        <p:nvSpPr>
          <p:cNvPr id="10" name="Arrow: Down 9">
            <a:extLst>
              <a:ext uri="{FF2B5EF4-FFF2-40B4-BE49-F238E27FC236}">
                <a16:creationId xmlns:a16="http://schemas.microsoft.com/office/drawing/2014/main" id="{3962BB9B-5701-706B-4580-203A77C7B699}"/>
              </a:ext>
            </a:extLst>
          </p:cNvPr>
          <p:cNvSpPr/>
          <p:nvPr/>
        </p:nvSpPr>
        <p:spPr>
          <a:xfrm rot="16200000">
            <a:off x="8270626" y="3159068"/>
            <a:ext cx="377086" cy="7911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A"/>
          </a:p>
        </p:txBody>
      </p:sp>
      <p:pic>
        <p:nvPicPr>
          <p:cNvPr id="11" name="Picture 10">
            <a:extLst>
              <a:ext uri="{FF2B5EF4-FFF2-40B4-BE49-F238E27FC236}">
                <a16:creationId xmlns:a16="http://schemas.microsoft.com/office/drawing/2014/main" id="{7E7A3092-9EF5-9B73-4A0C-0C36521B9538}"/>
              </a:ext>
            </a:extLst>
          </p:cNvPr>
          <p:cNvPicPr>
            <a:picLocks noChangeAspect="1"/>
          </p:cNvPicPr>
          <p:nvPr/>
        </p:nvPicPr>
        <p:blipFill>
          <a:blip r:embed="rId3"/>
          <a:stretch>
            <a:fillRect/>
          </a:stretch>
        </p:blipFill>
        <p:spPr>
          <a:xfrm>
            <a:off x="390525" y="324206"/>
            <a:ext cx="6916087" cy="877900"/>
          </a:xfrm>
          <a:prstGeom prst="rect">
            <a:avLst/>
          </a:prstGeom>
        </p:spPr>
      </p:pic>
      <p:sp>
        <p:nvSpPr>
          <p:cNvPr id="12" name="Slide Number Placeholder 11">
            <a:extLst>
              <a:ext uri="{FF2B5EF4-FFF2-40B4-BE49-F238E27FC236}">
                <a16:creationId xmlns:a16="http://schemas.microsoft.com/office/drawing/2014/main" id="{4F3B3C30-9047-F577-DAA3-B433A895B78E}"/>
              </a:ext>
            </a:extLst>
          </p:cNvPr>
          <p:cNvSpPr>
            <a:spLocks noGrp="1"/>
          </p:cNvSpPr>
          <p:nvPr>
            <p:ph type="sldNum" sz="quarter" idx="12"/>
          </p:nvPr>
        </p:nvSpPr>
        <p:spPr/>
        <p:txBody>
          <a:bodyPr/>
          <a:lstStyle/>
          <a:p>
            <a:fld id="{17E44561-FFEF-DD40-96C5-A1D52A4BA44B}" type="slidenum">
              <a:rPr lang="en-US" smtClean="0"/>
              <a:t>3</a:t>
            </a:fld>
            <a:endParaRPr lang="en-US"/>
          </a:p>
        </p:txBody>
      </p:sp>
    </p:spTree>
    <p:extLst>
      <p:ext uri="{BB962C8B-B14F-4D97-AF65-F5344CB8AC3E}">
        <p14:creationId xmlns:p14="http://schemas.microsoft.com/office/powerpoint/2010/main" val="1636143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136525"/>
            <a:ext cx="12192000" cy="6858000"/>
          </a:xfrm>
          <a:prstGeom prst="rect">
            <a:avLst/>
          </a:prstGeom>
        </p:spPr>
      </p:pic>
      <p:sp>
        <p:nvSpPr>
          <p:cNvPr id="5" name="Slide Number Placeholder 4">
            <a:extLst>
              <a:ext uri="{FF2B5EF4-FFF2-40B4-BE49-F238E27FC236}">
                <a16:creationId xmlns:a16="http://schemas.microsoft.com/office/drawing/2014/main" id="{389C85C8-1181-B751-F932-D7E29BF80A74}"/>
              </a:ext>
            </a:extLst>
          </p:cNvPr>
          <p:cNvSpPr>
            <a:spLocks noGrp="1"/>
          </p:cNvSpPr>
          <p:nvPr>
            <p:ph type="sldNum" sz="quarter" idx="12"/>
          </p:nvPr>
        </p:nvSpPr>
        <p:spPr/>
        <p:txBody>
          <a:bodyPr/>
          <a:lstStyle/>
          <a:p>
            <a:fld id="{17E44561-FFEF-DD40-96C5-A1D52A4BA44B}" type="slidenum">
              <a:rPr lang="en-US" smtClean="0"/>
              <a:t>4</a:t>
            </a:fld>
            <a:endParaRPr lang="en-US"/>
          </a:p>
        </p:txBody>
      </p:sp>
      <p:sp>
        <p:nvSpPr>
          <p:cNvPr id="2" name="矩形: 圆角 4">
            <a:extLst>
              <a:ext uri="{FF2B5EF4-FFF2-40B4-BE49-F238E27FC236}">
                <a16:creationId xmlns:a16="http://schemas.microsoft.com/office/drawing/2014/main" id="{363B9337-7BA2-925E-D4EE-51B30811C426}"/>
              </a:ext>
            </a:extLst>
          </p:cNvPr>
          <p:cNvSpPr/>
          <p:nvPr/>
        </p:nvSpPr>
        <p:spPr bwMode="auto">
          <a:xfrm>
            <a:off x="1344794" y="261853"/>
            <a:ext cx="6113281" cy="1034339"/>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1198245" rtl="0" eaLnBrk="1" fontAlgn="auto" latinLnBrk="0" hangingPunct="1">
              <a:lnSpc>
                <a:spcPct val="100000"/>
              </a:lnSpc>
              <a:spcBef>
                <a:spcPts val="0"/>
              </a:spcBef>
              <a:spcAft>
                <a:spcPts val="0"/>
              </a:spcAft>
              <a:buClrTx/>
              <a:buSzTx/>
              <a:buFontTx/>
              <a:buNone/>
              <a:tabLst/>
              <a:defRPr/>
            </a:pPr>
            <a:r>
              <a:rPr kumimoji="0" lang="en-GB" altLang="zh-CN" sz="4000" b="1" i="0" u="none" strike="noStrike" kern="0" cap="none" spc="0" normalizeH="0" baseline="0" noProof="0" dirty="0">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rPr>
              <a:t>Land Delivery </a:t>
            </a:r>
            <a:r>
              <a:rPr lang="en-GB" altLang="zh-CN" sz="4000" b="1" kern="0" dirty="0">
                <a:solidFill>
                  <a:schemeClr val="tx1"/>
                </a:solidFill>
                <a:latin typeface="思源黑体 CN Heavy" panose="020B0A00000000000000" pitchFamily="34" charset="-122"/>
                <a:ea typeface="思源黑体 CN Heavy" panose="020B0A00000000000000" pitchFamily="34" charset="-122"/>
                <a:sym typeface="思源黑体 CN Heavy" panose="020B0A00000000000000" pitchFamily="34" charset="-122"/>
              </a:rPr>
              <a:t>Model</a:t>
            </a:r>
            <a:r>
              <a:rPr kumimoji="0" lang="en-GB" altLang="zh-CN" sz="4000" b="1" i="0" u="none" strike="noStrike" kern="0" cap="none" spc="0" normalizeH="0" baseline="0" noProof="0" dirty="0">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rPr>
              <a:t> </a:t>
            </a:r>
            <a:endParaRPr kumimoji="0" lang="en-US" altLang="zh-CN" sz="4800" b="1" i="0" u="none" strike="noStrike" kern="0" cap="none" spc="0" normalizeH="0" baseline="0" noProof="0" dirty="0">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endParaRPr>
          </a:p>
        </p:txBody>
      </p:sp>
      <p:sp>
        <p:nvSpPr>
          <p:cNvPr id="11" name="Content Placeholder 4">
            <a:extLst>
              <a:ext uri="{FF2B5EF4-FFF2-40B4-BE49-F238E27FC236}">
                <a16:creationId xmlns:a16="http://schemas.microsoft.com/office/drawing/2014/main" id="{4B12CEE7-8BDA-70AE-0CC0-9C7D5740A57B}"/>
              </a:ext>
            </a:extLst>
          </p:cNvPr>
          <p:cNvSpPr txBox="1">
            <a:spLocks/>
          </p:cNvSpPr>
          <p:nvPr/>
        </p:nvSpPr>
        <p:spPr>
          <a:xfrm>
            <a:off x="1344793" y="1603884"/>
            <a:ext cx="8503400" cy="41347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v"/>
            </a:pPr>
            <a:r>
              <a:rPr lang="en-GB" sz="5500" b="1" dirty="0"/>
              <a:t>Land servicing under Oshakati flood master plan program from 2011 to 2014</a:t>
            </a:r>
            <a:endParaRPr lang="en-US" sz="5500" b="1" dirty="0">
              <a:solidFill>
                <a:prstClr val="black">
                  <a:lumMod val="75000"/>
                  <a:lumOff val="25000"/>
                </a:prstClr>
              </a:solidFill>
            </a:endParaRPr>
          </a:p>
          <a:p>
            <a:pPr>
              <a:lnSpc>
                <a:spcPct val="120000"/>
              </a:lnSpc>
              <a:buFont typeface="Wingdings" panose="05000000000000000000" pitchFamily="2" charset="2"/>
              <a:buChar char="v"/>
            </a:pPr>
            <a:r>
              <a:rPr lang="en-GB" sz="5500" b="1" dirty="0"/>
              <a:t> Bank financed (DBN) program  for Oshakati extension 16 servicing</a:t>
            </a:r>
          </a:p>
          <a:p>
            <a:pPr>
              <a:lnSpc>
                <a:spcPct val="120000"/>
              </a:lnSpc>
              <a:buClr>
                <a:srgbClr val="A53010"/>
              </a:buClr>
              <a:buFont typeface="Wingdings" panose="05000000000000000000" pitchFamily="2" charset="2"/>
              <a:buChar char="v"/>
            </a:pPr>
            <a:r>
              <a:rPr lang="en-GB" sz="5500" b="1" dirty="0"/>
              <a:t>Mass urban land servicing at Ehenye  proper, Ext 2,3,7 &amp; 8 </a:t>
            </a:r>
          </a:p>
          <a:p>
            <a:pPr>
              <a:lnSpc>
                <a:spcPct val="120000"/>
              </a:lnSpc>
              <a:buClr>
                <a:srgbClr val="A53010"/>
              </a:buClr>
              <a:buFont typeface="Wingdings" panose="05000000000000000000" pitchFamily="2" charset="2"/>
              <a:buChar char="v"/>
            </a:pPr>
            <a:r>
              <a:rPr lang="en-GB" sz="5500" b="1" dirty="0"/>
              <a:t>NHE partnership for Ehenye extension 4 servicing in 2013 (mass housing program)</a:t>
            </a:r>
          </a:p>
          <a:p>
            <a:pPr>
              <a:lnSpc>
                <a:spcPct val="120000"/>
              </a:lnSpc>
              <a:buClr>
                <a:srgbClr val="A53010"/>
              </a:buClr>
              <a:buFont typeface="Wingdings" panose="05000000000000000000" pitchFamily="2" charset="2"/>
              <a:buChar char="v"/>
            </a:pPr>
            <a:r>
              <a:rPr lang="en-GB" sz="5500" b="1" dirty="0"/>
              <a:t>Government funds (MTEF) for Ehenye extension 5 &amp; 6</a:t>
            </a:r>
          </a:p>
          <a:p>
            <a:pPr>
              <a:lnSpc>
                <a:spcPct val="120000"/>
              </a:lnSpc>
              <a:buClr>
                <a:srgbClr val="A53010"/>
              </a:buClr>
              <a:buFont typeface="Wingdings" panose="05000000000000000000" pitchFamily="2" charset="2"/>
              <a:buChar char="v"/>
            </a:pPr>
            <a:r>
              <a:rPr lang="en-GB" sz="5500" b="1" dirty="0"/>
              <a:t>Land delivery program for  ultra-low and low-income groups -ONAWA</a:t>
            </a:r>
          </a:p>
          <a:p>
            <a:pPr>
              <a:lnSpc>
                <a:spcPct val="120000"/>
              </a:lnSpc>
              <a:buClr>
                <a:srgbClr val="A53010"/>
              </a:buClr>
              <a:buFont typeface="Wingdings" panose="05000000000000000000" pitchFamily="2" charset="2"/>
              <a:buChar char="v"/>
            </a:pPr>
            <a:r>
              <a:rPr lang="en-GB" sz="5500" b="1" dirty="0">
                <a:solidFill>
                  <a:schemeClr val="tx1"/>
                </a:solidFill>
                <a:latin typeface="Calibri" panose="020F0502020204030204"/>
              </a:rPr>
              <a:t>Special land delivery program – Internal Financing</a:t>
            </a:r>
            <a:endParaRPr kumimoji="0" lang="en-GB" sz="55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a:lnSpc>
                <a:spcPct val="120000"/>
              </a:lnSpc>
              <a:buClr>
                <a:srgbClr val="A53010"/>
              </a:buClr>
              <a:buFont typeface="Wingdings" panose="05000000000000000000" pitchFamily="2" charset="2"/>
              <a:buChar char="v"/>
            </a:pPr>
            <a:r>
              <a:rPr lang="en-GB" sz="5500" b="1" dirty="0"/>
              <a:t>Public private partnership:  Ompumbu Townships</a:t>
            </a:r>
          </a:p>
          <a:p>
            <a:pPr>
              <a:lnSpc>
                <a:spcPct val="120000"/>
              </a:lnSpc>
              <a:buClr>
                <a:srgbClr val="A53010"/>
              </a:buClr>
              <a:buFont typeface="Wingdings" panose="05000000000000000000" pitchFamily="2" charset="2"/>
              <a:buChar char="v"/>
            </a:pPr>
            <a:r>
              <a:rPr lang="en-GB" sz="5500" b="1" dirty="0"/>
              <a:t>Formalization and servicing of informal settlements in Oshakati </a:t>
            </a:r>
          </a:p>
          <a:p>
            <a:pPr marL="457200" indent="-457200">
              <a:lnSpc>
                <a:spcPct val="150000"/>
              </a:lnSpc>
              <a:buFont typeface="Arial" panose="020B0604020202020204" pitchFamily="34" charset="0"/>
              <a:buAutoNum type="arabicPeriod" startAt="3"/>
            </a:pPr>
            <a:endParaRPr lang="en-GB" sz="700" b="1" dirty="0"/>
          </a:p>
          <a:p>
            <a:pPr marL="457200" indent="-457200">
              <a:lnSpc>
                <a:spcPct val="150000"/>
              </a:lnSpc>
              <a:buFont typeface="Arial" panose="020B0604020202020204" pitchFamily="34" charset="0"/>
              <a:buAutoNum type="arabicPeriod" startAt="3"/>
            </a:pPr>
            <a:endParaRPr lang="en-GB" sz="800" b="1" dirty="0"/>
          </a:p>
          <a:p>
            <a:pPr marL="0" indent="0">
              <a:lnSpc>
                <a:spcPct val="150000"/>
              </a:lnSpc>
              <a:buClr>
                <a:srgbClr val="A53010"/>
              </a:buClr>
              <a:buFont typeface="Arial" panose="020B0604020202020204" pitchFamily="34" charset="0"/>
              <a:buNone/>
            </a:pPr>
            <a:r>
              <a:rPr lang="en-GB" sz="800" b="1" dirty="0"/>
              <a:t>	</a:t>
            </a:r>
            <a:endParaRPr lang="en-US" sz="700" b="1" dirty="0"/>
          </a:p>
          <a:p>
            <a:pPr marL="0" indent="0">
              <a:buFont typeface="Arial" panose="020B0604020202020204" pitchFamily="34" charset="0"/>
              <a:buNone/>
            </a:pPr>
            <a:endParaRPr lang="en-US" sz="700" b="1" dirty="0"/>
          </a:p>
          <a:p>
            <a:endParaRPr lang="en-US" sz="700" b="1" dirty="0"/>
          </a:p>
          <a:p>
            <a:endParaRPr lang="en-US" sz="700" b="1" dirty="0"/>
          </a:p>
          <a:p>
            <a:endParaRPr lang="en-US" sz="700" b="1" dirty="0"/>
          </a:p>
        </p:txBody>
      </p:sp>
    </p:spTree>
    <p:extLst>
      <p:ext uri="{BB962C8B-B14F-4D97-AF65-F5344CB8AC3E}">
        <p14:creationId xmlns:p14="http://schemas.microsoft.com/office/powerpoint/2010/main" val="45961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136525"/>
            <a:ext cx="12192000" cy="6858000"/>
          </a:xfrm>
          <a:prstGeom prst="rect">
            <a:avLst/>
          </a:prstGeom>
        </p:spPr>
      </p:pic>
      <p:sp>
        <p:nvSpPr>
          <p:cNvPr id="5" name="Slide Number Placeholder 4">
            <a:extLst>
              <a:ext uri="{FF2B5EF4-FFF2-40B4-BE49-F238E27FC236}">
                <a16:creationId xmlns:a16="http://schemas.microsoft.com/office/drawing/2014/main" id="{389C85C8-1181-B751-F932-D7E29BF80A74}"/>
              </a:ext>
            </a:extLst>
          </p:cNvPr>
          <p:cNvSpPr>
            <a:spLocks noGrp="1"/>
          </p:cNvSpPr>
          <p:nvPr>
            <p:ph type="sldNum" sz="quarter" idx="12"/>
          </p:nvPr>
        </p:nvSpPr>
        <p:spPr/>
        <p:txBody>
          <a:bodyPr/>
          <a:lstStyle/>
          <a:p>
            <a:fld id="{17E44561-FFEF-DD40-96C5-A1D52A4BA44B}" type="slidenum">
              <a:rPr lang="en-US" smtClean="0"/>
              <a:t>5</a:t>
            </a:fld>
            <a:endParaRPr lang="en-US"/>
          </a:p>
        </p:txBody>
      </p:sp>
      <p:sp>
        <p:nvSpPr>
          <p:cNvPr id="2" name="矩形: 圆角 4">
            <a:extLst>
              <a:ext uri="{FF2B5EF4-FFF2-40B4-BE49-F238E27FC236}">
                <a16:creationId xmlns:a16="http://schemas.microsoft.com/office/drawing/2014/main" id="{363B9337-7BA2-925E-D4EE-51B30811C426}"/>
              </a:ext>
            </a:extLst>
          </p:cNvPr>
          <p:cNvSpPr/>
          <p:nvPr/>
        </p:nvSpPr>
        <p:spPr bwMode="auto">
          <a:xfrm>
            <a:off x="724632" y="349015"/>
            <a:ext cx="9855097" cy="1034339"/>
          </a:xfrm>
          <a:prstGeom prst="roundRect">
            <a:avLst/>
          </a:prstGeom>
          <a:solidFill>
            <a:schemeClr val="accent5">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119824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libri" panose="020F0502020204030204"/>
                <a:ea typeface="+mn-ea"/>
                <a:cs typeface="+mn-cs"/>
              </a:rPr>
              <a:t>Land Servicing Under Oshakati Flood Mitigation Master Plan Program </a:t>
            </a:r>
            <a:endParaRPr kumimoji="0" lang="en-US" altLang="zh-CN" sz="3200" b="1" i="0" u="none" strike="noStrike" kern="0" cap="none" spc="0" normalizeH="0" baseline="0" noProof="0" dirty="0">
              <a:ln>
                <a:noFill/>
              </a:ln>
              <a:solidFill>
                <a:schemeClr val="tx1"/>
              </a:solidFill>
              <a:effectLst/>
              <a:uLnTx/>
              <a:uFillTx/>
              <a:latin typeface="思源黑体 CN Heavy" panose="020B0A00000000000000" pitchFamily="34" charset="-122"/>
              <a:ea typeface="思源黑体 CN Heavy" panose="020B0A00000000000000" pitchFamily="34" charset="-122"/>
              <a:cs typeface="+mn-cs"/>
              <a:sym typeface="思源黑体 CN Heavy" panose="020B0A00000000000000" pitchFamily="34" charset="-122"/>
            </a:endParaRPr>
          </a:p>
        </p:txBody>
      </p:sp>
      <p:sp>
        <p:nvSpPr>
          <p:cNvPr id="8" name="TextBox 7">
            <a:extLst>
              <a:ext uri="{FF2B5EF4-FFF2-40B4-BE49-F238E27FC236}">
                <a16:creationId xmlns:a16="http://schemas.microsoft.com/office/drawing/2014/main" id="{B19060B8-8747-B4F7-8140-6CEBE9F88698}"/>
              </a:ext>
            </a:extLst>
          </p:cNvPr>
          <p:cNvSpPr txBox="1"/>
          <p:nvPr/>
        </p:nvSpPr>
        <p:spPr>
          <a:xfrm>
            <a:off x="724632" y="1695450"/>
            <a:ext cx="7743093" cy="3416320"/>
          </a:xfrm>
          <a:prstGeom prst="rect">
            <a:avLst/>
          </a:prstGeom>
          <a:noFill/>
        </p:spPr>
        <p:txBody>
          <a:bodyPr wrap="square" rtlCol="0">
            <a:spAutoFit/>
          </a:bodyPr>
          <a:lstStyle/>
          <a:p>
            <a:pPr marL="285750" indent="-285750">
              <a:buFont typeface="Wingdings" panose="05000000000000000000" pitchFamily="2" charset="2"/>
              <a:buChar char="v"/>
              <a:defRPr/>
            </a:pPr>
            <a:r>
              <a:rPr lang="en-US" sz="2400" b="1" kern="0" dirty="0">
                <a:solidFill>
                  <a:schemeClr val="tx2">
                    <a:lumMod val="50000"/>
                  </a:schemeClr>
                </a:solidFill>
              </a:rPr>
              <a:t> </a:t>
            </a:r>
            <a:r>
              <a:rPr lang="en-US" sz="2400" kern="0" dirty="0">
                <a:solidFill>
                  <a:schemeClr val="tx2">
                    <a:lumMod val="50000"/>
                  </a:schemeClr>
                </a:solidFill>
              </a:rPr>
              <a:t>In 2011, the Central Government through the decision of the cabinet approves the implementation of Oshakati Flood Mitigation Master Plan.</a:t>
            </a:r>
          </a:p>
          <a:p>
            <a:pPr>
              <a:defRPr/>
            </a:pPr>
            <a:endParaRPr lang="en-US" sz="2400" kern="0" dirty="0">
              <a:solidFill>
                <a:schemeClr val="tx2">
                  <a:lumMod val="50000"/>
                </a:schemeClr>
              </a:solidFill>
            </a:endParaRPr>
          </a:p>
          <a:p>
            <a:pPr marL="285750" indent="-285750">
              <a:buFont typeface="Wingdings" panose="05000000000000000000" pitchFamily="2" charset="2"/>
              <a:buChar char="v"/>
              <a:defRPr/>
            </a:pPr>
            <a:r>
              <a:rPr lang="en-US" sz="2400" kern="0" dirty="0">
                <a:solidFill>
                  <a:schemeClr val="tx2">
                    <a:lumMod val="50000"/>
                  </a:schemeClr>
                </a:solidFill>
              </a:rPr>
              <a:t> A total of 2250 erven in Ekuku Townships were serviced with the intention of relocating flood affected residents.</a:t>
            </a:r>
          </a:p>
          <a:p>
            <a:pPr marL="285750" indent="-285750">
              <a:buFont typeface="Wingdings" panose="05000000000000000000" pitchFamily="2" charset="2"/>
              <a:buChar char="v"/>
              <a:defRPr/>
            </a:pPr>
            <a:endParaRPr lang="en-US" sz="2400" kern="0" dirty="0">
              <a:solidFill>
                <a:schemeClr val="tx2">
                  <a:lumMod val="50000"/>
                </a:schemeClr>
              </a:solidFill>
            </a:endParaRPr>
          </a:p>
          <a:p>
            <a:pPr marL="285750" indent="-285750">
              <a:buFont typeface="Wingdings" panose="05000000000000000000" pitchFamily="2" charset="2"/>
              <a:buChar char="v"/>
              <a:defRPr/>
            </a:pPr>
            <a:r>
              <a:rPr lang="en-US" sz="2400" kern="0" dirty="0">
                <a:solidFill>
                  <a:schemeClr val="tx2">
                    <a:lumMod val="50000"/>
                  </a:schemeClr>
                </a:solidFill>
              </a:rPr>
              <a:t>The servicing commenced in 2012 and completed in 2017.</a:t>
            </a:r>
          </a:p>
          <a:p>
            <a:pPr>
              <a:defRPr/>
            </a:pPr>
            <a:endParaRPr lang="en-US" sz="2400" b="1" kern="0" dirty="0">
              <a:solidFill>
                <a:schemeClr val="tx2">
                  <a:lumMod val="50000"/>
                </a:schemeClr>
              </a:solidFill>
            </a:endParaRPr>
          </a:p>
        </p:txBody>
      </p:sp>
      <p:graphicFrame>
        <p:nvGraphicFramePr>
          <p:cNvPr id="10" name="Table 9">
            <a:extLst>
              <a:ext uri="{FF2B5EF4-FFF2-40B4-BE49-F238E27FC236}">
                <a16:creationId xmlns:a16="http://schemas.microsoft.com/office/drawing/2014/main" id="{1E542922-7619-8260-CA5F-6B24A55ECB73}"/>
              </a:ext>
            </a:extLst>
          </p:cNvPr>
          <p:cNvGraphicFramePr>
            <a:graphicFrameLocks noGrp="1"/>
          </p:cNvGraphicFramePr>
          <p:nvPr>
            <p:extLst>
              <p:ext uri="{D42A27DB-BD31-4B8C-83A1-F6EECF244321}">
                <p14:modId xmlns:p14="http://schemas.microsoft.com/office/powerpoint/2010/main" val="846166351"/>
              </p:ext>
            </p:extLst>
          </p:nvPr>
        </p:nvGraphicFramePr>
        <p:xfrm>
          <a:off x="8870417" y="3515599"/>
          <a:ext cx="2996696" cy="2159410"/>
        </p:xfrm>
        <a:graphic>
          <a:graphicData uri="http://schemas.openxmlformats.org/drawingml/2006/table">
            <a:tbl>
              <a:tblPr>
                <a:tableStyleId>{5C22544A-7EE6-4342-B048-85BDC9FD1C3A}</a:tableStyleId>
              </a:tblPr>
              <a:tblGrid>
                <a:gridCol w="1754164">
                  <a:extLst>
                    <a:ext uri="{9D8B030D-6E8A-4147-A177-3AD203B41FA5}">
                      <a16:colId xmlns:a16="http://schemas.microsoft.com/office/drawing/2014/main" val="3932496483"/>
                    </a:ext>
                  </a:extLst>
                </a:gridCol>
                <a:gridCol w="1242532">
                  <a:extLst>
                    <a:ext uri="{9D8B030D-6E8A-4147-A177-3AD203B41FA5}">
                      <a16:colId xmlns:a16="http://schemas.microsoft.com/office/drawing/2014/main" val="531658682"/>
                    </a:ext>
                  </a:extLst>
                </a:gridCol>
              </a:tblGrid>
              <a:tr h="215941">
                <a:tc>
                  <a:txBody>
                    <a:bodyPr/>
                    <a:lstStyle/>
                    <a:p>
                      <a:pPr algn="l" fontAlgn="b"/>
                      <a:r>
                        <a:rPr lang="en-GB" sz="1100" b="1" u="none" strike="noStrike" dirty="0">
                          <a:effectLst/>
                        </a:rPr>
                        <a:t>EXTESION OR LOCATION</a:t>
                      </a:r>
                      <a:endParaRPr lang="en-GB" sz="11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GB" sz="1100" b="1" u="none" strike="noStrike" dirty="0">
                          <a:effectLst/>
                        </a:rPr>
                        <a:t>NO OF ERVEN </a:t>
                      </a:r>
                      <a:endParaRPr lang="en-GB" sz="11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20881227"/>
                  </a:ext>
                </a:extLst>
              </a:tr>
              <a:tr h="215941">
                <a:tc>
                  <a:txBody>
                    <a:bodyPr/>
                    <a:lstStyle/>
                    <a:p>
                      <a:pPr algn="l" fontAlgn="b"/>
                      <a:r>
                        <a:rPr lang="en-GB" sz="1100" u="none" strike="noStrike">
                          <a:effectLst/>
                        </a:rPr>
                        <a:t>Ekuku Proper</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100" u="none" strike="noStrike">
                          <a:effectLst/>
                        </a:rPr>
                        <a:t>270</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19108135"/>
                  </a:ext>
                </a:extLst>
              </a:tr>
              <a:tr h="215941">
                <a:tc>
                  <a:txBody>
                    <a:bodyPr/>
                    <a:lstStyle/>
                    <a:p>
                      <a:pPr algn="l" fontAlgn="b"/>
                      <a:r>
                        <a:rPr lang="en-GB" sz="1100" u="none" strike="noStrike">
                          <a:effectLst/>
                        </a:rPr>
                        <a:t>Ekuku ext 1</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100" u="none" strike="noStrike">
                          <a:effectLst/>
                        </a:rPr>
                        <a:t>301</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73325644"/>
                  </a:ext>
                </a:extLst>
              </a:tr>
              <a:tr h="215941">
                <a:tc>
                  <a:txBody>
                    <a:bodyPr/>
                    <a:lstStyle/>
                    <a:p>
                      <a:pPr algn="l" fontAlgn="b"/>
                      <a:r>
                        <a:rPr lang="en-GB" sz="1100" u="none" strike="noStrike">
                          <a:effectLst/>
                        </a:rPr>
                        <a:t>Ekuku ext 2</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100" u="none" strike="noStrike">
                          <a:effectLst/>
                        </a:rPr>
                        <a:t>297</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3529834"/>
                  </a:ext>
                </a:extLst>
              </a:tr>
              <a:tr h="215941">
                <a:tc>
                  <a:txBody>
                    <a:bodyPr/>
                    <a:lstStyle/>
                    <a:p>
                      <a:pPr algn="l" fontAlgn="b"/>
                      <a:r>
                        <a:rPr lang="en-GB" sz="1100" u="none" strike="noStrike" dirty="0">
                          <a:effectLst/>
                        </a:rPr>
                        <a:t>Ekuku </a:t>
                      </a:r>
                      <a:r>
                        <a:rPr lang="en-GB" sz="1100" u="none" strike="noStrike" dirty="0" err="1">
                          <a:effectLst/>
                        </a:rPr>
                        <a:t>ext</a:t>
                      </a:r>
                      <a:r>
                        <a:rPr lang="en-GB" sz="1100" u="none" strike="noStrike" dirty="0">
                          <a:effectLst/>
                        </a:rPr>
                        <a:t> 3</a:t>
                      </a:r>
                      <a:endParaRPr lang="en-GB"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100" u="none" strike="noStrike">
                          <a:effectLst/>
                        </a:rPr>
                        <a:t>255</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83860626"/>
                  </a:ext>
                </a:extLst>
              </a:tr>
              <a:tr h="215941">
                <a:tc>
                  <a:txBody>
                    <a:bodyPr/>
                    <a:lstStyle/>
                    <a:p>
                      <a:pPr algn="l" fontAlgn="b"/>
                      <a:r>
                        <a:rPr lang="en-GB" sz="1100" u="none" strike="noStrike">
                          <a:effectLst/>
                        </a:rPr>
                        <a:t>Ekuku ext 4</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100" u="none" strike="noStrike">
                          <a:effectLst/>
                        </a:rPr>
                        <a:t>261</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476703"/>
                  </a:ext>
                </a:extLst>
              </a:tr>
              <a:tr h="215941">
                <a:tc>
                  <a:txBody>
                    <a:bodyPr/>
                    <a:lstStyle/>
                    <a:p>
                      <a:pPr algn="l" fontAlgn="b"/>
                      <a:r>
                        <a:rPr lang="en-GB" sz="1100" u="none" strike="noStrike">
                          <a:effectLst/>
                        </a:rPr>
                        <a:t>Ekuku ext 5</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100" u="none" strike="noStrike">
                          <a:effectLst/>
                        </a:rPr>
                        <a:t>297</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26157808"/>
                  </a:ext>
                </a:extLst>
              </a:tr>
              <a:tr h="215941">
                <a:tc>
                  <a:txBody>
                    <a:bodyPr/>
                    <a:lstStyle/>
                    <a:p>
                      <a:pPr algn="l" fontAlgn="b"/>
                      <a:r>
                        <a:rPr lang="en-GB" sz="1100" u="none" strike="noStrike">
                          <a:effectLst/>
                        </a:rPr>
                        <a:t>Ekuku ext 6</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100" u="none" strike="noStrike">
                          <a:effectLst/>
                        </a:rPr>
                        <a:t>276</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51888712"/>
                  </a:ext>
                </a:extLst>
              </a:tr>
              <a:tr h="215941">
                <a:tc>
                  <a:txBody>
                    <a:bodyPr/>
                    <a:lstStyle/>
                    <a:p>
                      <a:pPr algn="l" fontAlgn="b"/>
                      <a:r>
                        <a:rPr lang="en-GB" sz="1100" u="none" strike="noStrike">
                          <a:effectLst/>
                        </a:rPr>
                        <a:t>Ekuku ext 7</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100" u="none" strike="noStrike">
                          <a:effectLst/>
                        </a:rPr>
                        <a:t>293</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90661651"/>
                  </a:ext>
                </a:extLst>
              </a:tr>
              <a:tr h="215941">
                <a:tc>
                  <a:txBody>
                    <a:bodyPr/>
                    <a:lstStyle/>
                    <a:p>
                      <a:pPr algn="l" fontAlgn="b"/>
                      <a:r>
                        <a:rPr lang="en-GB" sz="1100" u="none" strike="noStrike">
                          <a:effectLst/>
                        </a:rPr>
                        <a:t>Total</a:t>
                      </a:r>
                      <a:endParaRPr lang="en-GB"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GB" sz="1100" u="none" strike="noStrike" dirty="0">
                          <a:effectLst/>
                        </a:rPr>
                        <a:t>2250</a:t>
                      </a:r>
                      <a:endParaRPr lang="en-GB" sz="11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68713443"/>
                  </a:ext>
                </a:extLst>
              </a:tr>
            </a:tbl>
          </a:graphicData>
        </a:graphic>
      </p:graphicFrame>
    </p:spTree>
    <p:extLst>
      <p:ext uri="{BB962C8B-B14F-4D97-AF65-F5344CB8AC3E}">
        <p14:creationId xmlns:p14="http://schemas.microsoft.com/office/powerpoint/2010/main" val="2047248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389C85C8-1181-B751-F932-D7E29BF80A74}"/>
              </a:ext>
            </a:extLst>
          </p:cNvPr>
          <p:cNvSpPr>
            <a:spLocks noGrp="1"/>
          </p:cNvSpPr>
          <p:nvPr>
            <p:ph type="sldNum" sz="quarter" idx="12"/>
          </p:nvPr>
        </p:nvSpPr>
        <p:spPr/>
        <p:txBody>
          <a:bodyPr/>
          <a:lstStyle/>
          <a:p>
            <a:fld id="{17E44561-FFEF-DD40-96C5-A1D52A4BA44B}" type="slidenum">
              <a:rPr lang="en-US" smtClean="0"/>
              <a:t>6</a:t>
            </a:fld>
            <a:endParaRPr lang="en-US"/>
          </a:p>
        </p:txBody>
      </p:sp>
      <p:sp>
        <p:nvSpPr>
          <p:cNvPr id="8" name="TextBox 7">
            <a:extLst>
              <a:ext uri="{FF2B5EF4-FFF2-40B4-BE49-F238E27FC236}">
                <a16:creationId xmlns:a16="http://schemas.microsoft.com/office/drawing/2014/main" id="{B19060B8-8747-B4F7-8140-6CEBE9F88698}"/>
              </a:ext>
            </a:extLst>
          </p:cNvPr>
          <p:cNvSpPr txBox="1"/>
          <p:nvPr/>
        </p:nvSpPr>
        <p:spPr>
          <a:xfrm>
            <a:off x="683135" y="1532916"/>
            <a:ext cx="9518139" cy="4524315"/>
          </a:xfrm>
          <a:prstGeom prst="rect">
            <a:avLst/>
          </a:prstGeom>
          <a:noFill/>
        </p:spPr>
        <p:txBody>
          <a:bodyPr wrap="square" rtlCol="0">
            <a:spAutoFit/>
          </a:bodyPr>
          <a:lstStyle/>
          <a:p>
            <a:pPr marL="285750" indent="-285750">
              <a:buFont typeface="Wingdings" panose="05000000000000000000" pitchFamily="2" charset="2"/>
              <a:buChar char="v"/>
              <a:defRPr/>
            </a:pPr>
            <a:r>
              <a:rPr lang="en-US" sz="2400" kern="0" dirty="0">
                <a:solidFill>
                  <a:schemeClr val="tx2">
                    <a:lumMod val="50000"/>
                  </a:schemeClr>
                </a:solidFill>
              </a:rPr>
              <a:t>In 2014, Oshakati Town Council borrowed N$ 50 million from Development bank of Namibia for the servicing Of Oshakati Extension 16 with the approval of the line minister.</a:t>
            </a:r>
          </a:p>
          <a:p>
            <a:pPr>
              <a:defRPr/>
            </a:pPr>
            <a:endParaRPr lang="en-US" sz="2400" kern="0" dirty="0">
              <a:solidFill>
                <a:schemeClr val="tx2">
                  <a:lumMod val="50000"/>
                </a:schemeClr>
              </a:solidFill>
            </a:endParaRPr>
          </a:p>
          <a:p>
            <a:pPr marL="285750" indent="-285750">
              <a:buFont typeface="Wingdings" panose="05000000000000000000" pitchFamily="2" charset="2"/>
              <a:buChar char="v"/>
              <a:defRPr/>
            </a:pPr>
            <a:r>
              <a:rPr lang="en-US" sz="2400" kern="0" dirty="0">
                <a:solidFill>
                  <a:schemeClr val="tx2">
                    <a:lumMod val="50000"/>
                  </a:schemeClr>
                </a:solidFill>
              </a:rPr>
              <a:t>A total of 270 Erven were serviced. This area is  low density and earmarked for higher income earners.</a:t>
            </a:r>
          </a:p>
          <a:p>
            <a:pPr>
              <a:defRPr/>
            </a:pPr>
            <a:endParaRPr lang="en-US" sz="2400" kern="0" dirty="0">
              <a:solidFill>
                <a:schemeClr val="tx2">
                  <a:lumMod val="50000"/>
                </a:schemeClr>
              </a:solidFill>
            </a:endParaRPr>
          </a:p>
          <a:p>
            <a:pPr marL="285750" indent="-285750">
              <a:buFont typeface="Wingdings" panose="05000000000000000000" pitchFamily="2" charset="2"/>
              <a:buChar char="v"/>
              <a:defRPr/>
            </a:pPr>
            <a:r>
              <a:rPr lang="en-US" sz="2400" kern="0" dirty="0">
                <a:solidFill>
                  <a:schemeClr val="tx2">
                    <a:lumMod val="50000"/>
                  </a:schemeClr>
                </a:solidFill>
              </a:rPr>
              <a:t>The Council settled this loan within a period of 3 years instead of 5 years as planned due to rapid sales.</a:t>
            </a:r>
          </a:p>
          <a:p>
            <a:pPr marL="285750" indent="-285750">
              <a:buFont typeface="Wingdings" panose="05000000000000000000" pitchFamily="2" charset="2"/>
              <a:buChar char="v"/>
              <a:defRPr/>
            </a:pPr>
            <a:endParaRPr lang="en-US" sz="2400" kern="0" dirty="0">
              <a:solidFill>
                <a:schemeClr val="tx2">
                  <a:lumMod val="50000"/>
                </a:schemeClr>
              </a:solidFill>
            </a:endParaRPr>
          </a:p>
          <a:p>
            <a:pPr marL="285750" indent="-285750">
              <a:buFont typeface="Wingdings" panose="05000000000000000000" pitchFamily="2" charset="2"/>
              <a:buChar char="v"/>
              <a:defRPr/>
            </a:pPr>
            <a:endParaRPr lang="en-US" sz="2400" kern="0" dirty="0">
              <a:solidFill>
                <a:schemeClr val="tx2">
                  <a:lumMod val="50000"/>
                </a:schemeClr>
              </a:solidFill>
            </a:endParaRPr>
          </a:p>
          <a:p>
            <a:pPr>
              <a:defRPr/>
            </a:pPr>
            <a:endParaRPr lang="en-US" sz="2400" b="1" kern="0" dirty="0">
              <a:solidFill>
                <a:schemeClr val="tx2">
                  <a:lumMod val="50000"/>
                </a:schemeClr>
              </a:solidFill>
            </a:endParaRPr>
          </a:p>
        </p:txBody>
      </p:sp>
      <p:sp>
        <p:nvSpPr>
          <p:cNvPr id="9" name="矩形: 圆角 4">
            <a:extLst>
              <a:ext uri="{FF2B5EF4-FFF2-40B4-BE49-F238E27FC236}">
                <a16:creationId xmlns:a16="http://schemas.microsoft.com/office/drawing/2014/main" id="{C32EDCA3-B345-39BC-CA13-12817DD66980}"/>
              </a:ext>
            </a:extLst>
          </p:cNvPr>
          <p:cNvSpPr/>
          <p:nvPr/>
        </p:nvSpPr>
        <p:spPr bwMode="auto">
          <a:xfrm>
            <a:off x="683135" y="136525"/>
            <a:ext cx="7546465" cy="1199105"/>
          </a:xfrm>
          <a:prstGeom prst="roundRect">
            <a:avLst/>
          </a:prstGeom>
          <a:solidFill>
            <a:schemeClr val="accent5">
              <a:lumMod val="40000"/>
              <a:lumOff val="60000"/>
            </a:schemeClr>
          </a:solidFill>
          <a:ln>
            <a:solidFill>
              <a:schemeClr val="accent2">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Calibri" panose="020F0502020204030204"/>
                <a:ea typeface="+mn-ea"/>
                <a:cs typeface="+mn-cs"/>
              </a:rPr>
              <a:t>Bank Financed (DBN) Land servicing program for Oshakati Extension 16 </a:t>
            </a:r>
          </a:p>
        </p:txBody>
      </p:sp>
    </p:spTree>
    <p:extLst>
      <p:ext uri="{BB962C8B-B14F-4D97-AF65-F5344CB8AC3E}">
        <p14:creationId xmlns:p14="http://schemas.microsoft.com/office/powerpoint/2010/main" val="162689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389C85C8-1181-B751-F932-D7E29BF80A74}"/>
              </a:ext>
            </a:extLst>
          </p:cNvPr>
          <p:cNvSpPr>
            <a:spLocks noGrp="1"/>
          </p:cNvSpPr>
          <p:nvPr>
            <p:ph type="sldNum" sz="quarter" idx="12"/>
          </p:nvPr>
        </p:nvSpPr>
        <p:spPr/>
        <p:txBody>
          <a:bodyPr/>
          <a:lstStyle/>
          <a:p>
            <a:fld id="{17E44561-FFEF-DD40-96C5-A1D52A4BA44B}" type="slidenum">
              <a:rPr lang="en-US" smtClean="0"/>
              <a:t>7</a:t>
            </a:fld>
            <a:endParaRPr lang="en-US"/>
          </a:p>
        </p:txBody>
      </p:sp>
      <p:sp>
        <p:nvSpPr>
          <p:cNvPr id="8" name="TextBox 7">
            <a:extLst>
              <a:ext uri="{FF2B5EF4-FFF2-40B4-BE49-F238E27FC236}">
                <a16:creationId xmlns:a16="http://schemas.microsoft.com/office/drawing/2014/main" id="{B19060B8-8747-B4F7-8140-6CEBE9F88698}"/>
              </a:ext>
            </a:extLst>
          </p:cNvPr>
          <p:cNvSpPr txBox="1"/>
          <p:nvPr/>
        </p:nvSpPr>
        <p:spPr>
          <a:xfrm>
            <a:off x="980297" y="2403746"/>
            <a:ext cx="8234528" cy="2677656"/>
          </a:xfrm>
          <a:prstGeom prst="rect">
            <a:avLst/>
          </a:prstGeom>
          <a:noFill/>
        </p:spPr>
        <p:txBody>
          <a:bodyPr wrap="square" rtlCol="0">
            <a:spAutoFit/>
          </a:bodyPr>
          <a:lstStyle/>
          <a:p>
            <a:pPr marL="285750" indent="-285750">
              <a:buFont typeface="Wingdings" panose="05000000000000000000" pitchFamily="2" charset="2"/>
              <a:buChar char="v"/>
              <a:defRPr/>
            </a:pPr>
            <a:r>
              <a:rPr lang="en-US" sz="2400" b="1" kern="0" dirty="0">
                <a:solidFill>
                  <a:schemeClr val="tx2">
                    <a:lumMod val="50000"/>
                  </a:schemeClr>
                </a:solidFill>
              </a:rPr>
              <a:t> </a:t>
            </a:r>
            <a:r>
              <a:rPr lang="en-US" sz="2400" kern="0" dirty="0">
                <a:solidFill>
                  <a:schemeClr val="tx2">
                    <a:lumMod val="50000"/>
                  </a:schemeClr>
                </a:solidFill>
              </a:rPr>
              <a:t>A total of 807 erven were serviced  under Mass Urban Land Servicing Program </a:t>
            </a:r>
          </a:p>
          <a:p>
            <a:pPr marL="285750" indent="-285750">
              <a:buFont typeface="Wingdings" panose="05000000000000000000" pitchFamily="2" charset="2"/>
              <a:buChar char="v"/>
              <a:defRPr/>
            </a:pPr>
            <a:endParaRPr lang="en-US" sz="2400" kern="0" dirty="0">
              <a:solidFill>
                <a:schemeClr val="tx2">
                  <a:lumMod val="50000"/>
                </a:schemeClr>
              </a:solidFill>
            </a:endParaRPr>
          </a:p>
          <a:p>
            <a:pPr marL="285750" indent="-285750">
              <a:buFont typeface="Wingdings" panose="05000000000000000000" pitchFamily="2" charset="2"/>
              <a:buChar char="v"/>
              <a:defRPr/>
            </a:pPr>
            <a:r>
              <a:rPr lang="en-US" sz="2400" kern="0" dirty="0">
                <a:solidFill>
                  <a:schemeClr val="tx2">
                    <a:lumMod val="50000"/>
                  </a:schemeClr>
                </a:solidFill>
              </a:rPr>
              <a:t> Servicing completed in 2017 at a total cost N$ </a:t>
            </a:r>
            <a:r>
              <a:rPr lang="en-US" sz="2400" b="1" kern="0" dirty="0">
                <a:solidFill>
                  <a:schemeClr val="tx2">
                    <a:lumMod val="50000"/>
                  </a:schemeClr>
                </a:solidFill>
              </a:rPr>
              <a:t>137 million</a:t>
            </a:r>
            <a:r>
              <a:rPr lang="en-US" sz="2400" kern="0" dirty="0">
                <a:solidFill>
                  <a:schemeClr val="tx2">
                    <a:lumMod val="50000"/>
                  </a:schemeClr>
                </a:solidFill>
              </a:rPr>
              <a:t>.</a:t>
            </a:r>
          </a:p>
          <a:p>
            <a:pPr marL="285750" indent="-285750">
              <a:buFont typeface="Wingdings" panose="05000000000000000000" pitchFamily="2" charset="2"/>
              <a:buChar char="v"/>
              <a:defRPr/>
            </a:pPr>
            <a:endParaRPr lang="en-US" sz="2400" kern="0" dirty="0">
              <a:solidFill>
                <a:schemeClr val="tx2">
                  <a:lumMod val="50000"/>
                </a:schemeClr>
              </a:solidFill>
            </a:endParaRPr>
          </a:p>
          <a:p>
            <a:pPr>
              <a:defRPr/>
            </a:pPr>
            <a:endParaRPr lang="en-US" sz="2400" kern="0" dirty="0">
              <a:solidFill>
                <a:schemeClr val="tx2">
                  <a:lumMod val="50000"/>
                </a:schemeClr>
              </a:solidFill>
            </a:endParaRPr>
          </a:p>
          <a:p>
            <a:pPr>
              <a:defRPr/>
            </a:pPr>
            <a:endParaRPr lang="en-US" sz="2400" b="1" kern="0" dirty="0">
              <a:solidFill>
                <a:schemeClr val="tx2">
                  <a:lumMod val="50000"/>
                </a:schemeClr>
              </a:solidFill>
            </a:endParaRPr>
          </a:p>
        </p:txBody>
      </p:sp>
      <p:sp>
        <p:nvSpPr>
          <p:cNvPr id="9" name="矩形: 圆角 4">
            <a:extLst>
              <a:ext uri="{FF2B5EF4-FFF2-40B4-BE49-F238E27FC236}">
                <a16:creationId xmlns:a16="http://schemas.microsoft.com/office/drawing/2014/main" id="{C32EDCA3-B345-39BC-CA13-12817DD66980}"/>
              </a:ext>
            </a:extLst>
          </p:cNvPr>
          <p:cNvSpPr/>
          <p:nvPr/>
        </p:nvSpPr>
        <p:spPr bwMode="auto">
          <a:xfrm>
            <a:off x="711315" y="417808"/>
            <a:ext cx="8358545" cy="1568130"/>
          </a:xfrm>
          <a:prstGeom prst="roundRect">
            <a:avLst/>
          </a:prstGeom>
          <a:solidFill>
            <a:schemeClr val="bg2">
              <a:lumMod val="75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Calibri" panose="020F0502020204030204"/>
                <a:ea typeface="+mn-ea"/>
                <a:cs typeface="+mn-cs"/>
              </a:rPr>
              <a:t>Mass Urban Land Servicing at Oshakati North Proper, EXT 2,3,7 &amp;  8 </a:t>
            </a:r>
          </a:p>
        </p:txBody>
      </p:sp>
    </p:spTree>
    <p:extLst>
      <p:ext uri="{BB962C8B-B14F-4D97-AF65-F5344CB8AC3E}">
        <p14:creationId xmlns:p14="http://schemas.microsoft.com/office/powerpoint/2010/main" val="648863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389C85C8-1181-B751-F932-D7E29BF80A74}"/>
              </a:ext>
            </a:extLst>
          </p:cNvPr>
          <p:cNvSpPr>
            <a:spLocks noGrp="1"/>
          </p:cNvSpPr>
          <p:nvPr>
            <p:ph type="sldNum" sz="quarter" idx="12"/>
          </p:nvPr>
        </p:nvSpPr>
        <p:spPr/>
        <p:txBody>
          <a:bodyPr/>
          <a:lstStyle/>
          <a:p>
            <a:fld id="{17E44561-FFEF-DD40-96C5-A1D52A4BA44B}" type="slidenum">
              <a:rPr lang="en-US" smtClean="0"/>
              <a:t>8</a:t>
            </a:fld>
            <a:endParaRPr lang="en-US"/>
          </a:p>
        </p:txBody>
      </p:sp>
      <p:sp>
        <p:nvSpPr>
          <p:cNvPr id="8" name="TextBox 7">
            <a:extLst>
              <a:ext uri="{FF2B5EF4-FFF2-40B4-BE49-F238E27FC236}">
                <a16:creationId xmlns:a16="http://schemas.microsoft.com/office/drawing/2014/main" id="{B19060B8-8747-B4F7-8140-6CEBE9F88698}"/>
              </a:ext>
            </a:extLst>
          </p:cNvPr>
          <p:cNvSpPr txBox="1"/>
          <p:nvPr/>
        </p:nvSpPr>
        <p:spPr>
          <a:xfrm>
            <a:off x="758434" y="2355781"/>
            <a:ext cx="8234528" cy="3046988"/>
          </a:xfrm>
          <a:prstGeom prst="rect">
            <a:avLst/>
          </a:prstGeom>
          <a:noFill/>
        </p:spPr>
        <p:txBody>
          <a:bodyPr wrap="square" rtlCol="0">
            <a:spAutoFit/>
          </a:bodyPr>
          <a:lstStyle/>
          <a:p>
            <a:pPr marL="285750" indent="-285750">
              <a:buFont typeface="Wingdings" panose="05000000000000000000" pitchFamily="2" charset="2"/>
              <a:buChar char="v"/>
              <a:defRPr/>
            </a:pPr>
            <a:r>
              <a:rPr lang="en-US" sz="2400" b="1" kern="0" dirty="0">
                <a:solidFill>
                  <a:schemeClr val="tx2">
                    <a:lumMod val="50000"/>
                  </a:schemeClr>
                </a:solidFill>
              </a:rPr>
              <a:t> </a:t>
            </a:r>
            <a:r>
              <a:rPr lang="en-US" sz="2400" kern="0" dirty="0">
                <a:solidFill>
                  <a:schemeClr val="tx2">
                    <a:lumMod val="50000"/>
                  </a:schemeClr>
                </a:solidFill>
              </a:rPr>
              <a:t>National Housing </a:t>
            </a:r>
            <a:r>
              <a:rPr lang="en-GB" sz="2400" kern="0" dirty="0">
                <a:solidFill>
                  <a:schemeClr val="tx2">
                    <a:lumMod val="50000"/>
                  </a:schemeClr>
                </a:solidFill>
              </a:rPr>
              <a:t>Enterprises (NHE) in partnership with Oshakati Town Council was allocated Oshakati North Extension 4 on a Turnkey principle to service and Construct houses under Mass Housing Program</a:t>
            </a:r>
            <a:r>
              <a:rPr lang="en-US" sz="2400" kern="0" dirty="0">
                <a:solidFill>
                  <a:schemeClr val="tx2">
                    <a:lumMod val="50000"/>
                  </a:schemeClr>
                </a:solidFill>
              </a:rPr>
              <a:t>.  </a:t>
            </a:r>
          </a:p>
          <a:p>
            <a:pPr>
              <a:defRPr/>
            </a:pPr>
            <a:endParaRPr lang="en-US" sz="2400" kern="0" dirty="0">
              <a:solidFill>
                <a:schemeClr val="tx2">
                  <a:lumMod val="50000"/>
                </a:schemeClr>
              </a:solidFill>
            </a:endParaRPr>
          </a:p>
          <a:p>
            <a:pPr marL="285750" indent="-285750">
              <a:buFont typeface="Wingdings" panose="05000000000000000000" pitchFamily="2" charset="2"/>
              <a:buChar char="v"/>
              <a:defRPr/>
            </a:pPr>
            <a:r>
              <a:rPr lang="en-US" sz="2400" kern="0" dirty="0">
                <a:solidFill>
                  <a:schemeClr val="tx2">
                    <a:lumMod val="50000"/>
                  </a:schemeClr>
                </a:solidFill>
              </a:rPr>
              <a:t>A total of </a:t>
            </a:r>
            <a:r>
              <a:rPr lang="en-US" sz="2400" b="1" kern="0" dirty="0">
                <a:solidFill>
                  <a:schemeClr val="tx2">
                    <a:lumMod val="50000"/>
                  </a:schemeClr>
                </a:solidFill>
              </a:rPr>
              <a:t>268 erven </a:t>
            </a:r>
            <a:r>
              <a:rPr lang="en-US" sz="2400" kern="0" dirty="0">
                <a:solidFill>
                  <a:schemeClr val="tx2">
                    <a:lumMod val="50000"/>
                  </a:schemeClr>
                </a:solidFill>
              </a:rPr>
              <a:t>were serviced.</a:t>
            </a:r>
          </a:p>
          <a:p>
            <a:pPr>
              <a:defRPr/>
            </a:pPr>
            <a:endParaRPr lang="en-US" sz="2400" kern="0" dirty="0">
              <a:solidFill>
                <a:schemeClr val="tx2">
                  <a:lumMod val="50000"/>
                </a:schemeClr>
              </a:solidFill>
            </a:endParaRPr>
          </a:p>
          <a:p>
            <a:pPr>
              <a:defRPr/>
            </a:pPr>
            <a:endParaRPr lang="en-US" sz="2400" b="1" kern="0" dirty="0">
              <a:solidFill>
                <a:schemeClr val="tx2">
                  <a:lumMod val="50000"/>
                </a:schemeClr>
              </a:solidFill>
            </a:endParaRPr>
          </a:p>
        </p:txBody>
      </p:sp>
      <p:sp>
        <p:nvSpPr>
          <p:cNvPr id="9" name="矩形: 圆角 4">
            <a:extLst>
              <a:ext uri="{FF2B5EF4-FFF2-40B4-BE49-F238E27FC236}">
                <a16:creationId xmlns:a16="http://schemas.microsoft.com/office/drawing/2014/main" id="{C32EDCA3-B345-39BC-CA13-12817DD66980}"/>
              </a:ext>
            </a:extLst>
          </p:cNvPr>
          <p:cNvSpPr/>
          <p:nvPr/>
        </p:nvSpPr>
        <p:spPr bwMode="auto">
          <a:xfrm>
            <a:off x="856281" y="333810"/>
            <a:ext cx="8306770" cy="1336355"/>
          </a:xfrm>
          <a:prstGeom prst="roundRect">
            <a:avLst/>
          </a:prstGeom>
          <a:solidFill>
            <a:srgbClr val="FFC000"/>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Calibri" panose="020F0502020204030204"/>
                <a:ea typeface="+mn-ea"/>
                <a:cs typeface="+mn-cs"/>
              </a:rPr>
              <a:t>NHE Partnership for Oshakati North Extension 4 Servicing in 2013 (Mass Housing Program)</a:t>
            </a:r>
          </a:p>
        </p:txBody>
      </p:sp>
    </p:spTree>
    <p:extLst>
      <p:ext uri="{BB962C8B-B14F-4D97-AF65-F5344CB8AC3E}">
        <p14:creationId xmlns:p14="http://schemas.microsoft.com/office/powerpoint/2010/main" val="2895845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FC5BD-CE45-2E4C-785D-A268C109CBF5}"/>
              </a:ext>
            </a:extLst>
          </p:cNvPr>
          <p:cNvPicPr>
            <a:picLocks noChangeAspect="1"/>
          </p:cNvPicPr>
          <p:nvPr/>
        </p:nvPicPr>
        <p:blipFill>
          <a:blip r:embed="rId2"/>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389C85C8-1181-B751-F932-D7E29BF80A74}"/>
              </a:ext>
            </a:extLst>
          </p:cNvPr>
          <p:cNvSpPr>
            <a:spLocks noGrp="1"/>
          </p:cNvSpPr>
          <p:nvPr>
            <p:ph type="sldNum" sz="quarter" idx="12"/>
          </p:nvPr>
        </p:nvSpPr>
        <p:spPr/>
        <p:txBody>
          <a:bodyPr/>
          <a:lstStyle/>
          <a:p>
            <a:fld id="{17E44561-FFEF-DD40-96C5-A1D52A4BA44B}" type="slidenum">
              <a:rPr lang="en-US" smtClean="0"/>
              <a:t>9</a:t>
            </a:fld>
            <a:endParaRPr lang="en-US"/>
          </a:p>
        </p:txBody>
      </p:sp>
      <p:sp>
        <p:nvSpPr>
          <p:cNvPr id="8" name="TextBox 7">
            <a:extLst>
              <a:ext uri="{FF2B5EF4-FFF2-40B4-BE49-F238E27FC236}">
                <a16:creationId xmlns:a16="http://schemas.microsoft.com/office/drawing/2014/main" id="{B19060B8-8747-B4F7-8140-6CEBE9F88698}"/>
              </a:ext>
            </a:extLst>
          </p:cNvPr>
          <p:cNvSpPr txBox="1"/>
          <p:nvPr/>
        </p:nvSpPr>
        <p:spPr>
          <a:xfrm>
            <a:off x="646921" y="1914525"/>
            <a:ext cx="8258953" cy="1569660"/>
          </a:xfrm>
          <a:prstGeom prst="rect">
            <a:avLst/>
          </a:prstGeom>
          <a:noFill/>
        </p:spPr>
        <p:txBody>
          <a:bodyPr wrap="square" rtlCol="0">
            <a:spAutoFit/>
          </a:bodyPr>
          <a:lstStyle/>
          <a:p>
            <a:pPr>
              <a:defRPr/>
            </a:pPr>
            <a:r>
              <a:rPr lang="en-US" sz="2400" kern="0" dirty="0">
                <a:solidFill>
                  <a:schemeClr val="tx2">
                    <a:lumMod val="50000"/>
                  </a:schemeClr>
                </a:solidFill>
              </a:rPr>
              <a:t>  </a:t>
            </a:r>
          </a:p>
          <a:p>
            <a:pPr marL="285750" indent="-285750">
              <a:buFont typeface="Wingdings" panose="05000000000000000000" pitchFamily="2" charset="2"/>
              <a:buChar char="v"/>
              <a:defRPr/>
            </a:pPr>
            <a:r>
              <a:rPr lang="en-US" sz="2400" b="1" kern="0" dirty="0">
                <a:solidFill>
                  <a:schemeClr val="tx2">
                    <a:lumMod val="50000"/>
                  </a:schemeClr>
                </a:solidFill>
              </a:rPr>
              <a:t>A total of 428  erven </a:t>
            </a:r>
            <a:r>
              <a:rPr lang="en-US" sz="2400" kern="0" dirty="0">
                <a:solidFill>
                  <a:schemeClr val="tx2">
                    <a:lumMod val="50000"/>
                  </a:schemeClr>
                </a:solidFill>
              </a:rPr>
              <a:t>were serviced and completed in 2015 at Oshakati North (Ehenye) Extension 5 &amp; 6. </a:t>
            </a:r>
          </a:p>
          <a:p>
            <a:pPr>
              <a:defRPr/>
            </a:pPr>
            <a:endParaRPr lang="en-US" sz="2400" b="1" kern="0" dirty="0">
              <a:solidFill>
                <a:schemeClr val="tx2">
                  <a:lumMod val="50000"/>
                </a:schemeClr>
              </a:solidFill>
            </a:endParaRPr>
          </a:p>
        </p:txBody>
      </p:sp>
      <p:sp>
        <p:nvSpPr>
          <p:cNvPr id="9" name="矩形: 圆角 4">
            <a:extLst>
              <a:ext uri="{FF2B5EF4-FFF2-40B4-BE49-F238E27FC236}">
                <a16:creationId xmlns:a16="http://schemas.microsoft.com/office/drawing/2014/main" id="{C32EDCA3-B345-39BC-CA13-12817DD66980}"/>
              </a:ext>
            </a:extLst>
          </p:cNvPr>
          <p:cNvSpPr/>
          <p:nvPr/>
        </p:nvSpPr>
        <p:spPr bwMode="auto">
          <a:xfrm>
            <a:off x="856280" y="333810"/>
            <a:ext cx="8116270" cy="1336355"/>
          </a:xfrm>
          <a:prstGeom prst="roundRect">
            <a:avLst/>
          </a:prstGeom>
          <a:solidFill>
            <a:schemeClr val="accent2">
              <a:lumMod val="20000"/>
              <a:lumOff val="80000"/>
            </a:schemeClr>
          </a:solidFill>
          <a:ln>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Calibri" panose="020F0502020204030204"/>
                <a:ea typeface="+mn-ea"/>
                <a:cs typeface="+mn-cs"/>
              </a:rPr>
              <a:t>Government Funds (MTEF) For Oshakati North Extension 5 &amp; 6 </a:t>
            </a:r>
          </a:p>
        </p:txBody>
      </p:sp>
      <p:graphicFrame>
        <p:nvGraphicFramePr>
          <p:cNvPr id="2" name="Table 1">
            <a:extLst>
              <a:ext uri="{FF2B5EF4-FFF2-40B4-BE49-F238E27FC236}">
                <a16:creationId xmlns:a16="http://schemas.microsoft.com/office/drawing/2014/main" id="{965CE99E-030C-A634-1F93-5948636E80A6}"/>
              </a:ext>
            </a:extLst>
          </p:cNvPr>
          <p:cNvGraphicFramePr>
            <a:graphicFrameLocks noGrp="1"/>
          </p:cNvGraphicFramePr>
          <p:nvPr>
            <p:extLst>
              <p:ext uri="{D42A27DB-BD31-4B8C-83A1-F6EECF244321}">
                <p14:modId xmlns:p14="http://schemas.microsoft.com/office/powerpoint/2010/main" val="3058723338"/>
              </p:ext>
            </p:extLst>
          </p:nvPr>
        </p:nvGraphicFramePr>
        <p:xfrm>
          <a:off x="1266825" y="3376351"/>
          <a:ext cx="5810250" cy="2071947"/>
        </p:xfrm>
        <a:graphic>
          <a:graphicData uri="http://schemas.openxmlformats.org/drawingml/2006/table">
            <a:tbl>
              <a:tblPr>
                <a:tableStyleId>{5C22544A-7EE6-4342-B048-85BDC9FD1C3A}</a:tableStyleId>
              </a:tblPr>
              <a:tblGrid>
                <a:gridCol w="3401122">
                  <a:extLst>
                    <a:ext uri="{9D8B030D-6E8A-4147-A177-3AD203B41FA5}">
                      <a16:colId xmlns:a16="http://schemas.microsoft.com/office/drawing/2014/main" val="248459548"/>
                    </a:ext>
                  </a:extLst>
                </a:gridCol>
                <a:gridCol w="2409128">
                  <a:extLst>
                    <a:ext uri="{9D8B030D-6E8A-4147-A177-3AD203B41FA5}">
                      <a16:colId xmlns:a16="http://schemas.microsoft.com/office/drawing/2014/main" val="818768030"/>
                    </a:ext>
                  </a:extLst>
                </a:gridCol>
              </a:tblGrid>
              <a:tr h="420031">
                <a:tc>
                  <a:txBody>
                    <a:bodyPr/>
                    <a:lstStyle/>
                    <a:p>
                      <a:pPr algn="l" fontAlgn="b"/>
                      <a:r>
                        <a:rPr lang="en-GB" sz="1800" u="none" strike="noStrike" dirty="0">
                          <a:effectLst/>
                        </a:rPr>
                        <a:t>Ehenye Ext 5</a:t>
                      </a:r>
                      <a:endParaRPr lang="en-GB" sz="1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800" u="none" strike="noStrike" dirty="0">
                          <a:effectLst/>
                        </a:rPr>
                        <a:t>153</a:t>
                      </a:r>
                      <a:endParaRPr lang="en-GB"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05768581"/>
                  </a:ext>
                </a:extLst>
              </a:tr>
              <a:tr h="825958">
                <a:tc>
                  <a:txBody>
                    <a:bodyPr/>
                    <a:lstStyle/>
                    <a:p>
                      <a:pPr algn="l" fontAlgn="b"/>
                      <a:r>
                        <a:rPr lang="en-GB" sz="1800" u="none" strike="noStrike" dirty="0">
                          <a:effectLst/>
                        </a:rPr>
                        <a:t>Ehenye Ext6</a:t>
                      </a:r>
                      <a:endParaRPr lang="en-GB" sz="18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800" u="none" strike="noStrike" dirty="0">
                          <a:effectLst/>
                        </a:rPr>
                        <a:t>275</a:t>
                      </a:r>
                      <a:endParaRPr lang="en-GB"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26157942"/>
                  </a:ext>
                </a:extLst>
              </a:tr>
              <a:tr h="825958">
                <a:tc>
                  <a:txBody>
                    <a:bodyPr/>
                    <a:lstStyle/>
                    <a:p>
                      <a:pPr algn="l" fontAlgn="b"/>
                      <a:r>
                        <a:rPr lang="en-GB" sz="1800" b="1" u="none" strike="noStrike" dirty="0">
                          <a:effectLst/>
                        </a:rPr>
                        <a:t>TOTAL</a:t>
                      </a:r>
                      <a:endParaRPr lang="en-GB" sz="1800" b="1"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en-GB" sz="1800" b="1" u="none" strike="noStrike" dirty="0">
                          <a:effectLst/>
                        </a:rPr>
                        <a:t>428</a:t>
                      </a:r>
                      <a:endParaRPr lang="en-GB" sz="18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5295218"/>
                  </a:ext>
                </a:extLst>
              </a:tr>
            </a:tbl>
          </a:graphicData>
        </a:graphic>
      </p:graphicFrame>
    </p:spTree>
    <p:extLst>
      <p:ext uri="{BB962C8B-B14F-4D97-AF65-F5344CB8AC3E}">
        <p14:creationId xmlns:p14="http://schemas.microsoft.com/office/powerpoint/2010/main" val="349946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6131</TotalTime>
  <Words>1803</Words>
  <Application>Microsoft Office PowerPoint</Application>
  <PresentationFormat>Widescreen</PresentationFormat>
  <Paragraphs>313</Paragraphs>
  <Slides>29</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微软雅黑</vt:lpstr>
      <vt:lpstr>Akkurat</vt:lpstr>
      <vt:lpstr>Arial</vt:lpstr>
      <vt:lpstr>Calibri</vt:lpstr>
      <vt:lpstr>Calibri Light</vt:lpstr>
      <vt:lpstr>Wingdings</vt:lpstr>
      <vt:lpstr>思源黑体 CN Heavy</vt:lpstr>
      <vt:lpstr>Office Theme</vt:lpstr>
      <vt:lpstr>HOUSING AND LAND DELIVERY MODELS: BEST PRACTICES FROM OSHAKATI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Nicole Reid</dc:creator>
  <cp:lastModifiedBy>Alex Christow</cp:lastModifiedBy>
  <cp:revision>94</cp:revision>
  <cp:lastPrinted>2023-02-15T13:21:57Z</cp:lastPrinted>
  <dcterms:created xsi:type="dcterms:W3CDTF">2023-02-09T09:30:30Z</dcterms:created>
  <dcterms:modified xsi:type="dcterms:W3CDTF">2023-02-20T11:35:45Z</dcterms:modified>
</cp:coreProperties>
</file>