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18" r:id="rId1"/>
    <p:sldMasterId id="2147486930" r:id="rId2"/>
    <p:sldMasterId id="2147486949" r:id="rId3"/>
    <p:sldMasterId id="2147486968" r:id="rId4"/>
    <p:sldMasterId id="2147487006" r:id="rId5"/>
    <p:sldMasterId id="2147487025" r:id="rId6"/>
    <p:sldMasterId id="2147487043" r:id="rId7"/>
    <p:sldMasterId id="2147487061" r:id="rId8"/>
  </p:sldMasterIdLst>
  <p:notesMasterIdLst>
    <p:notesMasterId r:id="rId27"/>
  </p:notesMasterIdLst>
  <p:handoutMasterIdLst>
    <p:handoutMasterId r:id="rId28"/>
  </p:handoutMasterIdLst>
  <p:sldIdLst>
    <p:sldId id="700" r:id="rId9"/>
    <p:sldId id="710" r:id="rId10"/>
    <p:sldId id="702" r:id="rId11"/>
    <p:sldId id="703" r:id="rId12"/>
    <p:sldId id="705" r:id="rId13"/>
    <p:sldId id="712" r:id="rId14"/>
    <p:sldId id="715" r:id="rId15"/>
    <p:sldId id="681" r:id="rId16"/>
    <p:sldId id="709" r:id="rId17"/>
    <p:sldId id="686" r:id="rId18"/>
    <p:sldId id="708" r:id="rId19"/>
    <p:sldId id="707" r:id="rId20"/>
    <p:sldId id="691" r:id="rId21"/>
    <p:sldId id="716" r:id="rId22"/>
    <p:sldId id="717" r:id="rId23"/>
    <p:sldId id="688" r:id="rId24"/>
    <p:sldId id="687" r:id="rId25"/>
    <p:sldId id="689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EF1B"/>
    <a:srgbClr val="2113D7"/>
    <a:srgbClr val="FB1705"/>
    <a:srgbClr val="E9DF11"/>
    <a:srgbClr val="EF01C2"/>
    <a:srgbClr val="000000"/>
    <a:srgbClr val="2E8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569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0A10C-8016-416B-90E0-66F42211FF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CD8E91-FB37-4C88-82F1-FF941DF81B7A}">
      <dgm:prSet phldrT="[Text]"/>
      <dgm:spPr/>
      <dgm:t>
        <a:bodyPr/>
        <a:lstStyle/>
        <a:p>
          <a:r>
            <a:rPr lang="en-GB" dirty="0" smtClean="0"/>
            <a:t>SUBCOMMITTE</a:t>
          </a:r>
          <a:endParaRPr lang="en-GB" dirty="0"/>
        </a:p>
      </dgm:t>
    </dgm:pt>
    <dgm:pt modelId="{69675359-7F20-4E93-BDBF-2C6CCD16E750}" type="parTrans" cxnId="{5F42CB49-D014-4DFF-BE89-AB74FAEDFC64}">
      <dgm:prSet/>
      <dgm:spPr/>
      <dgm:t>
        <a:bodyPr/>
        <a:lstStyle/>
        <a:p>
          <a:endParaRPr lang="en-GB"/>
        </a:p>
      </dgm:t>
    </dgm:pt>
    <dgm:pt modelId="{43FDD7F1-F98F-4471-A5F5-E749F1C22FBC}" type="sibTrans" cxnId="{5F42CB49-D014-4DFF-BE89-AB74FAEDFC64}">
      <dgm:prSet/>
      <dgm:spPr/>
      <dgm:t>
        <a:bodyPr/>
        <a:lstStyle/>
        <a:p>
          <a:endParaRPr lang="en-GB"/>
        </a:p>
      </dgm:t>
    </dgm:pt>
    <dgm:pt modelId="{00F6284C-9F68-4879-B070-F5E6834F41CB}">
      <dgm:prSet phldrT="[Text]"/>
      <dgm:spPr/>
      <dgm:t>
        <a:bodyPr/>
        <a:lstStyle/>
        <a:p>
          <a:r>
            <a:rPr lang="en-GB" dirty="0" smtClean="0"/>
            <a:t>SUB COMMITTEE</a:t>
          </a:r>
          <a:endParaRPr lang="en-GB" dirty="0"/>
        </a:p>
      </dgm:t>
    </dgm:pt>
    <dgm:pt modelId="{E40084E2-A5E8-4D18-A35F-3982CED2E100}" type="parTrans" cxnId="{99CEC1BC-1E5C-4CF6-8891-90110C56F07A}">
      <dgm:prSet/>
      <dgm:spPr/>
      <dgm:t>
        <a:bodyPr/>
        <a:lstStyle/>
        <a:p>
          <a:endParaRPr lang="en-GB"/>
        </a:p>
      </dgm:t>
    </dgm:pt>
    <dgm:pt modelId="{8EFFA9E0-861B-4ADE-ADC6-5DEA70BA5111}" type="sibTrans" cxnId="{99CEC1BC-1E5C-4CF6-8891-90110C56F07A}">
      <dgm:prSet/>
      <dgm:spPr/>
      <dgm:t>
        <a:bodyPr/>
        <a:lstStyle/>
        <a:p>
          <a:endParaRPr lang="en-GB"/>
        </a:p>
      </dgm:t>
    </dgm:pt>
    <dgm:pt modelId="{5D9F8DAF-444F-4457-A4F7-E9251E26B26D}">
      <dgm:prSet phldrT="[Text]"/>
      <dgm:spPr/>
      <dgm:t>
        <a:bodyPr/>
        <a:lstStyle/>
        <a:p>
          <a:r>
            <a:rPr lang="en-GB" dirty="0" smtClean="0"/>
            <a:t>SUBCOMMITTEE</a:t>
          </a:r>
          <a:endParaRPr lang="en-GB" dirty="0"/>
        </a:p>
      </dgm:t>
    </dgm:pt>
    <dgm:pt modelId="{9D9611B7-A3EB-41E8-AEEF-54255B66E7CA}" type="parTrans" cxnId="{EDDBE4A8-D060-408A-8627-ACE403A00C63}">
      <dgm:prSet/>
      <dgm:spPr/>
      <dgm:t>
        <a:bodyPr/>
        <a:lstStyle/>
        <a:p>
          <a:endParaRPr lang="en-GB"/>
        </a:p>
      </dgm:t>
    </dgm:pt>
    <dgm:pt modelId="{3A67985F-CC90-4BC2-91D6-C39200A3926F}" type="sibTrans" cxnId="{EDDBE4A8-D060-408A-8627-ACE403A00C63}">
      <dgm:prSet/>
      <dgm:spPr/>
      <dgm:t>
        <a:bodyPr/>
        <a:lstStyle/>
        <a:p>
          <a:endParaRPr lang="en-GB"/>
        </a:p>
      </dgm:t>
    </dgm:pt>
    <dgm:pt modelId="{04B4517E-4A09-4245-A2D4-B6E6A975F08E}">
      <dgm:prSet phldrT="[Text]"/>
      <dgm:spPr/>
      <dgm:t>
        <a:bodyPr/>
        <a:lstStyle/>
        <a:p>
          <a:r>
            <a:rPr lang="en-GB" dirty="0" smtClean="0"/>
            <a:t>SUB COMMIITTE</a:t>
          </a:r>
          <a:endParaRPr lang="en-GB" dirty="0"/>
        </a:p>
      </dgm:t>
    </dgm:pt>
    <dgm:pt modelId="{04576AEF-8B9A-415F-A0DE-C4AD339868A4}" type="parTrans" cxnId="{F6224DFB-C230-4E6F-B47D-84C2EB721BE8}">
      <dgm:prSet/>
      <dgm:spPr/>
      <dgm:t>
        <a:bodyPr/>
        <a:lstStyle/>
        <a:p>
          <a:endParaRPr lang="en-GB"/>
        </a:p>
      </dgm:t>
    </dgm:pt>
    <dgm:pt modelId="{D0DB2FD8-B063-47EF-91BF-813AB7E5FF57}" type="sibTrans" cxnId="{F6224DFB-C230-4E6F-B47D-84C2EB721BE8}">
      <dgm:prSet/>
      <dgm:spPr/>
      <dgm:t>
        <a:bodyPr/>
        <a:lstStyle/>
        <a:p>
          <a:endParaRPr lang="en-GB"/>
        </a:p>
      </dgm:t>
    </dgm:pt>
    <dgm:pt modelId="{E0EB18B6-6DA7-4CB5-AB77-610B05E4F4D1}">
      <dgm:prSet phldrT="[Text]"/>
      <dgm:spPr/>
      <dgm:t>
        <a:bodyPr/>
        <a:lstStyle/>
        <a:p>
          <a:r>
            <a:rPr lang="en-GB" dirty="0" smtClean="0"/>
            <a:t>SUB COMMITTEE</a:t>
          </a:r>
          <a:endParaRPr lang="en-GB" dirty="0"/>
        </a:p>
      </dgm:t>
    </dgm:pt>
    <dgm:pt modelId="{2BF522F7-74E6-40F5-A9FE-3771E1913A2F}" type="sibTrans" cxnId="{59D75547-0D1A-4877-8C27-0EEE66C281C8}">
      <dgm:prSet/>
      <dgm:spPr/>
      <dgm:t>
        <a:bodyPr/>
        <a:lstStyle/>
        <a:p>
          <a:endParaRPr lang="en-GB"/>
        </a:p>
      </dgm:t>
    </dgm:pt>
    <dgm:pt modelId="{4B0F8935-6D26-4D0B-951F-EEDC7D8F90FC}" type="parTrans" cxnId="{59D75547-0D1A-4877-8C27-0EEE66C281C8}">
      <dgm:prSet/>
      <dgm:spPr/>
      <dgm:t>
        <a:bodyPr/>
        <a:lstStyle/>
        <a:p>
          <a:endParaRPr lang="en-GB"/>
        </a:p>
      </dgm:t>
    </dgm:pt>
    <dgm:pt modelId="{8C5DAE30-7D4C-4618-9D84-D88DCC4D3A34}" type="pres">
      <dgm:prSet presAssocID="{2CC0A10C-8016-416B-90E0-66F42211FF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8D4CE61-7FBB-429C-84CE-815B7F696421}" type="pres">
      <dgm:prSet presAssocID="{E0EB18B6-6DA7-4CB5-AB77-610B05E4F4D1}" presName="hierRoot1" presStyleCnt="0"/>
      <dgm:spPr/>
    </dgm:pt>
    <dgm:pt modelId="{747CAE00-5FCD-4E91-89AB-A63417E0DBCF}" type="pres">
      <dgm:prSet presAssocID="{E0EB18B6-6DA7-4CB5-AB77-610B05E4F4D1}" presName="composite" presStyleCnt="0"/>
      <dgm:spPr/>
    </dgm:pt>
    <dgm:pt modelId="{CD5EDC4D-47F0-4D5C-9194-83705B784733}" type="pres">
      <dgm:prSet presAssocID="{E0EB18B6-6DA7-4CB5-AB77-610B05E4F4D1}" presName="background" presStyleLbl="node0" presStyleIdx="0" presStyleCnt="1"/>
      <dgm:spPr/>
    </dgm:pt>
    <dgm:pt modelId="{F1DD3E2F-636E-455D-8CE2-38064EAC3D6E}" type="pres">
      <dgm:prSet presAssocID="{E0EB18B6-6DA7-4CB5-AB77-610B05E4F4D1}" presName="text" presStyleLbl="fgAcc0" presStyleIdx="0" presStyleCnt="1" custLinFactNeighborX="-13283" custLinFactNeighborY="218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6F9AFA-6D0B-4EA6-B74A-15CE809BF1BA}" type="pres">
      <dgm:prSet presAssocID="{E0EB18B6-6DA7-4CB5-AB77-610B05E4F4D1}" presName="hierChild2" presStyleCnt="0"/>
      <dgm:spPr/>
    </dgm:pt>
    <dgm:pt modelId="{A57F9E2A-B7BB-48E0-8050-7B6C99A9E17C}" type="pres">
      <dgm:prSet presAssocID="{69675359-7F20-4E93-BDBF-2C6CCD16E750}" presName="Name10" presStyleLbl="parChTrans1D2" presStyleIdx="0" presStyleCnt="2"/>
      <dgm:spPr/>
      <dgm:t>
        <a:bodyPr/>
        <a:lstStyle/>
        <a:p>
          <a:endParaRPr lang="en-GB"/>
        </a:p>
      </dgm:t>
    </dgm:pt>
    <dgm:pt modelId="{AC82D09C-03FA-4565-8DDB-1A5F44828563}" type="pres">
      <dgm:prSet presAssocID="{61CD8E91-FB37-4C88-82F1-FF941DF81B7A}" presName="hierRoot2" presStyleCnt="0"/>
      <dgm:spPr/>
    </dgm:pt>
    <dgm:pt modelId="{1EEB0511-9FED-418E-BB36-BDA8DE52B59F}" type="pres">
      <dgm:prSet presAssocID="{61CD8E91-FB37-4C88-82F1-FF941DF81B7A}" presName="composite2" presStyleCnt="0"/>
      <dgm:spPr/>
    </dgm:pt>
    <dgm:pt modelId="{B52C3DDF-D478-4D42-9202-29914EDBAA82}" type="pres">
      <dgm:prSet presAssocID="{61CD8E91-FB37-4C88-82F1-FF941DF81B7A}" presName="background2" presStyleLbl="node2" presStyleIdx="0" presStyleCnt="2"/>
      <dgm:spPr/>
    </dgm:pt>
    <dgm:pt modelId="{5D49D14A-44A1-433F-AB82-A1992502B048}" type="pres">
      <dgm:prSet presAssocID="{61CD8E91-FB37-4C88-82F1-FF941DF81B7A}" presName="text2" presStyleLbl="fgAcc2" presStyleIdx="0" presStyleCnt="2" custLinFactNeighborX="-5970" custLinFactNeighborY="363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28280D-71E9-4C20-BB8C-7EB56BD6AE51}" type="pres">
      <dgm:prSet presAssocID="{61CD8E91-FB37-4C88-82F1-FF941DF81B7A}" presName="hierChild3" presStyleCnt="0"/>
      <dgm:spPr/>
    </dgm:pt>
    <dgm:pt modelId="{75873FD2-5B96-4A6E-ABB5-B03E3DDEBCC0}" type="pres">
      <dgm:prSet presAssocID="{E40084E2-A5E8-4D18-A35F-3982CED2E100}" presName="Name17" presStyleLbl="parChTrans1D3" presStyleIdx="0" presStyleCnt="2"/>
      <dgm:spPr/>
      <dgm:t>
        <a:bodyPr/>
        <a:lstStyle/>
        <a:p>
          <a:endParaRPr lang="en-GB"/>
        </a:p>
      </dgm:t>
    </dgm:pt>
    <dgm:pt modelId="{9CFBDC8D-66B9-4DE8-9192-0C8228CE5458}" type="pres">
      <dgm:prSet presAssocID="{00F6284C-9F68-4879-B070-F5E6834F41CB}" presName="hierRoot3" presStyleCnt="0"/>
      <dgm:spPr/>
    </dgm:pt>
    <dgm:pt modelId="{3D7C618C-0A62-4B1C-B2B7-87E9633DC4E9}" type="pres">
      <dgm:prSet presAssocID="{00F6284C-9F68-4879-B070-F5E6834F41CB}" presName="composite3" presStyleCnt="0"/>
      <dgm:spPr/>
    </dgm:pt>
    <dgm:pt modelId="{602ADE0B-1A4E-4A50-BB73-61126942B17B}" type="pres">
      <dgm:prSet presAssocID="{00F6284C-9F68-4879-B070-F5E6834F41CB}" presName="background3" presStyleLbl="node3" presStyleIdx="0" presStyleCnt="2"/>
      <dgm:spPr/>
    </dgm:pt>
    <dgm:pt modelId="{A5B83DE9-AB45-4B64-BA7B-1ED6F53D2E98}" type="pres">
      <dgm:prSet presAssocID="{00F6284C-9F68-4879-B070-F5E6834F41C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68FF5A-53EB-4B7E-9D55-D263575399C9}" type="pres">
      <dgm:prSet presAssocID="{00F6284C-9F68-4879-B070-F5E6834F41CB}" presName="hierChild4" presStyleCnt="0"/>
      <dgm:spPr/>
    </dgm:pt>
    <dgm:pt modelId="{EF57CC58-0E47-4E14-9AFF-A850CBDF13CA}" type="pres">
      <dgm:prSet presAssocID="{9D9611B7-A3EB-41E8-AEEF-54255B66E7CA}" presName="Name10" presStyleLbl="parChTrans1D2" presStyleIdx="1" presStyleCnt="2"/>
      <dgm:spPr/>
      <dgm:t>
        <a:bodyPr/>
        <a:lstStyle/>
        <a:p>
          <a:endParaRPr lang="en-GB"/>
        </a:p>
      </dgm:t>
    </dgm:pt>
    <dgm:pt modelId="{FE828E9F-B4C0-44C4-B2EB-F7DEF68887F0}" type="pres">
      <dgm:prSet presAssocID="{5D9F8DAF-444F-4457-A4F7-E9251E26B26D}" presName="hierRoot2" presStyleCnt="0"/>
      <dgm:spPr/>
    </dgm:pt>
    <dgm:pt modelId="{A3E92039-828E-4F18-82B3-EC858FF8739C}" type="pres">
      <dgm:prSet presAssocID="{5D9F8DAF-444F-4457-A4F7-E9251E26B26D}" presName="composite2" presStyleCnt="0"/>
      <dgm:spPr/>
    </dgm:pt>
    <dgm:pt modelId="{97DBA9A9-E64A-4AFD-AA73-D251DC4326C0}" type="pres">
      <dgm:prSet presAssocID="{5D9F8DAF-444F-4457-A4F7-E9251E26B26D}" presName="background2" presStyleLbl="node2" presStyleIdx="1" presStyleCnt="2"/>
      <dgm:spPr/>
    </dgm:pt>
    <dgm:pt modelId="{6B45771A-A50A-4F12-BCF8-880258FECCE9}" type="pres">
      <dgm:prSet presAssocID="{5D9F8DAF-444F-4457-A4F7-E9251E26B26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0183C7-7FDF-49E2-A6E5-3DF6F8D009FF}" type="pres">
      <dgm:prSet presAssocID="{5D9F8DAF-444F-4457-A4F7-E9251E26B26D}" presName="hierChild3" presStyleCnt="0"/>
      <dgm:spPr/>
    </dgm:pt>
    <dgm:pt modelId="{E025107B-39E8-4737-8DD5-8C2B8AE39056}" type="pres">
      <dgm:prSet presAssocID="{04576AEF-8B9A-415F-A0DE-C4AD339868A4}" presName="Name17" presStyleLbl="parChTrans1D3" presStyleIdx="1" presStyleCnt="2"/>
      <dgm:spPr/>
      <dgm:t>
        <a:bodyPr/>
        <a:lstStyle/>
        <a:p>
          <a:endParaRPr lang="en-GB"/>
        </a:p>
      </dgm:t>
    </dgm:pt>
    <dgm:pt modelId="{0A9F7387-7D89-4E37-8EB9-1062EE170332}" type="pres">
      <dgm:prSet presAssocID="{04B4517E-4A09-4245-A2D4-B6E6A975F08E}" presName="hierRoot3" presStyleCnt="0"/>
      <dgm:spPr/>
    </dgm:pt>
    <dgm:pt modelId="{1F3A18D0-C4D4-49E9-86FE-7AEC152CD489}" type="pres">
      <dgm:prSet presAssocID="{04B4517E-4A09-4245-A2D4-B6E6A975F08E}" presName="composite3" presStyleCnt="0"/>
      <dgm:spPr/>
    </dgm:pt>
    <dgm:pt modelId="{917BA557-344F-4C22-A34F-5223634E4812}" type="pres">
      <dgm:prSet presAssocID="{04B4517E-4A09-4245-A2D4-B6E6A975F08E}" presName="background3" presStyleLbl="node3" presStyleIdx="1" presStyleCnt="2"/>
      <dgm:spPr/>
    </dgm:pt>
    <dgm:pt modelId="{0A1CFC96-3535-4C33-AC53-7976661A4572}" type="pres">
      <dgm:prSet presAssocID="{04B4517E-4A09-4245-A2D4-B6E6A975F08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9DD4F8-70F6-4C38-966E-4161EAD26E7B}" type="pres">
      <dgm:prSet presAssocID="{04B4517E-4A09-4245-A2D4-B6E6A975F08E}" presName="hierChild4" presStyleCnt="0"/>
      <dgm:spPr/>
    </dgm:pt>
  </dgm:ptLst>
  <dgm:cxnLst>
    <dgm:cxn modelId="{1A4DD570-41F3-4875-8802-2C5B62756A8F}" type="presOf" srcId="{69675359-7F20-4E93-BDBF-2C6CCD16E750}" destId="{A57F9E2A-B7BB-48E0-8050-7B6C99A9E17C}" srcOrd="0" destOrd="0" presId="urn:microsoft.com/office/officeart/2005/8/layout/hierarchy1"/>
    <dgm:cxn modelId="{9E00E7E2-B974-4F30-96BA-EED94CB2D300}" type="presOf" srcId="{5D9F8DAF-444F-4457-A4F7-E9251E26B26D}" destId="{6B45771A-A50A-4F12-BCF8-880258FECCE9}" srcOrd="0" destOrd="0" presId="urn:microsoft.com/office/officeart/2005/8/layout/hierarchy1"/>
    <dgm:cxn modelId="{99CEC1BC-1E5C-4CF6-8891-90110C56F07A}" srcId="{61CD8E91-FB37-4C88-82F1-FF941DF81B7A}" destId="{00F6284C-9F68-4879-B070-F5E6834F41CB}" srcOrd="0" destOrd="0" parTransId="{E40084E2-A5E8-4D18-A35F-3982CED2E100}" sibTransId="{8EFFA9E0-861B-4ADE-ADC6-5DEA70BA5111}"/>
    <dgm:cxn modelId="{B387F9F9-70F6-4E7C-9EB1-E0B3DB9B7162}" type="presOf" srcId="{E0EB18B6-6DA7-4CB5-AB77-610B05E4F4D1}" destId="{F1DD3E2F-636E-455D-8CE2-38064EAC3D6E}" srcOrd="0" destOrd="0" presId="urn:microsoft.com/office/officeart/2005/8/layout/hierarchy1"/>
    <dgm:cxn modelId="{59D75547-0D1A-4877-8C27-0EEE66C281C8}" srcId="{2CC0A10C-8016-416B-90E0-66F42211FFC8}" destId="{E0EB18B6-6DA7-4CB5-AB77-610B05E4F4D1}" srcOrd="0" destOrd="0" parTransId="{4B0F8935-6D26-4D0B-951F-EEDC7D8F90FC}" sibTransId="{2BF522F7-74E6-40F5-A9FE-3771E1913A2F}"/>
    <dgm:cxn modelId="{EDDBE4A8-D060-408A-8627-ACE403A00C63}" srcId="{E0EB18B6-6DA7-4CB5-AB77-610B05E4F4D1}" destId="{5D9F8DAF-444F-4457-A4F7-E9251E26B26D}" srcOrd="1" destOrd="0" parTransId="{9D9611B7-A3EB-41E8-AEEF-54255B66E7CA}" sibTransId="{3A67985F-CC90-4BC2-91D6-C39200A3926F}"/>
    <dgm:cxn modelId="{5F42CB49-D014-4DFF-BE89-AB74FAEDFC64}" srcId="{E0EB18B6-6DA7-4CB5-AB77-610B05E4F4D1}" destId="{61CD8E91-FB37-4C88-82F1-FF941DF81B7A}" srcOrd="0" destOrd="0" parTransId="{69675359-7F20-4E93-BDBF-2C6CCD16E750}" sibTransId="{43FDD7F1-F98F-4471-A5F5-E749F1C22FBC}"/>
    <dgm:cxn modelId="{D00CF076-7006-4061-BBFF-DD42D49441A5}" type="presOf" srcId="{04B4517E-4A09-4245-A2D4-B6E6A975F08E}" destId="{0A1CFC96-3535-4C33-AC53-7976661A4572}" srcOrd="0" destOrd="0" presId="urn:microsoft.com/office/officeart/2005/8/layout/hierarchy1"/>
    <dgm:cxn modelId="{48BDE1AB-6551-415B-9DC1-B0C775F382E1}" type="presOf" srcId="{61CD8E91-FB37-4C88-82F1-FF941DF81B7A}" destId="{5D49D14A-44A1-433F-AB82-A1992502B048}" srcOrd="0" destOrd="0" presId="urn:microsoft.com/office/officeart/2005/8/layout/hierarchy1"/>
    <dgm:cxn modelId="{9DDE73E7-EC0F-400E-A345-AA82AF553398}" type="presOf" srcId="{00F6284C-9F68-4879-B070-F5E6834F41CB}" destId="{A5B83DE9-AB45-4B64-BA7B-1ED6F53D2E98}" srcOrd="0" destOrd="0" presId="urn:microsoft.com/office/officeart/2005/8/layout/hierarchy1"/>
    <dgm:cxn modelId="{F6224DFB-C230-4E6F-B47D-84C2EB721BE8}" srcId="{5D9F8DAF-444F-4457-A4F7-E9251E26B26D}" destId="{04B4517E-4A09-4245-A2D4-B6E6A975F08E}" srcOrd="0" destOrd="0" parTransId="{04576AEF-8B9A-415F-A0DE-C4AD339868A4}" sibTransId="{D0DB2FD8-B063-47EF-91BF-813AB7E5FF57}"/>
    <dgm:cxn modelId="{94731128-B0DF-4FCF-8323-DB2232D76765}" type="presOf" srcId="{2CC0A10C-8016-416B-90E0-66F42211FFC8}" destId="{8C5DAE30-7D4C-4618-9D84-D88DCC4D3A34}" srcOrd="0" destOrd="0" presId="urn:microsoft.com/office/officeart/2005/8/layout/hierarchy1"/>
    <dgm:cxn modelId="{612F7717-B2A0-48A9-B5E9-998B49655A1D}" type="presOf" srcId="{04576AEF-8B9A-415F-A0DE-C4AD339868A4}" destId="{E025107B-39E8-4737-8DD5-8C2B8AE39056}" srcOrd="0" destOrd="0" presId="urn:microsoft.com/office/officeart/2005/8/layout/hierarchy1"/>
    <dgm:cxn modelId="{EDCCA378-B578-476A-9E48-9AD8A64C5AA1}" type="presOf" srcId="{E40084E2-A5E8-4D18-A35F-3982CED2E100}" destId="{75873FD2-5B96-4A6E-ABB5-B03E3DDEBCC0}" srcOrd="0" destOrd="0" presId="urn:microsoft.com/office/officeart/2005/8/layout/hierarchy1"/>
    <dgm:cxn modelId="{A4D6360B-60EC-4F41-9522-D35E65537075}" type="presOf" srcId="{9D9611B7-A3EB-41E8-AEEF-54255B66E7CA}" destId="{EF57CC58-0E47-4E14-9AFF-A850CBDF13CA}" srcOrd="0" destOrd="0" presId="urn:microsoft.com/office/officeart/2005/8/layout/hierarchy1"/>
    <dgm:cxn modelId="{D5057D0D-2419-4DDF-984A-8A05099BF5AC}" type="presParOf" srcId="{8C5DAE30-7D4C-4618-9D84-D88DCC4D3A34}" destId="{58D4CE61-7FBB-429C-84CE-815B7F696421}" srcOrd="0" destOrd="0" presId="urn:microsoft.com/office/officeart/2005/8/layout/hierarchy1"/>
    <dgm:cxn modelId="{F69C57F2-3CBA-40B5-9E7D-32FFAD6662A0}" type="presParOf" srcId="{58D4CE61-7FBB-429C-84CE-815B7F696421}" destId="{747CAE00-5FCD-4E91-89AB-A63417E0DBCF}" srcOrd="0" destOrd="0" presId="urn:microsoft.com/office/officeart/2005/8/layout/hierarchy1"/>
    <dgm:cxn modelId="{665764F4-085E-45D4-954B-9B6C44A1A40B}" type="presParOf" srcId="{747CAE00-5FCD-4E91-89AB-A63417E0DBCF}" destId="{CD5EDC4D-47F0-4D5C-9194-83705B784733}" srcOrd="0" destOrd="0" presId="urn:microsoft.com/office/officeart/2005/8/layout/hierarchy1"/>
    <dgm:cxn modelId="{28BE59DC-2214-4483-ACF7-C5B33ECE666C}" type="presParOf" srcId="{747CAE00-5FCD-4E91-89AB-A63417E0DBCF}" destId="{F1DD3E2F-636E-455D-8CE2-38064EAC3D6E}" srcOrd="1" destOrd="0" presId="urn:microsoft.com/office/officeart/2005/8/layout/hierarchy1"/>
    <dgm:cxn modelId="{68BFD3B6-11A2-4922-BC4D-865BFD49D4BD}" type="presParOf" srcId="{58D4CE61-7FBB-429C-84CE-815B7F696421}" destId="{596F9AFA-6D0B-4EA6-B74A-15CE809BF1BA}" srcOrd="1" destOrd="0" presId="urn:microsoft.com/office/officeart/2005/8/layout/hierarchy1"/>
    <dgm:cxn modelId="{430139D5-ED83-4F4C-B765-EFAA2119E9B4}" type="presParOf" srcId="{596F9AFA-6D0B-4EA6-B74A-15CE809BF1BA}" destId="{A57F9E2A-B7BB-48E0-8050-7B6C99A9E17C}" srcOrd="0" destOrd="0" presId="urn:microsoft.com/office/officeart/2005/8/layout/hierarchy1"/>
    <dgm:cxn modelId="{C359F90E-057C-4A48-BDC3-BED955C3DB6F}" type="presParOf" srcId="{596F9AFA-6D0B-4EA6-B74A-15CE809BF1BA}" destId="{AC82D09C-03FA-4565-8DDB-1A5F44828563}" srcOrd="1" destOrd="0" presId="urn:microsoft.com/office/officeart/2005/8/layout/hierarchy1"/>
    <dgm:cxn modelId="{82447D68-DB92-4CAD-8612-DC3300B9D9A3}" type="presParOf" srcId="{AC82D09C-03FA-4565-8DDB-1A5F44828563}" destId="{1EEB0511-9FED-418E-BB36-BDA8DE52B59F}" srcOrd="0" destOrd="0" presId="urn:microsoft.com/office/officeart/2005/8/layout/hierarchy1"/>
    <dgm:cxn modelId="{D26DABA1-7FC5-4705-BA86-5B64EE648656}" type="presParOf" srcId="{1EEB0511-9FED-418E-BB36-BDA8DE52B59F}" destId="{B52C3DDF-D478-4D42-9202-29914EDBAA82}" srcOrd="0" destOrd="0" presId="urn:microsoft.com/office/officeart/2005/8/layout/hierarchy1"/>
    <dgm:cxn modelId="{243F7567-9F00-45E9-9734-11514F9337BB}" type="presParOf" srcId="{1EEB0511-9FED-418E-BB36-BDA8DE52B59F}" destId="{5D49D14A-44A1-433F-AB82-A1992502B048}" srcOrd="1" destOrd="0" presId="urn:microsoft.com/office/officeart/2005/8/layout/hierarchy1"/>
    <dgm:cxn modelId="{A9BBB38B-E0F2-49FD-BEFE-B06CCE186618}" type="presParOf" srcId="{AC82D09C-03FA-4565-8DDB-1A5F44828563}" destId="{8928280D-71E9-4C20-BB8C-7EB56BD6AE51}" srcOrd="1" destOrd="0" presId="urn:microsoft.com/office/officeart/2005/8/layout/hierarchy1"/>
    <dgm:cxn modelId="{BFF81FEE-5CB3-4E52-9951-7BF38507C138}" type="presParOf" srcId="{8928280D-71E9-4C20-BB8C-7EB56BD6AE51}" destId="{75873FD2-5B96-4A6E-ABB5-B03E3DDEBCC0}" srcOrd="0" destOrd="0" presId="urn:microsoft.com/office/officeart/2005/8/layout/hierarchy1"/>
    <dgm:cxn modelId="{F8B3734D-594F-4080-A5C8-8951849D69D1}" type="presParOf" srcId="{8928280D-71E9-4C20-BB8C-7EB56BD6AE51}" destId="{9CFBDC8D-66B9-4DE8-9192-0C8228CE5458}" srcOrd="1" destOrd="0" presId="urn:microsoft.com/office/officeart/2005/8/layout/hierarchy1"/>
    <dgm:cxn modelId="{1414B0D2-34B2-4F6F-9F16-2FE119A598EE}" type="presParOf" srcId="{9CFBDC8D-66B9-4DE8-9192-0C8228CE5458}" destId="{3D7C618C-0A62-4B1C-B2B7-87E9633DC4E9}" srcOrd="0" destOrd="0" presId="urn:microsoft.com/office/officeart/2005/8/layout/hierarchy1"/>
    <dgm:cxn modelId="{EE1A4548-36C6-4EA0-92B0-B5279AA301E4}" type="presParOf" srcId="{3D7C618C-0A62-4B1C-B2B7-87E9633DC4E9}" destId="{602ADE0B-1A4E-4A50-BB73-61126942B17B}" srcOrd="0" destOrd="0" presId="urn:microsoft.com/office/officeart/2005/8/layout/hierarchy1"/>
    <dgm:cxn modelId="{45DE53CF-EBD2-4A05-91BD-0FD4F2B4AFCF}" type="presParOf" srcId="{3D7C618C-0A62-4B1C-B2B7-87E9633DC4E9}" destId="{A5B83DE9-AB45-4B64-BA7B-1ED6F53D2E98}" srcOrd="1" destOrd="0" presId="urn:microsoft.com/office/officeart/2005/8/layout/hierarchy1"/>
    <dgm:cxn modelId="{8B6EAB65-D357-487C-BB22-3064EE25F937}" type="presParOf" srcId="{9CFBDC8D-66B9-4DE8-9192-0C8228CE5458}" destId="{4B68FF5A-53EB-4B7E-9D55-D263575399C9}" srcOrd="1" destOrd="0" presId="urn:microsoft.com/office/officeart/2005/8/layout/hierarchy1"/>
    <dgm:cxn modelId="{2987C67A-768C-4151-8DA3-85A90BDC0433}" type="presParOf" srcId="{596F9AFA-6D0B-4EA6-B74A-15CE809BF1BA}" destId="{EF57CC58-0E47-4E14-9AFF-A850CBDF13CA}" srcOrd="2" destOrd="0" presId="urn:microsoft.com/office/officeart/2005/8/layout/hierarchy1"/>
    <dgm:cxn modelId="{B0381680-2241-441A-BEFC-8D10E8EF908C}" type="presParOf" srcId="{596F9AFA-6D0B-4EA6-B74A-15CE809BF1BA}" destId="{FE828E9F-B4C0-44C4-B2EB-F7DEF68887F0}" srcOrd="3" destOrd="0" presId="urn:microsoft.com/office/officeart/2005/8/layout/hierarchy1"/>
    <dgm:cxn modelId="{1CB3D4AA-5C10-46EA-88D8-F4ECAB3EA6D4}" type="presParOf" srcId="{FE828E9F-B4C0-44C4-B2EB-F7DEF68887F0}" destId="{A3E92039-828E-4F18-82B3-EC858FF8739C}" srcOrd="0" destOrd="0" presId="urn:microsoft.com/office/officeart/2005/8/layout/hierarchy1"/>
    <dgm:cxn modelId="{E98DF7A0-5193-4FC6-AF43-22FC0A49B152}" type="presParOf" srcId="{A3E92039-828E-4F18-82B3-EC858FF8739C}" destId="{97DBA9A9-E64A-4AFD-AA73-D251DC4326C0}" srcOrd="0" destOrd="0" presId="urn:microsoft.com/office/officeart/2005/8/layout/hierarchy1"/>
    <dgm:cxn modelId="{B6E378C9-ED17-43DD-8200-5E3047E9FCC1}" type="presParOf" srcId="{A3E92039-828E-4F18-82B3-EC858FF8739C}" destId="{6B45771A-A50A-4F12-BCF8-880258FECCE9}" srcOrd="1" destOrd="0" presId="urn:microsoft.com/office/officeart/2005/8/layout/hierarchy1"/>
    <dgm:cxn modelId="{7CD16B5D-5C75-4C94-A680-C12D2C212DFA}" type="presParOf" srcId="{FE828E9F-B4C0-44C4-B2EB-F7DEF68887F0}" destId="{5E0183C7-7FDF-49E2-A6E5-3DF6F8D009FF}" srcOrd="1" destOrd="0" presId="urn:microsoft.com/office/officeart/2005/8/layout/hierarchy1"/>
    <dgm:cxn modelId="{AC3FA589-7F88-43D8-A521-EBBB7784CB6A}" type="presParOf" srcId="{5E0183C7-7FDF-49E2-A6E5-3DF6F8D009FF}" destId="{E025107B-39E8-4737-8DD5-8C2B8AE39056}" srcOrd="0" destOrd="0" presId="urn:microsoft.com/office/officeart/2005/8/layout/hierarchy1"/>
    <dgm:cxn modelId="{46F61E29-0DCB-4596-9C29-E65C61FF3066}" type="presParOf" srcId="{5E0183C7-7FDF-49E2-A6E5-3DF6F8D009FF}" destId="{0A9F7387-7D89-4E37-8EB9-1062EE170332}" srcOrd="1" destOrd="0" presId="urn:microsoft.com/office/officeart/2005/8/layout/hierarchy1"/>
    <dgm:cxn modelId="{D75FC700-EA6B-4CFD-B2E5-81B64C539368}" type="presParOf" srcId="{0A9F7387-7D89-4E37-8EB9-1062EE170332}" destId="{1F3A18D0-C4D4-49E9-86FE-7AEC152CD489}" srcOrd="0" destOrd="0" presId="urn:microsoft.com/office/officeart/2005/8/layout/hierarchy1"/>
    <dgm:cxn modelId="{7BBB8AC1-A9C2-4174-8461-F8432AAE7CDD}" type="presParOf" srcId="{1F3A18D0-C4D4-49E9-86FE-7AEC152CD489}" destId="{917BA557-344F-4C22-A34F-5223634E4812}" srcOrd="0" destOrd="0" presId="urn:microsoft.com/office/officeart/2005/8/layout/hierarchy1"/>
    <dgm:cxn modelId="{C057EAD7-7548-4483-A72A-7830A3E64D91}" type="presParOf" srcId="{1F3A18D0-C4D4-49E9-86FE-7AEC152CD489}" destId="{0A1CFC96-3535-4C33-AC53-7976661A4572}" srcOrd="1" destOrd="0" presId="urn:microsoft.com/office/officeart/2005/8/layout/hierarchy1"/>
    <dgm:cxn modelId="{72638DEF-F596-4883-BC1C-E8BB7D1501A7}" type="presParOf" srcId="{0A9F7387-7D89-4E37-8EB9-1062EE170332}" destId="{AB9DD4F8-70F6-4C38-966E-4161EAD26E7B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20D3F-0BCD-46A9-A9E2-F323BD229125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5282D62-5C96-44E8-B84F-053C92CC0468}">
      <dgm:prSet phldrT="[Text]" custT="1"/>
      <dgm:spPr>
        <a:solidFill>
          <a:srgbClr val="FB1705"/>
        </a:solidFill>
      </dgm:spPr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NATIONAL HOUSING DEVELOPMENT FUND </a:t>
          </a:r>
        </a:p>
        <a:p>
          <a:r>
            <a:rPr lang="en-GB" sz="2400" b="1" dirty="0" smtClean="0">
              <a:solidFill>
                <a:schemeClr val="tx1"/>
              </a:solidFill>
            </a:rPr>
            <a:t>A REINENTING &amp; REVIVAL  SOCIAL PROGRESSION </a:t>
          </a:r>
        </a:p>
        <a:p>
          <a:r>
            <a:rPr lang="en-GB" sz="2400" b="1" dirty="0" smtClean="0">
              <a:solidFill>
                <a:schemeClr val="tx1"/>
              </a:solidFill>
            </a:rPr>
            <a:t>ENGINE </a:t>
          </a:r>
          <a:endParaRPr lang="en-GB" sz="2400" b="1" dirty="0">
            <a:solidFill>
              <a:schemeClr val="tx1"/>
            </a:solidFill>
          </a:endParaRPr>
        </a:p>
      </dgm:t>
    </dgm:pt>
    <dgm:pt modelId="{1B59CFBC-F8B3-488F-8D77-0DEF13B0CC1F}" type="parTrans" cxnId="{0037AEB9-F6FB-4ACE-8D29-426985F8D664}">
      <dgm:prSet/>
      <dgm:spPr/>
      <dgm:t>
        <a:bodyPr/>
        <a:lstStyle/>
        <a:p>
          <a:endParaRPr lang="en-GB"/>
        </a:p>
      </dgm:t>
    </dgm:pt>
    <dgm:pt modelId="{3F27DC19-3247-4990-B929-8A9C2035EAB1}" type="sibTrans" cxnId="{0037AEB9-F6FB-4ACE-8D29-426985F8D664}">
      <dgm:prSet/>
      <dgm:spPr>
        <a:solidFill>
          <a:srgbClr val="FB1705"/>
        </a:solidFill>
      </dgm:spPr>
      <dgm:t>
        <a:bodyPr/>
        <a:lstStyle/>
        <a:p>
          <a:endParaRPr lang="en-GB"/>
        </a:p>
      </dgm:t>
    </dgm:pt>
    <dgm:pt modelId="{9A4EDBC8-89D4-47E7-8D17-13193146C5C5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GB" sz="2400" b="1" u="sng" dirty="0" smtClean="0">
              <a:solidFill>
                <a:schemeClr val="bg1"/>
              </a:solidFill>
            </a:rPr>
            <a:t>TO FINANCE OR MORTGAGE  HOME OR HOME AND ERF LOANS FOR TARGETTED BENEFICIARIES</a:t>
          </a:r>
          <a:endParaRPr lang="en-GB" sz="2400" b="1" u="sng" dirty="0">
            <a:solidFill>
              <a:schemeClr val="bg1"/>
            </a:solidFill>
          </a:endParaRPr>
        </a:p>
      </dgm:t>
    </dgm:pt>
    <dgm:pt modelId="{96B8D410-71E9-4135-9B53-5CAA43E9D8C0}" type="parTrans" cxnId="{6516BBB8-A440-42DA-9999-4D607EB78989}">
      <dgm:prSet/>
      <dgm:spPr/>
      <dgm:t>
        <a:bodyPr/>
        <a:lstStyle/>
        <a:p>
          <a:endParaRPr lang="en-GB"/>
        </a:p>
      </dgm:t>
    </dgm:pt>
    <dgm:pt modelId="{4B679E8F-F32C-458F-86A5-28EFF284E914}" type="sibTrans" cxnId="{6516BBB8-A440-42DA-9999-4D607EB78989}">
      <dgm:prSet/>
      <dgm:spPr/>
      <dgm:t>
        <a:bodyPr/>
        <a:lstStyle/>
        <a:p>
          <a:endParaRPr lang="en-GB"/>
        </a:p>
      </dgm:t>
    </dgm:pt>
    <dgm:pt modelId="{0BC57702-172D-438C-BBAB-A85996B32575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For purposes of procuring residential erven proclaimed , to service and if fully service with government NPC funding </a:t>
          </a:r>
          <a:endParaRPr lang="en-GB" sz="2000" dirty="0">
            <a:solidFill>
              <a:schemeClr val="bg1"/>
            </a:solidFill>
          </a:endParaRPr>
        </a:p>
      </dgm:t>
    </dgm:pt>
    <dgm:pt modelId="{68E24563-6E5A-4951-A7CF-D8D9DD4BC143}" type="parTrans" cxnId="{1E3F7F84-E82C-4A15-8908-8AF0FE86B0BB}">
      <dgm:prSet/>
      <dgm:spPr/>
      <dgm:t>
        <a:bodyPr/>
        <a:lstStyle/>
        <a:p>
          <a:endParaRPr lang="en-GB"/>
        </a:p>
      </dgm:t>
    </dgm:pt>
    <dgm:pt modelId="{B4EDA3F0-7BBE-4CD7-B79B-3D2277F7EAB3}" type="sibTrans" cxnId="{1E3F7F84-E82C-4A15-8908-8AF0FE86B0BB}">
      <dgm:prSet/>
      <dgm:spPr/>
      <dgm:t>
        <a:bodyPr/>
        <a:lstStyle/>
        <a:p>
          <a:endParaRPr lang="en-GB"/>
        </a:p>
      </dgm:t>
    </dgm:pt>
    <dgm:pt modelId="{DBC43297-BA1F-40FA-85D3-2E294F877226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en-GB" sz="1200" dirty="0">
            <a:solidFill>
              <a:schemeClr val="bg1"/>
            </a:solidFill>
          </a:endParaRPr>
        </a:p>
      </dgm:t>
    </dgm:pt>
    <dgm:pt modelId="{C7EA8BAD-D6B8-4EA3-A6B5-7047E4732116}" type="parTrans" cxnId="{89F3B452-729D-4D05-8EF8-92FF71F52F37}">
      <dgm:prSet/>
      <dgm:spPr/>
      <dgm:t>
        <a:bodyPr/>
        <a:lstStyle/>
        <a:p>
          <a:endParaRPr lang="en-GB"/>
        </a:p>
      </dgm:t>
    </dgm:pt>
    <dgm:pt modelId="{F84D747D-736D-4FBB-98DA-61579B268CF1}" type="sibTrans" cxnId="{89F3B452-729D-4D05-8EF8-92FF71F52F37}">
      <dgm:prSet/>
      <dgm:spPr/>
      <dgm:t>
        <a:bodyPr/>
        <a:lstStyle/>
        <a:p>
          <a:endParaRPr lang="en-GB"/>
        </a:p>
      </dgm:t>
    </dgm:pt>
    <dgm:pt modelId="{A62A428B-94A8-4E5C-84F4-D07AFC0F3676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GB" sz="2400" b="1" u="sng" dirty="0" smtClean="0">
              <a:solidFill>
                <a:schemeClr val="bg1"/>
              </a:solidFill>
            </a:rPr>
            <a:t> AS PER GAZETTED WAITING LIST BENEFICIARIES ON THE NATIONAL HOUSING AND LAND WAITING ROLL</a:t>
          </a:r>
          <a:endParaRPr lang="en-GB" sz="2400" dirty="0" smtClean="0">
            <a:solidFill>
              <a:schemeClr val="bg1"/>
            </a:solidFill>
          </a:endParaRPr>
        </a:p>
        <a:p>
          <a:r>
            <a:rPr lang="en-GB" sz="2400" dirty="0" smtClean="0">
              <a:solidFill>
                <a:schemeClr val="bg1"/>
              </a:solidFill>
            </a:rPr>
            <a:t> for the purpose of constructing or acquiring low cost (Ultra Low ,Middle  High and Higher residential accommodation</a:t>
          </a:r>
          <a:endParaRPr lang="en-GB" sz="2400" b="1" u="sng" dirty="0">
            <a:solidFill>
              <a:schemeClr val="bg1"/>
            </a:solidFill>
          </a:endParaRPr>
        </a:p>
      </dgm:t>
    </dgm:pt>
    <dgm:pt modelId="{3CA049A7-E64D-437B-9B4E-60D72FDA0738}" type="parTrans" cxnId="{2E77C6DC-10F8-4C67-9098-87A14DA75017}">
      <dgm:prSet/>
      <dgm:spPr/>
      <dgm:t>
        <a:bodyPr/>
        <a:lstStyle/>
        <a:p>
          <a:endParaRPr lang="en-GB"/>
        </a:p>
      </dgm:t>
    </dgm:pt>
    <dgm:pt modelId="{3242890D-EAEA-46CC-A8DF-D6953D5E1264}" type="sibTrans" cxnId="{2E77C6DC-10F8-4C67-9098-87A14DA75017}">
      <dgm:prSet/>
      <dgm:spPr/>
      <dgm:t>
        <a:bodyPr/>
        <a:lstStyle/>
        <a:p>
          <a:endParaRPr lang="en-GB"/>
        </a:p>
      </dgm:t>
    </dgm:pt>
    <dgm:pt modelId="{A09D4D8F-27DC-4704-B146-5F83B89ABC70}" type="pres">
      <dgm:prSet presAssocID="{32820D3F-0BCD-46A9-A9E2-F323BD22912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907E21-FC25-4C43-83B7-863C266124AA}" type="pres">
      <dgm:prSet presAssocID="{85282D62-5C96-44E8-B84F-053C92CC0468}" presName="gear1" presStyleLbl="node1" presStyleIdx="0" presStyleCnt="1" custScaleX="124522" custScaleY="112519" custLinFactNeighborX="49439" custLinFactNeighborY="184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ED9035-C3A9-491E-A057-CCDB26F3DB3E}" type="pres">
      <dgm:prSet presAssocID="{85282D62-5C96-44E8-B84F-053C92CC0468}" presName="gear1srcNode" presStyleLbl="node1" presStyleIdx="0" presStyleCnt="1"/>
      <dgm:spPr/>
      <dgm:t>
        <a:bodyPr/>
        <a:lstStyle/>
        <a:p>
          <a:endParaRPr lang="en-GB"/>
        </a:p>
      </dgm:t>
    </dgm:pt>
    <dgm:pt modelId="{AAB8D0AC-3C0A-489D-8B82-4C07512FA65D}" type="pres">
      <dgm:prSet presAssocID="{85282D62-5C96-44E8-B84F-053C92CC0468}" presName="gear1dstNode" presStyleLbl="node1" presStyleIdx="0" presStyleCnt="1"/>
      <dgm:spPr/>
      <dgm:t>
        <a:bodyPr/>
        <a:lstStyle/>
        <a:p>
          <a:endParaRPr lang="en-GB"/>
        </a:p>
      </dgm:t>
    </dgm:pt>
    <dgm:pt modelId="{F26AB3A7-E845-4B0B-A457-0121B74CE3A1}" type="pres">
      <dgm:prSet presAssocID="{85282D62-5C96-44E8-B84F-053C92CC0468}" presName="gear1ch" presStyleLbl="fgAcc1" presStyleIdx="0" presStyleCnt="1" custScaleX="205697" custScaleY="464714" custLinFactNeighborX="-77075" custLinFactNeighborY="-642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6B4BD-DCCF-4D30-BF99-706CF631EFB7}" type="pres">
      <dgm:prSet presAssocID="{3F27DC19-3247-4990-B929-8A9C2035EAB1}" presName="connector1" presStyleLbl="sibTrans2D1" presStyleIdx="0" presStyleCnt="1" custLinFactNeighborX="37192" custLinFactNeighborY="17099"/>
      <dgm:spPr/>
      <dgm:t>
        <a:bodyPr/>
        <a:lstStyle/>
        <a:p>
          <a:endParaRPr lang="en-GB"/>
        </a:p>
      </dgm:t>
    </dgm:pt>
  </dgm:ptLst>
  <dgm:cxnLst>
    <dgm:cxn modelId="{56FF4745-712B-4131-BF11-15975CED31D4}" type="presOf" srcId="{0BC57702-172D-438C-BBAB-A85996B32575}" destId="{F26AB3A7-E845-4B0B-A457-0121B74CE3A1}" srcOrd="0" destOrd="3" presId="urn:microsoft.com/office/officeart/2005/8/layout/gear1"/>
    <dgm:cxn modelId="{947481F8-4EE5-4CCB-936B-6D61049D4FAB}" type="presOf" srcId="{85282D62-5C96-44E8-B84F-053C92CC0468}" destId="{AAB8D0AC-3C0A-489D-8B82-4C07512FA65D}" srcOrd="2" destOrd="0" presId="urn:microsoft.com/office/officeart/2005/8/layout/gear1"/>
    <dgm:cxn modelId="{6587C59A-0E68-40EF-A8AB-F504891FE5A3}" type="presOf" srcId="{3F27DC19-3247-4990-B929-8A9C2035EAB1}" destId="{EA86B4BD-DCCF-4D30-BF99-706CF631EFB7}" srcOrd="0" destOrd="0" presId="urn:microsoft.com/office/officeart/2005/8/layout/gear1"/>
    <dgm:cxn modelId="{0037AEB9-F6FB-4ACE-8D29-426985F8D664}" srcId="{32820D3F-0BCD-46A9-A9E2-F323BD229125}" destId="{85282D62-5C96-44E8-B84F-053C92CC0468}" srcOrd="0" destOrd="0" parTransId="{1B59CFBC-F8B3-488F-8D77-0DEF13B0CC1F}" sibTransId="{3F27DC19-3247-4990-B929-8A9C2035EAB1}"/>
    <dgm:cxn modelId="{2E77C6DC-10F8-4C67-9098-87A14DA75017}" srcId="{85282D62-5C96-44E8-B84F-053C92CC0468}" destId="{A62A428B-94A8-4E5C-84F4-D07AFC0F3676}" srcOrd="1" destOrd="0" parTransId="{3CA049A7-E64D-437B-9B4E-60D72FDA0738}" sibTransId="{3242890D-EAEA-46CC-A8DF-D6953D5E1264}"/>
    <dgm:cxn modelId="{1E3F7F84-E82C-4A15-8908-8AF0FE86B0BB}" srcId="{85282D62-5C96-44E8-B84F-053C92CC0468}" destId="{0BC57702-172D-438C-BBAB-A85996B32575}" srcOrd="3" destOrd="0" parTransId="{68E24563-6E5A-4951-A7CF-D8D9DD4BC143}" sibTransId="{B4EDA3F0-7BBE-4CD7-B79B-3D2277F7EAB3}"/>
    <dgm:cxn modelId="{181EF7C7-D277-4C89-812F-41D4024D5CEC}" type="presOf" srcId="{9A4EDBC8-89D4-47E7-8D17-13193146C5C5}" destId="{F26AB3A7-E845-4B0B-A457-0121B74CE3A1}" srcOrd="0" destOrd="0" presId="urn:microsoft.com/office/officeart/2005/8/layout/gear1"/>
    <dgm:cxn modelId="{334CC3AD-643B-4F99-AD6C-58128FEA3B4B}" type="presOf" srcId="{85282D62-5C96-44E8-B84F-053C92CC0468}" destId="{60ED9035-C3A9-491E-A057-CCDB26F3DB3E}" srcOrd="1" destOrd="0" presId="urn:microsoft.com/office/officeart/2005/8/layout/gear1"/>
    <dgm:cxn modelId="{822AA619-9744-4DE6-AE43-11638C7C225C}" type="presOf" srcId="{85282D62-5C96-44E8-B84F-053C92CC0468}" destId="{5F907E21-FC25-4C43-83B7-863C266124AA}" srcOrd="0" destOrd="0" presId="urn:microsoft.com/office/officeart/2005/8/layout/gear1"/>
    <dgm:cxn modelId="{89F3B452-729D-4D05-8EF8-92FF71F52F37}" srcId="{85282D62-5C96-44E8-B84F-053C92CC0468}" destId="{DBC43297-BA1F-40FA-85D3-2E294F877226}" srcOrd="2" destOrd="0" parTransId="{C7EA8BAD-D6B8-4EA3-A6B5-7047E4732116}" sibTransId="{F84D747D-736D-4FBB-98DA-61579B268CF1}"/>
    <dgm:cxn modelId="{F0527A6A-1527-48D1-B8D6-ED911415E24D}" type="presOf" srcId="{A62A428B-94A8-4E5C-84F4-D07AFC0F3676}" destId="{F26AB3A7-E845-4B0B-A457-0121B74CE3A1}" srcOrd="0" destOrd="1" presId="urn:microsoft.com/office/officeart/2005/8/layout/gear1"/>
    <dgm:cxn modelId="{99073381-3420-446F-84BC-1605137C7CEC}" type="presOf" srcId="{32820D3F-0BCD-46A9-A9E2-F323BD229125}" destId="{A09D4D8F-27DC-4704-B146-5F83B89ABC70}" srcOrd="0" destOrd="0" presId="urn:microsoft.com/office/officeart/2005/8/layout/gear1"/>
    <dgm:cxn modelId="{6516BBB8-A440-42DA-9999-4D607EB78989}" srcId="{85282D62-5C96-44E8-B84F-053C92CC0468}" destId="{9A4EDBC8-89D4-47E7-8D17-13193146C5C5}" srcOrd="0" destOrd="0" parTransId="{96B8D410-71E9-4135-9B53-5CAA43E9D8C0}" sibTransId="{4B679E8F-F32C-458F-86A5-28EFF284E914}"/>
    <dgm:cxn modelId="{4BD771B2-5851-448B-89DE-99AD77798479}" type="presOf" srcId="{DBC43297-BA1F-40FA-85D3-2E294F877226}" destId="{F26AB3A7-E845-4B0B-A457-0121B74CE3A1}" srcOrd="0" destOrd="2" presId="urn:microsoft.com/office/officeart/2005/8/layout/gear1"/>
    <dgm:cxn modelId="{CF31DB16-8158-4573-AA45-59FFAB60F6F2}" type="presParOf" srcId="{A09D4D8F-27DC-4704-B146-5F83B89ABC70}" destId="{5F907E21-FC25-4C43-83B7-863C266124AA}" srcOrd="0" destOrd="0" presId="urn:microsoft.com/office/officeart/2005/8/layout/gear1"/>
    <dgm:cxn modelId="{2E653FAA-EE5A-42EE-81D7-21B3B0FEBD93}" type="presParOf" srcId="{A09D4D8F-27DC-4704-B146-5F83B89ABC70}" destId="{60ED9035-C3A9-491E-A057-CCDB26F3DB3E}" srcOrd="1" destOrd="0" presId="urn:microsoft.com/office/officeart/2005/8/layout/gear1"/>
    <dgm:cxn modelId="{3B9E3272-9FCB-4240-87BF-57FF328D9B32}" type="presParOf" srcId="{A09D4D8F-27DC-4704-B146-5F83B89ABC70}" destId="{AAB8D0AC-3C0A-489D-8B82-4C07512FA65D}" srcOrd="2" destOrd="0" presId="urn:microsoft.com/office/officeart/2005/8/layout/gear1"/>
    <dgm:cxn modelId="{362D2757-EE6A-436F-86E7-0A4AA2511192}" type="presParOf" srcId="{A09D4D8F-27DC-4704-B146-5F83B89ABC70}" destId="{F26AB3A7-E845-4B0B-A457-0121B74CE3A1}" srcOrd="3" destOrd="0" presId="urn:microsoft.com/office/officeart/2005/8/layout/gear1"/>
    <dgm:cxn modelId="{4DAD9071-487E-4513-949A-142BFE61A6DC}" type="presParOf" srcId="{A09D4D8F-27DC-4704-B146-5F83B89ABC70}" destId="{EA86B4BD-DCCF-4D30-BF99-706CF631EFB7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ADA7A-EAA4-40D8-B752-67B752FB5A7E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08D48FA-E80E-4B20-9405-C624CC629C01}">
      <dgm:prSet phldrT="[Text]" custT="1"/>
      <dgm:spPr/>
      <dgm:t>
        <a:bodyPr/>
        <a:lstStyle/>
        <a:p>
          <a:r>
            <a:rPr lang="en-GB" sz="2000" dirty="0" smtClean="0"/>
            <a:t>MURD</a:t>
          </a:r>
        </a:p>
        <a:p>
          <a:r>
            <a:rPr lang="en-GB" sz="2000" dirty="0" smtClean="0"/>
            <a:t>FUNDING, ALIENATION, PROCLAMATION</a:t>
          </a:r>
          <a:endParaRPr lang="en-GB" sz="2000" dirty="0"/>
        </a:p>
      </dgm:t>
    </dgm:pt>
    <dgm:pt modelId="{741D3041-0EB8-4F1B-A3ED-7F04EB69882E}" type="parTrans" cxnId="{EF669C29-4A14-4AA4-96A1-A9AE9B0C2C25}">
      <dgm:prSet/>
      <dgm:spPr/>
      <dgm:t>
        <a:bodyPr/>
        <a:lstStyle/>
        <a:p>
          <a:endParaRPr lang="en-GB" sz="2000"/>
        </a:p>
      </dgm:t>
    </dgm:pt>
    <dgm:pt modelId="{B176B658-CFDD-4685-92AB-555CF42C0F04}" type="sibTrans" cxnId="{EF669C29-4A14-4AA4-96A1-A9AE9B0C2C2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GB"/>
        </a:p>
      </dgm:t>
    </dgm:pt>
    <dgm:pt modelId="{12FDB971-E182-4B72-9B97-F02E7AAC298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/>
            <a:t>ALAN +NALAO</a:t>
          </a:r>
        </a:p>
        <a:p>
          <a:r>
            <a:rPr lang="en-GB" sz="2000" b="1" dirty="0" smtClean="0"/>
            <a:t>57 LOCAL AUTHORITIES +2</a:t>
          </a:r>
          <a:endParaRPr lang="en-GB" sz="2000" b="1" dirty="0"/>
        </a:p>
      </dgm:t>
    </dgm:pt>
    <dgm:pt modelId="{ED23DB21-F8C9-4097-8C88-D20BA3386A94}" type="parTrans" cxnId="{E657BDFC-0DDF-48F6-B43D-24808F94DB8F}">
      <dgm:prSet/>
      <dgm:spPr/>
      <dgm:t>
        <a:bodyPr/>
        <a:lstStyle/>
        <a:p>
          <a:endParaRPr lang="en-GB" sz="2000"/>
        </a:p>
      </dgm:t>
    </dgm:pt>
    <dgm:pt modelId="{6623DBE5-0A23-43A1-BD4A-E57A1A8B1EB0}" type="sibTrans" cxnId="{E657BDFC-0DDF-48F6-B43D-24808F94DB8F}">
      <dgm:prSet custT="1"/>
      <dgm:spPr/>
      <dgm:t>
        <a:bodyPr/>
        <a:lstStyle/>
        <a:p>
          <a:endParaRPr lang="en-GB"/>
        </a:p>
      </dgm:t>
    </dgm:pt>
    <dgm:pt modelId="{D877B454-683D-4E0F-BD9D-FD01430A8625}">
      <dgm:prSet phldrT="[Text]" custT="1"/>
      <dgm:spPr>
        <a:solidFill>
          <a:srgbClr val="2113D7">
            <a:alpha val="90000"/>
          </a:srgbClr>
        </a:solidFill>
      </dgm:spPr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WAITING LIST STRATEGY</a:t>
          </a:r>
        </a:p>
        <a:p>
          <a:r>
            <a:rPr lang="en-GB" sz="1600" b="1" dirty="0" smtClean="0">
              <a:solidFill>
                <a:schemeClr val="bg1"/>
              </a:solidFill>
            </a:rPr>
            <a:t>STEP 1</a:t>
          </a:r>
        </a:p>
        <a:p>
          <a:r>
            <a:rPr lang="en-GB" sz="1600" b="1" dirty="0" smtClean="0">
              <a:solidFill>
                <a:schemeClr val="bg1"/>
              </a:solidFill>
            </a:rPr>
            <a:t>GAZETTED 7 YEARS WAITING LIST </a:t>
          </a:r>
          <a:endParaRPr lang="en-GB" sz="1600" b="1" dirty="0">
            <a:solidFill>
              <a:schemeClr val="bg1"/>
            </a:solidFill>
          </a:endParaRPr>
        </a:p>
      </dgm:t>
    </dgm:pt>
    <dgm:pt modelId="{7D24316F-C1B7-45A9-8A75-6D3207A35739}" type="parTrans" cxnId="{ED6D13B8-8F29-4D10-A495-0D1AE0732149}">
      <dgm:prSet/>
      <dgm:spPr/>
      <dgm:t>
        <a:bodyPr/>
        <a:lstStyle/>
        <a:p>
          <a:endParaRPr lang="en-GB" sz="2000"/>
        </a:p>
      </dgm:t>
    </dgm:pt>
    <dgm:pt modelId="{A6B0ADB7-48B6-4C2B-95FD-70BBC55C073B}" type="sibTrans" cxnId="{ED6D13B8-8F29-4D10-A495-0D1AE0732149}">
      <dgm:prSet custT="1"/>
      <dgm:spPr/>
      <dgm:t>
        <a:bodyPr/>
        <a:lstStyle/>
        <a:p>
          <a:endParaRPr lang="en-GB" sz="2000"/>
        </a:p>
      </dgm:t>
    </dgm:pt>
    <dgm:pt modelId="{5BCDC757-8E34-44AF-856A-922B4985F8DD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en-GB" sz="2000" dirty="0" smtClean="0"/>
        </a:p>
        <a:p>
          <a:r>
            <a:rPr lang="en-GB" sz="2000" b="1" dirty="0" smtClean="0"/>
            <a:t>RESIDENTIA</a:t>
          </a:r>
          <a:r>
            <a:rPr lang="en-GB" sz="2000" dirty="0" smtClean="0"/>
            <a:t>L </a:t>
          </a:r>
          <a:r>
            <a:rPr lang="en-GB" sz="2000" b="1" dirty="0" smtClean="0"/>
            <a:t>ERVEN  STOCK LIST</a:t>
          </a:r>
        </a:p>
        <a:p>
          <a:r>
            <a:rPr lang="en-GB" sz="2000" b="1" dirty="0" smtClean="0"/>
            <a:t>STEP 2</a:t>
          </a:r>
          <a:r>
            <a:rPr lang="en-GB" sz="2000" dirty="0" smtClean="0"/>
            <a:t> </a:t>
          </a:r>
        </a:p>
        <a:p>
          <a:endParaRPr lang="en-GB" sz="2000" dirty="0"/>
        </a:p>
      </dgm:t>
    </dgm:pt>
    <dgm:pt modelId="{90498C3D-5E64-44AA-926C-578FA9AA4951}" type="parTrans" cxnId="{457B478E-045E-45DE-9D0B-79A7D4B7509F}">
      <dgm:prSet/>
      <dgm:spPr/>
      <dgm:t>
        <a:bodyPr/>
        <a:lstStyle/>
        <a:p>
          <a:endParaRPr lang="en-GB" sz="2000"/>
        </a:p>
      </dgm:t>
    </dgm:pt>
    <dgm:pt modelId="{976C13AE-E517-492F-A666-D4D9CDBB05C1}" type="sibTrans" cxnId="{457B478E-045E-45DE-9D0B-79A7D4B7509F}">
      <dgm:prSet custT="1"/>
      <dgm:spPr/>
      <dgm:t>
        <a:bodyPr/>
        <a:lstStyle/>
        <a:p>
          <a:endParaRPr lang="en-GB" sz="2000"/>
        </a:p>
      </dgm:t>
    </dgm:pt>
    <dgm:pt modelId="{CF6971D0-C4F4-4D39-B464-40E02DB978B3}">
      <dgm:prSet phldrT="[Text]" custT="1"/>
      <dgm:spPr>
        <a:solidFill>
          <a:srgbClr val="1BEF1B">
            <a:alpha val="90000"/>
          </a:srgbClr>
        </a:solidFill>
      </dgm:spPr>
      <dgm:t>
        <a:bodyPr/>
        <a:lstStyle/>
        <a:p>
          <a:r>
            <a:rPr lang="en-GB" sz="2000" b="1" dirty="0" smtClean="0"/>
            <a:t>HOUSING OPTIONS</a:t>
          </a:r>
        </a:p>
        <a:p>
          <a:r>
            <a:rPr lang="en-GB" sz="2000" b="1" dirty="0" smtClean="0"/>
            <a:t>STEP 3 </a:t>
          </a:r>
          <a:endParaRPr lang="en-GB" sz="2000" b="1" dirty="0"/>
        </a:p>
      </dgm:t>
    </dgm:pt>
    <dgm:pt modelId="{95CF9DC2-E346-4376-A1B4-25BE42BB6FC2}" type="parTrans" cxnId="{CCFC9435-DFD6-4144-B854-F99A60ED099A}">
      <dgm:prSet/>
      <dgm:spPr/>
      <dgm:t>
        <a:bodyPr/>
        <a:lstStyle/>
        <a:p>
          <a:endParaRPr lang="en-GB" sz="2000"/>
        </a:p>
      </dgm:t>
    </dgm:pt>
    <dgm:pt modelId="{4455D9FE-3EC2-4960-9DD6-761322F71D69}" type="sibTrans" cxnId="{CCFC9435-DFD6-4144-B854-F99A60ED099A}">
      <dgm:prSet custT="1"/>
      <dgm:spPr/>
      <dgm:t>
        <a:bodyPr/>
        <a:lstStyle/>
        <a:p>
          <a:endParaRPr lang="en-GB" sz="2000"/>
        </a:p>
      </dgm:t>
    </dgm:pt>
    <dgm:pt modelId="{C03D1C56-49BF-447B-8C99-6E55C2E095EC}">
      <dgm:prSet custT="1"/>
      <dgm:spPr/>
      <dgm:t>
        <a:bodyPr/>
        <a:lstStyle/>
        <a:p>
          <a:r>
            <a:rPr lang="en-GB" sz="2000" b="1" dirty="0" smtClean="0"/>
            <a:t>ARC</a:t>
          </a:r>
        </a:p>
        <a:p>
          <a:r>
            <a:rPr lang="en-GB" sz="2000" b="1" dirty="0" smtClean="0"/>
            <a:t>14 REGIONAL COUNCIL</a:t>
          </a:r>
        </a:p>
        <a:p>
          <a:r>
            <a:rPr lang="en-GB" sz="2000" b="1" dirty="0" smtClean="0"/>
            <a:t>SETTLEMENTS ?</a:t>
          </a:r>
          <a:endParaRPr lang="en-GB" sz="2000" b="1" dirty="0"/>
        </a:p>
      </dgm:t>
    </dgm:pt>
    <dgm:pt modelId="{46EE7BF8-C7D7-44A3-9B6F-C22B0AD5774A}" type="parTrans" cxnId="{BEBFDACB-610F-4CF1-A3F2-6BBEF9E1C1CD}">
      <dgm:prSet/>
      <dgm:spPr/>
      <dgm:t>
        <a:bodyPr/>
        <a:lstStyle/>
        <a:p>
          <a:endParaRPr lang="en-GB" sz="2000"/>
        </a:p>
      </dgm:t>
    </dgm:pt>
    <dgm:pt modelId="{03444326-5E1B-42AF-994F-EA562F377446}" type="sibTrans" cxnId="{BEBFDACB-610F-4CF1-A3F2-6BBEF9E1C1CD}">
      <dgm:prSet custT="1"/>
      <dgm:spPr/>
      <dgm:t>
        <a:bodyPr/>
        <a:lstStyle/>
        <a:p>
          <a:endParaRPr lang="en-GB"/>
        </a:p>
      </dgm:t>
    </dgm:pt>
    <dgm:pt modelId="{15DFB315-4487-42F3-A06E-D4D931EA6A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/>
            <a:t>NAMINBIA(ALAN) HOUSING DEVELOPMENT FUND </a:t>
          </a:r>
          <a:endParaRPr lang="en-GB" sz="2000" b="1" dirty="0"/>
        </a:p>
      </dgm:t>
    </dgm:pt>
    <dgm:pt modelId="{A563A4EA-8709-43CC-A60C-006DAB62AAD6}" type="parTrans" cxnId="{10AAC19B-C280-4B4A-89A5-25A8A32FF6E0}">
      <dgm:prSet/>
      <dgm:spPr/>
      <dgm:t>
        <a:bodyPr/>
        <a:lstStyle/>
        <a:p>
          <a:endParaRPr lang="en-GB"/>
        </a:p>
      </dgm:t>
    </dgm:pt>
    <dgm:pt modelId="{D7500429-8F1B-43E6-BE59-3DB621393881}" type="sibTrans" cxnId="{10AAC19B-C280-4B4A-89A5-25A8A32FF6E0}">
      <dgm:prSet/>
      <dgm:spPr/>
      <dgm:t>
        <a:bodyPr/>
        <a:lstStyle/>
        <a:p>
          <a:endParaRPr lang="en-GB"/>
        </a:p>
      </dgm:t>
    </dgm:pt>
    <dgm:pt modelId="{7D46D4D3-F952-4DDF-91C9-C301D04D4A90}" type="pres">
      <dgm:prSet presAssocID="{7B2ADA7A-EAA4-40D8-B752-67B752FB5A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8ADB0BF-6EC7-4F91-9754-B3BB7843DB84}" type="pres">
      <dgm:prSet presAssocID="{E08D48FA-E80E-4B20-9405-C624CC629C01}" presName="hierRoot1" presStyleCnt="0"/>
      <dgm:spPr/>
    </dgm:pt>
    <dgm:pt modelId="{800F1C5D-741B-4E52-A3D1-B4D8AD56B72A}" type="pres">
      <dgm:prSet presAssocID="{E08D48FA-E80E-4B20-9405-C624CC629C01}" presName="composite" presStyleCnt="0"/>
      <dgm:spPr/>
    </dgm:pt>
    <dgm:pt modelId="{F5A64E6A-2425-4CA7-B0E1-AF171D2475B5}" type="pres">
      <dgm:prSet presAssocID="{E08D48FA-E80E-4B20-9405-C624CC629C01}" presName="background" presStyleLbl="node0" presStyleIdx="0" presStyleCnt="1"/>
      <dgm:spPr/>
    </dgm:pt>
    <dgm:pt modelId="{2CA03C77-E852-464E-9417-0F2F40E9DF62}" type="pres">
      <dgm:prSet presAssocID="{E08D48FA-E80E-4B20-9405-C624CC629C01}" presName="text" presStyleLbl="fgAcc0" presStyleIdx="0" presStyleCnt="1" custScaleX="379627" custScaleY="225700" custLinFactNeighborX="-40239" custLinFactNeighborY="-41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3141FE-05A3-4D47-9200-7B543731EED3}" type="pres">
      <dgm:prSet presAssocID="{E08D48FA-E80E-4B20-9405-C624CC629C01}" presName="hierChild2" presStyleCnt="0"/>
      <dgm:spPr/>
    </dgm:pt>
    <dgm:pt modelId="{556A5FE0-C42D-40F3-A3C9-BDC9163BB92F}" type="pres">
      <dgm:prSet presAssocID="{ED23DB21-F8C9-4097-8C88-D20BA3386A94}" presName="Name10" presStyleLbl="parChTrans1D2" presStyleIdx="0" presStyleCnt="3"/>
      <dgm:spPr/>
      <dgm:t>
        <a:bodyPr/>
        <a:lstStyle/>
        <a:p>
          <a:endParaRPr lang="en-GB"/>
        </a:p>
      </dgm:t>
    </dgm:pt>
    <dgm:pt modelId="{AA2DAE29-CE90-48BD-85F4-6025C9A51F31}" type="pres">
      <dgm:prSet presAssocID="{12FDB971-E182-4B72-9B97-F02E7AAC2989}" presName="hierRoot2" presStyleCnt="0"/>
      <dgm:spPr/>
    </dgm:pt>
    <dgm:pt modelId="{7FEB9062-9347-46A9-A471-42C53E18D7D8}" type="pres">
      <dgm:prSet presAssocID="{12FDB971-E182-4B72-9B97-F02E7AAC2989}" presName="composite2" presStyleCnt="0"/>
      <dgm:spPr/>
    </dgm:pt>
    <dgm:pt modelId="{64734DF1-CB12-4CB0-8039-FBDDE9ACD068}" type="pres">
      <dgm:prSet presAssocID="{12FDB971-E182-4B72-9B97-F02E7AAC2989}" presName="background2" presStyleLbl="node2" presStyleIdx="0" presStyleCnt="3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1BEF1B"/>
        </a:solidFill>
      </dgm:spPr>
    </dgm:pt>
    <dgm:pt modelId="{40D65B5A-7352-43AF-A846-CE8365E85850}" type="pres">
      <dgm:prSet presAssocID="{12FDB971-E182-4B72-9B97-F02E7AAC2989}" presName="text2" presStyleLbl="fgAcc2" presStyleIdx="0" presStyleCnt="3" custScaleX="268946" custScaleY="197763" custLinFactX="-3266" custLinFactNeighborX="-100000" custLinFactNeighborY="-7682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ADC4EB-3185-415E-861C-DE981CA95228}" type="pres">
      <dgm:prSet presAssocID="{12FDB971-E182-4B72-9B97-F02E7AAC2989}" presName="hierChild3" presStyleCnt="0"/>
      <dgm:spPr/>
    </dgm:pt>
    <dgm:pt modelId="{788B2041-5D3B-4187-9C65-FFAA69B3EB05}" type="pres">
      <dgm:prSet presAssocID="{7D24316F-C1B7-45A9-8A75-6D3207A35739}" presName="Name17" presStyleLbl="parChTrans1D3" presStyleIdx="0" presStyleCnt="2"/>
      <dgm:spPr/>
      <dgm:t>
        <a:bodyPr/>
        <a:lstStyle/>
        <a:p>
          <a:endParaRPr lang="en-GB"/>
        </a:p>
      </dgm:t>
    </dgm:pt>
    <dgm:pt modelId="{0B547B95-AD7A-4229-B0D2-45FE5F0BD4DE}" type="pres">
      <dgm:prSet presAssocID="{D877B454-683D-4E0F-BD9D-FD01430A8625}" presName="hierRoot3" presStyleCnt="0"/>
      <dgm:spPr/>
    </dgm:pt>
    <dgm:pt modelId="{E7C543FA-98F4-42B1-8B29-900354A51078}" type="pres">
      <dgm:prSet presAssocID="{D877B454-683D-4E0F-BD9D-FD01430A8625}" presName="composite3" presStyleCnt="0"/>
      <dgm:spPr/>
    </dgm:pt>
    <dgm:pt modelId="{C925D826-FE13-490C-8BF9-EA89B3F9AD66}" type="pres">
      <dgm:prSet presAssocID="{D877B454-683D-4E0F-BD9D-FD01430A8625}" presName="background3" presStyleLbl="node3" presStyleIdx="0" presStyleCnt="2"/>
      <dgm:spPr/>
    </dgm:pt>
    <dgm:pt modelId="{70682222-C0D0-4229-8363-90BC2FC38E7C}" type="pres">
      <dgm:prSet presAssocID="{D877B454-683D-4E0F-BD9D-FD01430A8625}" presName="text3" presStyleLbl="fgAcc3" presStyleIdx="0" presStyleCnt="2" custScaleX="259471" custScaleY="200597" custLinFactNeighborX="354" custLinFactNeighborY="-97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F775F5-4B91-448A-96D6-5AD3E92C66E2}" type="pres">
      <dgm:prSet presAssocID="{D877B454-683D-4E0F-BD9D-FD01430A8625}" presName="hierChild4" presStyleCnt="0"/>
      <dgm:spPr/>
    </dgm:pt>
    <dgm:pt modelId="{CAF49A42-51BD-4EE8-AE4F-7999BE3877DA}" type="pres">
      <dgm:prSet presAssocID="{90498C3D-5E64-44AA-926C-578FA9AA4951}" presName="Name17" presStyleLbl="parChTrans1D3" presStyleIdx="1" presStyleCnt="2"/>
      <dgm:spPr/>
      <dgm:t>
        <a:bodyPr/>
        <a:lstStyle/>
        <a:p>
          <a:endParaRPr lang="en-GB"/>
        </a:p>
      </dgm:t>
    </dgm:pt>
    <dgm:pt modelId="{20123E70-BB32-4D38-B389-2A83037F30FE}" type="pres">
      <dgm:prSet presAssocID="{5BCDC757-8E34-44AF-856A-922B4985F8DD}" presName="hierRoot3" presStyleCnt="0"/>
      <dgm:spPr/>
    </dgm:pt>
    <dgm:pt modelId="{836CCB1D-DE14-4AB4-80B9-4B92F49E04DF}" type="pres">
      <dgm:prSet presAssocID="{5BCDC757-8E34-44AF-856A-922B4985F8DD}" presName="composite3" presStyleCnt="0"/>
      <dgm:spPr/>
    </dgm:pt>
    <dgm:pt modelId="{174CBA85-41DA-4B41-B253-50887FB2CB41}" type="pres">
      <dgm:prSet presAssocID="{5BCDC757-8E34-44AF-856A-922B4985F8DD}" presName="background3" presStyleLbl="node3" presStyleIdx="1" presStyleCnt="2"/>
      <dgm:spPr/>
    </dgm:pt>
    <dgm:pt modelId="{90066DAC-0EFE-4354-9AB0-207A60666869}" type="pres">
      <dgm:prSet presAssocID="{5BCDC757-8E34-44AF-856A-922B4985F8DD}" presName="text3" presStyleLbl="fgAcc3" presStyleIdx="1" presStyleCnt="2" custScaleX="268613" custScaleY="177105" custLinFactNeighborX="83704" custLinFactNeighborY="-263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2A87FD-8292-4315-847B-ADC905D31FA7}" type="pres">
      <dgm:prSet presAssocID="{5BCDC757-8E34-44AF-856A-922B4985F8DD}" presName="hierChild4" presStyleCnt="0"/>
      <dgm:spPr/>
    </dgm:pt>
    <dgm:pt modelId="{1DC9D1C1-AB1E-4BC3-B96F-0F0CA10C5B03}" type="pres">
      <dgm:prSet presAssocID="{A563A4EA-8709-43CC-A60C-006DAB62AAD6}" presName="Name23" presStyleLbl="parChTrans1D4" presStyleIdx="0" presStyleCnt="1"/>
      <dgm:spPr/>
      <dgm:t>
        <a:bodyPr/>
        <a:lstStyle/>
        <a:p>
          <a:endParaRPr lang="en-GB"/>
        </a:p>
      </dgm:t>
    </dgm:pt>
    <dgm:pt modelId="{65B38551-BB83-4C84-94B0-3721E7E593B8}" type="pres">
      <dgm:prSet presAssocID="{15DFB315-4487-42F3-A06E-D4D931EA6AED}" presName="hierRoot4" presStyleCnt="0"/>
      <dgm:spPr/>
    </dgm:pt>
    <dgm:pt modelId="{254AA3EF-3BF7-416A-BA38-120FE9165034}" type="pres">
      <dgm:prSet presAssocID="{15DFB315-4487-42F3-A06E-D4D931EA6AED}" presName="composite4" presStyleCnt="0"/>
      <dgm:spPr/>
    </dgm:pt>
    <dgm:pt modelId="{9FAB3E31-BDBD-493C-B849-2CE99A202889}" type="pres">
      <dgm:prSet presAssocID="{15DFB315-4487-42F3-A06E-D4D931EA6AED}" presName="background4" presStyleLbl="node4" presStyleIdx="0" presStyleCnt="1"/>
      <dgm:spPr/>
    </dgm:pt>
    <dgm:pt modelId="{FEA1EC09-CABC-495F-AE71-7C735DAA02B9}" type="pres">
      <dgm:prSet presAssocID="{15DFB315-4487-42F3-A06E-D4D931EA6AED}" presName="text4" presStyleLbl="fgAcc4" presStyleIdx="0" presStyleCnt="1" custScaleX="254577" custScaleY="180308" custLinFactNeighborX="74017" custLinFactNeighborY="-53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B4B6C1-1564-4E04-A9AC-62B75D5722CF}" type="pres">
      <dgm:prSet presAssocID="{15DFB315-4487-42F3-A06E-D4D931EA6AED}" presName="hierChild5" presStyleCnt="0"/>
      <dgm:spPr/>
    </dgm:pt>
    <dgm:pt modelId="{7DCDCB28-AE20-4F5D-89F7-343D4AED92E5}" type="pres">
      <dgm:prSet presAssocID="{46EE7BF8-C7D7-44A3-9B6F-C22B0AD5774A}" presName="Name10" presStyleLbl="parChTrans1D2" presStyleIdx="1" presStyleCnt="3"/>
      <dgm:spPr/>
      <dgm:t>
        <a:bodyPr/>
        <a:lstStyle/>
        <a:p>
          <a:endParaRPr lang="en-GB"/>
        </a:p>
      </dgm:t>
    </dgm:pt>
    <dgm:pt modelId="{48A387EA-060F-4EBD-85F3-94E76EC481D7}" type="pres">
      <dgm:prSet presAssocID="{C03D1C56-49BF-447B-8C99-6E55C2E095EC}" presName="hierRoot2" presStyleCnt="0"/>
      <dgm:spPr/>
    </dgm:pt>
    <dgm:pt modelId="{A2E78D0B-FAB8-4C8A-AFBF-56CA0149290E}" type="pres">
      <dgm:prSet presAssocID="{C03D1C56-49BF-447B-8C99-6E55C2E095EC}" presName="composite2" presStyleCnt="0"/>
      <dgm:spPr/>
    </dgm:pt>
    <dgm:pt modelId="{82A55B8A-B609-4EC3-9D00-982760FFCFA6}" type="pres">
      <dgm:prSet presAssocID="{C03D1C56-49BF-447B-8C99-6E55C2E095EC}" presName="background2" presStyleLbl="node2" presStyleIdx="1" presStyleCnt="3"/>
      <dgm:spPr>
        <a:solidFill>
          <a:srgbClr val="FF0000"/>
        </a:solidFill>
      </dgm:spPr>
    </dgm:pt>
    <dgm:pt modelId="{43BE3B6A-E3E5-4A9A-88CA-1C70376886B4}" type="pres">
      <dgm:prSet presAssocID="{C03D1C56-49BF-447B-8C99-6E55C2E095EC}" presName="text2" presStyleLbl="fgAcc2" presStyleIdx="1" presStyleCnt="3" custScaleX="316437" custScaleY="199241" custLinFactX="100000" custLinFactNeighborX="116402" custLinFactNeighborY="-217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A363CA-437F-495A-96FA-0AF1A21FD46D}" type="pres">
      <dgm:prSet presAssocID="{C03D1C56-49BF-447B-8C99-6E55C2E095EC}" presName="hierChild3" presStyleCnt="0"/>
      <dgm:spPr/>
    </dgm:pt>
    <dgm:pt modelId="{B490C71A-5027-4484-A65A-2CC9E330F74F}" type="pres">
      <dgm:prSet presAssocID="{95CF9DC2-E346-4376-A1B4-25BE42BB6FC2}" presName="Name10" presStyleLbl="parChTrans1D2" presStyleIdx="2" presStyleCnt="3"/>
      <dgm:spPr/>
      <dgm:t>
        <a:bodyPr/>
        <a:lstStyle/>
        <a:p>
          <a:endParaRPr lang="en-GB"/>
        </a:p>
      </dgm:t>
    </dgm:pt>
    <dgm:pt modelId="{7C684C40-F560-42AB-B434-DC700C3DBF7C}" type="pres">
      <dgm:prSet presAssocID="{CF6971D0-C4F4-4D39-B464-40E02DB978B3}" presName="hierRoot2" presStyleCnt="0"/>
      <dgm:spPr/>
    </dgm:pt>
    <dgm:pt modelId="{A9A94205-6CA8-4B49-A185-63A77C34220E}" type="pres">
      <dgm:prSet presAssocID="{CF6971D0-C4F4-4D39-B464-40E02DB978B3}" presName="composite2" presStyleCnt="0"/>
      <dgm:spPr/>
    </dgm:pt>
    <dgm:pt modelId="{C2E72BCB-BFE9-4370-84B8-8A22289CE322}" type="pres">
      <dgm:prSet presAssocID="{CF6971D0-C4F4-4D39-B464-40E02DB978B3}" presName="background2" presStyleLbl="node2" presStyleIdx="2" presStyleCnt="3"/>
      <dgm:spPr/>
    </dgm:pt>
    <dgm:pt modelId="{CA0B2D26-4A8D-4055-ADE5-CA1C97F94C47}" type="pres">
      <dgm:prSet presAssocID="{CF6971D0-C4F4-4D39-B464-40E02DB978B3}" presName="text2" presStyleLbl="fgAcc2" presStyleIdx="2" presStyleCnt="3" custScaleX="230320" custScaleY="174423" custLinFactY="100000" custLinFactNeighborX="-89641" custLinFactNeighborY="1212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B91FD5-C43F-4097-9AE3-79B4EC301A77}" type="pres">
      <dgm:prSet presAssocID="{CF6971D0-C4F4-4D39-B464-40E02DB978B3}" presName="hierChild3" presStyleCnt="0"/>
      <dgm:spPr/>
    </dgm:pt>
  </dgm:ptLst>
  <dgm:cxnLst>
    <dgm:cxn modelId="{BC2DE7F3-B9CF-4B72-AD1C-BA5BF79F968B}" type="presOf" srcId="{15DFB315-4487-42F3-A06E-D4D931EA6AED}" destId="{FEA1EC09-CABC-495F-AE71-7C735DAA02B9}" srcOrd="0" destOrd="0" presId="urn:microsoft.com/office/officeart/2005/8/layout/hierarchy1"/>
    <dgm:cxn modelId="{CA14796C-F1D7-4E3F-853B-C4EBA3FBBB21}" type="presOf" srcId="{D877B454-683D-4E0F-BD9D-FD01430A8625}" destId="{70682222-C0D0-4229-8363-90BC2FC38E7C}" srcOrd="0" destOrd="0" presId="urn:microsoft.com/office/officeart/2005/8/layout/hierarchy1"/>
    <dgm:cxn modelId="{457B478E-045E-45DE-9D0B-79A7D4B7509F}" srcId="{12FDB971-E182-4B72-9B97-F02E7AAC2989}" destId="{5BCDC757-8E34-44AF-856A-922B4985F8DD}" srcOrd="1" destOrd="0" parTransId="{90498C3D-5E64-44AA-926C-578FA9AA4951}" sibTransId="{976C13AE-E517-492F-A666-D4D9CDBB05C1}"/>
    <dgm:cxn modelId="{E657BDFC-0DDF-48F6-B43D-24808F94DB8F}" srcId="{E08D48FA-E80E-4B20-9405-C624CC629C01}" destId="{12FDB971-E182-4B72-9B97-F02E7AAC2989}" srcOrd="0" destOrd="0" parTransId="{ED23DB21-F8C9-4097-8C88-D20BA3386A94}" sibTransId="{6623DBE5-0A23-43A1-BD4A-E57A1A8B1EB0}"/>
    <dgm:cxn modelId="{10AAC19B-C280-4B4A-89A5-25A8A32FF6E0}" srcId="{5BCDC757-8E34-44AF-856A-922B4985F8DD}" destId="{15DFB315-4487-42F3-A06E-D4D931EA6AED}" srcOrd="0" destOrd="0" parTransId="{A563A4EA-8709-43CC-A60C-006DAB62AAD6}" sibTransId="{D7500429-8F1B-43E6-BE59-3DB621393881}"/>
    <dgm:cxn modelId="{BEBFDACB-610F-4CF1-A3F2-6BBEF9E1C1CD}" srcId="{E08D48FA-E80E-4B20-9405-C624CC629C01}" destId="{C03D1C56-49BF-447B-8C99-6E55C2E095EC}" srcOrd="1" destOrd="0" parTransId="{46EE7BF8-C7D7-44A3-9B6F-C22B0AD5774A}" sibTransId="{03444326-5E1B-42AF-994F-EA562F377446}"/>
    <dgm:cxn modelId="{1FB24575-B392-4C27-81B3-CDAA8D72F8FF}" type="presOf" srcId="{12FDB971-E182-4B72-9B97-F02E7AAC2989}" destId="{40D65B5A-7352-43AF-A846-CE8365E85850}" srcOrd="0" destOrd="0" presId="urn:microsoft.com/office/officeart/2005/8/layout/hierarchy1"/>
    <dgm:cxn modelId="{99709B1E-5E44-422A-BE84-F25C066EC3CA}" type="presOf" srcId="{ED23DB21-F8C9-4097-8C88-D20BA3386A94}" destId="{556A5FE0-C42D-40F3-A3C9-BDC9163BB92F}" srcOrd="0" destOrd="0" presId="urn:microsoft.com/office/officeart/2005/8/layout/hierarchy1"/>
    <dgm:cxn modelId="{EF669C29-4A14-4AA4-96A1-A9AE9B0C2C25}" srcId="{7B2ADA7A-EAA4-40D8-B752-67B752FB5A7E}" destId="{E08D48FA-E80E-4B20-9405-C624CC629C01}" srcOrd="0" destOrd="0" parTransId="{741D3041-0EB8-4F1B-A3ED-7F04EB69882E}" sibTransId="{B176B658-CFDD-4685-92AB-555CF42C0F04}"/>
    <dgm:cxn modelId="{355DFBD3-9F34-434D-80B2-0762F7C6C136}" type="presOf" srcId="{90498C3D-5E64-44AA-926C-578FA9AA4951}" destId="{CAF49A42-51BD-4EE8-AE4F-7999BE3877DA}" srcOrd="0" destOrd="0" presId="urn:microsoft.com/office/officeart/2005/8/layout/hierarchy1"/>
    <dgm:cxn modelId="{DBBF4CC1-7959-4154-8FF3-48E54E653C2D}" type="presOf" srcId="{95CF9DC2-E346-4376-A1B4-25BE42BB6FC2}" destId="{B490C71A-5027-4484-A65A-2CC9E330F74F}" srcOrd="0" destOrd="0" presId="urn:microsoft.com/office/officeart/2005/8/layout/hierarchy1"/>
    <dgm:cxn modelId="{91913970-8483-46D9-86FA-91C7DEDBD631}" type="presOf" srcId="{E08D48FA-E80E-4B20-9405-C624CC629C01}" destId="{2CA03C77-E852-464E-9417-0F2F40E9DF62}" srcOrd="0" destOrd="0" presId="urn:microsoft.com/office/officeart/2005/8/layout/hierarchy1"/>
    <dgm:cxn modelId="{48432C78-70E2-4306-BC85-43E324034EBC}" type="presOf" srcId="{CF6971D0-C4F4-4D39-B464-40E02DB978B3}" destId="{CA0B2D26-4A8D-4055-ADE5-CA1C97F94C47}" srcOrd="0" destOrd="0" presId="urn:microsoft.com/office/officeart/2005/8/layout/hierarchy1"/>
    <dgm:cxn modelId="{ED6D13B8-8F29-4D10-A495-0D1AE0732149}" srcId="{12FDB971-E182-4B72-9B97-F02E7AAC2989}" destId="{D877B454-683D-4E0F-BD9D-FD01430A8625}" srcOrd="0" destOrd="0" parTransId="{7D24316F-C1B7-45A9-8A75-6D3207A35739}" sibTransId="{A6B0ADB7-48B6-4C2B-95FD-70BBC55C073B}"/>
    <dgm:cxn modelId="{B39D57AA-A4E9-40AB-B77E-D87097CD975A}" type="presOf" srcId="{7B2ADA7A-EAA4-40D8-B752-67B752FB5A7E}" destId="{7D46D4D3-F952-4DDF-91C9-C301D04D4A90}" srcOrd="0" destOrd="0" presId="urn:microsoft.com/office/officeart/2005/8/layout/hierarchy1"/>
    <dgm:cxn modelId="{36D6E390-CEF3-43F4-9D08-EF60879E55D3}" type="presOf" srcId="{7D24316F-C1B7-45A9-8A75-6D3207A35739}" destId="{788B2041-5D3B-4187-9C65-FFAA69B3EB05}" srcOrd="0" destOrd="0" presId="urn:microsoft.com/office/officeart/2005/8/layout/hierarchy1"/>
    <dgm:cxn modelId="{4B023359-CC70-45FE-8179-EB4FADF7663D}" type="presOf" srcId="{46EE7BF8-C7D7-44A3-9B6F-C22B0AD5774A}" destId="{7DCDCB28-AE20-4F5D-89F7-343D4AED92E5}" srcOrd="0" destOrd="0" presId="urn:microsoft.com/office/officeart/2005/8/layout/hierarchy1"/>
    <dgm:cxn modelId="{61EF9D05-F55F-44ED-8146-E33DB4E3FE32}" type="presOf" srcId="{A563A4EA-8709-43CC-A60C-006DAB62AAD6}" destId="{1DC9D1C1-AB1E-4BC3-B96F-0F0CA10C5B03}" srcOrd="0" destOrd="0" presId="urn:microsoft.com/office/officeart/2005/8/layout/hierarchy1"/>
    <dgm:cxn modelId="{D8B33584-7DBC-441E-BEA7-D10805FB5D4E}" type="presOf" srcId="{C03D1C56-49BF-447B-8C99-6E55C2E095EC}" destId="{43BE3B6A-E3E5-4A9A-88CA-1C70376886B4}" srcOrd="0" destOrd="0" presId="urn:microsoft.com/office/officeart/2005/8/layout/hierarchy1"/>
    <dgm:cxn modelId="{CCFC9435-DFD6-4144-B854-F99A60ED099A}" srcId="{E08D48FA-E80E-4B20-9405-C624CC629C01}" destId="{CF6971D0-C4F4-4D39-B464-40E02DB978B3}" srcOrd="2" destOrd="0" parTransId="{95CF9DC2-E346-4376-A1B4-25BE42BB6FC2}" sibTransId="{4455D9FE-3EC2-4960-9DD6-761322F71D69}"/>
    <dgm:cxn modelId="{519D2706-B668-4581-9636-3317954BE4D4}" type="presOf" srcId="{5BCDC757-8E34-44AF-856A-922B4985F8DD}" destId="{90066DAC-0EFE-4354-9AB0-207A60666869}" srcOrd="0" destOrd="0" presId="urn:microsoft.com/office/officeart/2005/8/layout/hierarchy1"/>
    <dgm:cxn modelId="{1EE15DA6-B748-49C8-8CC9-88D516CAD290}" type="presParOf" srcId="{7D46D4D3-F952-4DDF-91C9-C301D04D4A90}" destId="{38ADB0BF-6EC7-4F91-9754-B3BB7843DB84}" srcOrd="0" destOrd="0" presId="urn:microsoft.com/office/officeart/2005/8/layout/hierarchy1"/>
    <dgm:cxn modelId="{73DF9686-69AE-4B84-AE16-7355A1D2048C}" type="presParOf" srcId="{38ADB0BF-6EC7-4F91-9754-B3BB7843DB84}" destId="{800F1C5D-741B-4E52-A3D1-B4D8AD56B72A}" srcOrd="0" destOrd="0" presId="urn:microsoft.com/office/officeart/2005/8/layout/hierarchy1"/>
    <dgm:cxn modelId="{1F9E5C22-BBA2-41E2-A0BA-BE0A03BCEEFA}" type="presParOf" srcId="{800F1C5D-741B-4E52-A3D1-B4D8AD56B72A}" destId="{F5A64E6A-2425-4CA7-B0E1-AF171D2475B5}" srcOrd="0" destOrd="0" presId="urn:microsoft.com/office/officeart/2005/8/layout/hierarchy1"/>
    <dgm:cxn modelId="{92E540E5-2AB0-4B38-98B9-58F7FE95ED06}" type="presParOf" srcId="{800F1C5D-741B-4E52-A3D1-B4D8AD56B72A}" destId="{2CA03C77-E852-464E-9417-0F2F40E9DF62}" srcOrd="1" destOrd="0" presId="urn:microsoft.com/office/officeart/2005/8/layout/hierarchy1"/>
    <dgm:cxn modelId="{3B25027C-F0E4-4B87-B1ED-D16041548FDB}" type="presParOf" srcId="{38ADB0BF-6EC7-4F91-9754-B3BB7843DB84}" destId="{203141FE-05A3-4D47-9200-7B543731EED3}" srcOrd="1" destOrd="0" presId="urn:microsoft.com/office/officeart/2005/8/layout/hierarchy1"/>
    <dgm:cxn modelId="{DED0097D-8A28-4D3C-857E-2F89A97C60B5}" type="presParOf" srcId="{203141FE-05A3-4D47-9200-7B543731EED3}" destId="{556A5FE0-C42D-40F3-A3C9-BDC9163BB92F}" srcOrd="0" destOrd="0" presId="urn:microsoft.com/office/officeart/2005/8/layout/hierarchy1"/>
    <dgm:cxn modelId="{E48C7929-5E6D-430F-835B-E736C118A127}" type="presParOf" srcId="{203141FE-05A3-4D47-9200-7B543731EED3}" destId="{AA2DAE29-CE90-48BD-85F4-6025C9A51F31}" srcOrd="1" destOrd="0" presId="urn:microsoft.com/office/officeart/2005/8/layout/hierarchy1"/>
    <dgm:cxn modelId="{6A70435B-8470-4A4E-B3D3-E1A75BB22F6B}" type="presParOf" srcId="{AA2DAE29-CE90-48BD-85F4-6025C9A51F31}" destId="{7FEB9062-9347-46A9-A471-42C53E18D7D8}" srcOrd="0" destOrd="0" presId="urn:microsoft.com/office/officeart/2005/8/layout/hierarchy1"/>
    <dgm:cxn modelId="{01999E81-F699-44C8-A35F-F5A0D5EBBE5E}" type="presParOf" srcId="{7FEB9062-9347-46A9-A471-42C53E18D7D8}" destId="{64734DF1-CB12-4CB0-8039-FBDDE9ACD068}" srcOrd="0" destOrd="0" presId="urn:microsoft.com/office/officeart/2005/8/layout/hierarchy1"/>
    <dgm:cxn modelId="{DCA9A5C6-27CE-4363-B3D4-045EC64CF67C}" type="presParOf" srcId="{7FEB9062-9347-46A9-A471-42C53E18D7D8}" destId="{40D65B5A-7352-43AF-A846-CE8365E85850}" srcOrd="1" destOrd="0" presId="urn:microsoft.com/office/officeart/2005/8/layout/hierarchy1"/>
    <dgm:cxn modelId="{2A521146-5A14-4855-A3DC-FAC76D0BBF17}" type="presParOf" srcId="{AA2DAE29-CE90-48BD-85F4-6025C9A51F31}" destId="{33ADC4EB-3185-415E-861C-DE981CA95228}" srcOrd="1" destOrd="0" presId="urn:microsoft.com/office/officeart/2005/8/layout/hierarchy1"/>
    <dgm:cxn modelId="{2E79E9F8-3712-4CB6-8AD9-0FA4C9803113}" type="presParOf" srcId="{33ADC4EB-3185-415E-861C-DE981CA95228}" destId="{788B2041-5D3B-4187-9C65-FFAA69B3EB05}" srcOrd="0" destOrd="0" presId="urn:microsoft.com/office/officeart/2005/8/layout/hierarchy1"/>
    <dgm:cxn modelId="{23DD71D3-3746-42BB-9AC3-A7C9C7897DA4}" type="presParOf" srcId="{33ADC4EB-3185-415E-861C-DE981CA95228}" destId="{0B547B95-AD7A-4229-B0D2-45FE5F0BD4DE}" srcOrd="1" destOrd="0" presId="urn:microsoft.com/office/officeart/2005/8/layout/hierarchy1"/>
    <dgm:cxn modelId="{283A9309-227A-4C6F-882F-1C518E0A926D}" type="presParOf" srcId="{0B547B95-AD7A-4229-B0D2-45FE5F0BD4DE}" destId="{E7C543FA-98F4-42B1-8B29-900354A51078}" srcOrd="0" destOrd="0" presId="urn:microsoft.com/office/officeart/2005/8/layout/hierarchy1"/>
    <dgm:cxn modelId="{62D095C9-1AF1-45B5-8B16-DE35B934E8D1}" type="presParOf" srcId="{E7C543FA-98F4-42B1-8B29-900354A51078}" destId="{C925D826-FE13-490C-8BF9-EA89B3F9AD66}" srcOrd="0" destOrd="0" presId="urn:microsoft.com/office/officeart/2005/8/layout/hierarchy1"/>
    <dgm:cxn modelId="{607BFCAF-81F2-41BF-A0AA-D7E2C19DBD45}" type="presParOf" srcId="{E7C543FA-98F4-42B1-8B29-900354A51078}" destId="{70682222-C0D0-4229-8363-90BC2FC38E7C}" srcOrd="1" destOrd="0" presId="urn:microsoft.com/office/officeart/2005/8/layout/hierarchy1"/>
    <dgm:cxn modelId="{D4A1B5F3-7194-4FA8-9515-6558E5EB54EB}" type="presParOf" srcId="{0B547B95-AD7A-4229-B0D2-45FE5F0BD4DE}" destId="{78F775F5-4B91-448A-96D6-5AD3E92C66E2}" srcOrd="1" destOrd="0" presId="urn:microsoft.com/office/officeart/2005/8/layout/hierarchy1"/>
    <dgm:cxn modelId="{73B366B6-1FD8-44A6-A5F9-2A66BD0FD81E}" type="presParOf" srcId="{33ADC4EB-3185-415E-861C-DE981CA95228}" destId="{CAF49A42-51BD-4EE8-AE4F-7999BE3877DA}" srcOrd="2" destOrd="0" presId="urn:microsoft.com/office/officeart/2005/8/layout/hierarchy1"/>
    <dgm:cxn modelId="{92AD8CC8-ACE6-496A-9C84-4D9AE9FA5876}" type="presParOf" srcId="{33ADC4EB-3185-415E-861C-DE981CA95228}" destId="{20123E70-BB32-4D38-B389-2A83037F30FE}" srcOrd="3" destOrd="0" presId="urn:microsoft.com/office/officeart/2005/8/layout/hierarchy1"/>
    <dgm:cxn modelId="{7B0DDD4B-B0F9-4E38-A73F-00885EC4924F}" type="presParOf" srcId="{20123E70-BB32-4D38-B389-2A83037F30FE}" destId="{836CCB1D-DE14-4AB4-80B9-4B92F49E04DF}" srcOrd="0" destOrd="0" presId="urn:microsoft.com/office/officeart/2005/8/layout/hierarchy1"/>
    <dgm:cxn modelId="{94F10708-343E-4F1F-995A-F7A39A66C4F6}" type="presParOf" srcId="{836CCB1D-DE14-4AB4-80B9-4B92F49E04DF}" destId="{174CBA85-41DA-4B41-B253-50887FB2CB41}" srcOrd="0" destOrd="0" presId="urn:microsoft.com/office/officeart/2005/8/layout/hierarchy1"/>
    <dgm:cxn modelId="{FBD590C7-E0F3-408D-8BAD-8E08E9CBEF02}" type="presParOf" srcId="{836CCB1D-DE14-4AB4-80B9-4B92F49E04DF}" destId="{90066DAC-0EFE-4354-9AB0-207A60666869}" srcOrd="1" destOrd="0" presId="urn:microsoft.com/office/officeart/2005/8/layout/hierarchy1"/>
    <dgm:cxn modelId="{8D3883B5-8A81-4AF8-932C-25717FBFEE01}" type="presParOf" srcId="{20123E70-BB32-4D38-B389-2A83037F30FE}" destId="{5F2A87FD-8292-4315-847B-ADC905D31FA7}" srcOrd="1" destOrd="0" presId="urn:microsoft.com/office/officeart/2005/8/layout/hierarchy1"/>
    <dgm:cxn modelId="{A689F6FC-CE57-45DC-A0DE-614DBCF51508}" type="presParOf" srcId="{5F2A87FD-8292-4315-847B-ADC905D31FA7}" destId="{1DC9D1C1-AB1E-4BC3-B96F-0F0CA10C5B03}" srcOrd="0" destOrd="0" presId="urn:microsoft.com/office/officeart/2005/8/layout/hierarchy1"/>
    <dgm:cxn modelId="{3C1C9422-EE2F-4355-8B54-E497CBCFB0F2}" type="presParOf" srcId="{5F2A87FD-8292-4315-847B-ADC905D31FA7}" destId="{65B38551-BB83-4C84-94B0-3721E7E593B8}" srcOrd="1" destOrd="0" presId="urn:microsoft.com/office/officeart/2005/8/layout/hierarchy1"/>
    <dgm:cxn modelId="{3D3416B6-9412-4D14-8CB0-FDB2EFED90DE}" type="presParOf" srcId="{65B38551-BB83-4C84-94B0-3721E7E593B8}" destId="{254AA3EF-3BF7-416A-BA38-120FE9165034}" srcOrd="0" destOrd="0" presId="urn:microsoft.com/office/officeart/2005/8/layout/hierarchy1"/>
    <dgm:cxn modelId="{F734F284-A70A-46D6-8FF2-CFF036F7551D}" type="presParOf" srcId="{254AA3EF-3BF7-416A-BA38-120FE9165034}" destId="{9FAB3E31-BDBD-493C-B849-2CE99A202889}" srcOrd="0" destOrd="0" presId="urn:microsoft.com/office/officeart/2005/8/layout/hierarchy1"/>
    <dgm:cxn modelId="{742443A4-2A2B-4A20-9E69-6CC92A97394B}" type="presParOf" srcId="{254AA3EF-3BF7-416A-BA38-120FE9165034}" destId="{FEA1EC09-CABC-495F-AE71-7C735DAA02B9}" srcOrd="1" destOrd="0" presId="urn:microsoft.com/office/officeart/2005/8/layout/hierarchy1"/>
    <dgm:cxn modelId="{FEA25ACF-2CF5-4EF2-AFB4-B9F66CBE8856}" type="presParOf" srcId="{65B38551-BB83-4C84-94B0-3721E7E593B8}" destId="{8CB4B6C1-1564-4E04-A9AC-62B75D5722CF}" srcOrd="1" destOrd="0" presId="urn:microsoft.com/office/officeart/2005/8/layout/hierarchy1"/>
    <dgm:cxn modelId="{ACF162DF-F0B7-48AC-825B-8906BB6A02CB}" type="presParOf" srcId="{203141FE-05A3-4D47-9200-7B543731EED3}" destId="{7DCDCB28-AE20-4F5D-89F7-343D4AED92E5}" srcOrd="2" destOrd="0" presId="urn:microsoft.com/office/officeart/2005/8/layout/hierarchy1"/>
    <dgm:cxn modelId="{5CD1A84B-6BCD-4C38-9FF0-AD80FE69324F}" type="presParOf" srcId="{203141FE-05A3-4D47-9200-7B543731EED3}" destId="{48A387EA-060F-4EBD-85F3-94E76EC481D7}" srcOrd="3" destOrd="0" presId="urn:microsoft.com/office/officeart/2005/8/layout/hierarchy1"/>
    <dgm:cxn modelId="{1A02F91F-9C62-4FF2-9E9F-1DF382DB89E0}" type="presParOf" srcId="{48A387EA-060F-4EBD-85F3-94E76EC481D7}" destId="{A2E78D0B-FAB8-4C8A-AFBF-56CA0149290E}" srcOrd="0" destOrd="0" presId="urn:microsoft.com/office/officeart/2005/8/layout/hierarchy1"/>
    <dgm:cxn modelId="{6298FC5B-B306-47C4-8C27-D84C006A4E56}" type="presParOf" srcId="{A2E78D0B-FAB8-4C8A-AFBF-56CA0149290E}" destId="{82A55B8A-B609-4EC3-9D00-982760FFCFA6}" srcOrd="0" destOrd="0" presId="urn:microsoft.com/office/officeart/2005/8/layout/hierarchy1"/>
    <dgm:cxn modelId="{20F45BDC-E0AC-423C-85F2-1936C93CA862}" type="presParOf" srcId="{A2E78D0B-FAB8-4C8A-AFBF-56CA0149290E}" destId="{43BE3B6A-E3E5-4A9A-88CA-1C70376886B4}" srcOrd="1" destOrd="0" presId="urn:microsoft.com/office/officeart/2005/8/layout/hierarchy1"/>
    <dgm:cxn modelId="{E739E79D-9939-4619-A9F8-50B56230DC1F}" type="presParOf" srcId="{48A387EA-060F-4EBD-85F3-94E76EC481D7}" destId="{CFA363CA-437F-495A-96FA-0AF1A21FD46D}" srcOrd="1" destOrd="0" presId="urn:microsoft.com/office/officeart/2005/8/layout/hierarchy1"/>
    <dgm:cxn modelId="{C2E9DB2D-73D5-4ED7-B92F-AA5BFE8D0C98}" type="presParOf" srcId="{203141FE-05A3-4D47-9200-7B543731EED3}" destId="{B490C71A-5027-4484-A65A-2CC9E330F74F}" srcOrd="4" destOrd="0" presId="urn:microsoft.com/office/officeart/2005/8/layout/hierarchy1"/>
    <dgm:cxn modelId="{213046AC-0B4C-4463-AB4A-5EF7820209CE}" type="presParOf" srcId="{203141FE-05A3-4D47-9200-7B543731EED3}" destId="{7C684C40-F560-42AB-B434-DC700C3DBF7C}" srcOrd="5" destOrd="0" presId="urn:microsoft.com/office/officeart/2005/8/layout/hierarchy1"/>
    <dgm:cxn modelId="{5396C120-4100-4B10-A65B-C2220CD23409}" type="presParOf" srcId="{7C684C40-F560-42AB-B434-DC700C3DBF7C}" destId="{A9A94205-6CA8-4B49-A185-63A77C34220E}" srcOrd="0" destOrd="0" presId="urn:microsoft.com/office/officeart/2005/8/layout/hierarchy1"/>
    <dgm:cxn modelId="{9AE3FB99-AE21-43AE-B644-779F1AD4BE26}" type="presParOf" srcId="{A9A94205-6CA8-4B49-A185-63A77C34220E}" destId="{C2E72BCB-BFE9-4370-84B8-8A22289CE322}" srcOrd="0" destOrd="0" presId="urn:microsoft.com/office/officeart/2005/8/layout/hierarchy1"/>
    <dgm:cxn modelId="{961206E8-1CA9-43F8-883A-741BDB1FD086}" type="presParOf" srcId="{A9A94205-6CA8-4B49-A185-63A77C34220E}" destId="{CA0B2D26-4A8D-4055-ADE5-CA1C97F94C47}" srcOrd="1" destOrd="0" presId="urn:microsoft.com/office/officeart/2005/8/layout/hierarchy1"/>
    <dgm:cxn modelId="{05BE0DA6-D671-4159-AA7F-25D26690D395}" type="presParOf" srcId="{7C684C40-F560-42AB-B434-DC700C3DBF7C}" destId="{7BB91FD5-C43F-4097-9AE3-79B4EC301A77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7E21-FC25-4C43-83B7-863C266124AA}">
      <dsp:nvSpPr>
        <dsp:cNvPr id="0" name=""/>
        <dsp:cNvSpPr/>
      </dsp:nvSpPr>
      <dsp:spPr>
        <a:xfrm>
          <a:off x="4153181" y="782859"/>
          <a:ext cx="4271754" cy="3859988"/>
        </a:xfrm>
        <a:prstGeom prst="gear9">
          <a:avLst/>
        </a:prstGeom>
        <a:solidFill>
          <a:srgbClr val="FB17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NATIONAL HOUSING DEVELOPMENT FUND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A REINENTING &amp; REVIVAL  SOCIAL PROGRESSION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ENGINE 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981219" y="1687043"/>
        <a:ext cx="2615678" cy="1984113"/>
      </dsp:txXfrm>
    </dsp:sp>
    <dsp:sp modelId="{F26AB3A7-E845-4B0B-A457-0121B74CE3A1}">
      <dsp:nvSpPr>
        <dsp:cNvPr id="0" name=""/>
        <dsp:cNvSpPr/>
      </dsp:nvSpPr>
      <dsp:spPr>
        <a:xfrm>
          <a:off x="0" y="12952"/>
          <a:ext cx="4490487" cy="608698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u="sng" kern="1200" dirty="0" smtClean="0">
              <a:solidFill>
                <a:schemeClr val="bg1"/>
              </a:solidFill>
            </a:rPr>
            <a:t>TO FINANCE OR MORTGAGE  HOME OR HOME AND ERF LOANS FOR TARGETTED BENEFICIARIES</a:t>
          </a:r>
          <a:endParaRPr lang="en-GB" sz="2400" b="1" u="sng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u="sng" kern="1200" dirty="0" smtClean="0">
              <a:solidFill>
                <a:schemeClr val="bg1"/>
              </a:solidFill>
            </a:rPr>
            <a:t> AS PER GAZETTED WAITING LIST BENEFICIARIES ON THE NATIONAL HOUSING AND LAND WAITING ROLL</a:t>
          </a:r>
          <a:endParaRPr lang="en-GB" sz="2400" kern="1200" dirty="0" smtClean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>
              <a:solidFill>
                <a:schemeClr val="bg1"/>
              </a:solidFill>
            </a:rPr>
            <a:t> for the purpose of constructing or acquiring low cost (Ultra Low ,Middle  High and Higher residential accommodation</a:t>
          </a:r>
          <a:endParaRPr lang="en-GB" sz="2400" b="1" u="sng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</a:rPr>
            <a:t>For purposes of procuring residential erven proclaimed , to service and if fully service with government NPC funding 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131522" y="144474"/>
        <a:ext cx="4227443" cy="5823945"/>
      </dsp:txXfrm>
    </dsp:sp>
    <dsp:sp modelId="{EA86B4BD-DCCF-4D30-BF99-706CF631EFB7}">
      <dsp:nvSpPr>
        <dsp:cNvPr id="0" name=""/>
        <dsp:cNvSpPr/>
      </dsp:nvSpPr>
      <dsp:spPr>
        <a:xfrm>
          <a:off x="4815084" y="466383"/>
          <a:ext cx="4219541" cy="4219541"/>
        </a:xfrm>
        <a:prstGeom prst="circularArrow">
          <a:avLst>
            <a:gd name="adj1" fmla="val 4878"/>
            <a:gd name="adj2" fmla="val 312630"/>
            <a:gd name="adj3" fmla="val 3269361"/>
            <a:gd name="adj4" fmla="val 15057142"/>
            <a:gd name="adj5" fmla="val 5691"/>
          </a:avLst>
        </a:prstGeom>
        <a:solidFill>
          <a:srgbClr val="FB17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0C71A-5027-4484-A65A-2CC9E330F74F}">
      <dsp:nvSpPr>
        <dsp:cNvPr id="0" name=""/>
        <dsp:cNvSpPr/>
      </dsp:nvSpPr>
      <dsp:spPr>
        <a:xfrm>
          <a:off x="4699568" y="1281644"/>
          <a:ext cx="2350830" cy="1524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750"/>
              </a:lnTo>
              <a:lnTo>
                <a:pt x="2350830" y="1442750"/>
              </a:lnTo>
              <a:lnTo>
                <a:pt x="2350830" y="152477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DCB28-AE20-4F5D-89F7-343D4AED92E5}">
      <dsp:nvSpPr>
        <dsp:cNvPr id="0" name=""/>
        <dsp:cNvSpPr/>
      </dsp:nvSpPr>
      <dsp:spPr>
        <a:xfrm>
          <a:off x="4699568" y="1281644"/>
          <a:ext cx="2443286" cy="158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95"/>
              </a:lnTo>
              <a:lnTo>
                <a:pt x="2443286" y="76495"/>
              </a:lnTo>
              <a:lnTo>
                <a:pt x="2443286" y="1585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9D1C1-AB1E-4BC3-B96F-0F0CA10C5B03}">
      <dsp:nvSpPr>
        <dsp:cNvPr id="0" name=""/>
        <dsp:cNvSpPr/>
      </dsp:nvSpPr>
      <dsp:spPr>
        <a:xfrm>
          <a:off x="4295279" y="3779746"/>
          <a:ext cx="91440" cy="375266"/>
        </a:xfrm>
        <a:custGeom>
          <a:avLst/>
          <a:gdLst/>
          <a:ahLst/>
          <a:cxnLst/>
          <a:rect l="0" t="0" r="0" b="0"/>
          <a:pathLst>
            <a:path>
              <a:moveTo>
                <a:pt x="131488" y="0"/>
              </a:moveTo>
              <a:lnTo>
                <a:pt x="131488" y="293244"/>
              </a:lnTo>
              <a:lnTo>
                <a:pt x="45720" y="293244"/>
              </a:lnTo>
              <a:lnTo>
                <a:pt x="45720" y="37526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49A42-51BD-4EE8-AE4F-7999BE3877DA}">
      <dsp:nvSpPr>
        <dsp:cNvPr id="0" name=""/>
        <dsp:cNvSpPr/>
      </dsp:nvSpPr>
      <dsp:spPr>
        <a:xfrm>
          <a:off x="1524291" y="2242554"/>
          <a:ext cx="2902476" cy="54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438"/>
              </a:lnTo>
              <a:lnTo>
                <a:pt x="2902476" y="459438"/>
              </a:lnTo>
              <a:lnTo>
                <a:pt x="2902476" y="54146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2041-5D3B-4187-9C65-FFAA69B3EB05}">
      <dsp:nvSpPr>
        <dsp:cNvPr id="0" name=""/>
        <dsp:cNvSpPr/>
      </dsp:nvSpPr>
      <dsp:spPr>
        <a:xfrm>
          <a:off x="1154217" y="2242554"/>
          <a:ext cx="370074" cy="634520"/>
        </a:xfrm>
        <a:custGeom>
          <a:avLst/>
          <a:gdLst/>
          <a:ahLst/>
          <a:cxnLst/>
          <a:rect l="0" t="0" r="0" b="0"/>
          <a:pathLst>
            <a:path>
              <a:moveTo>
                <a:pt x="370074" y="0"/>
              </a:moveTo>
              <a:lnTo>
                <a:pt x="370074" y="552498"/>
              </a:lnTo>
              <a:lnTo>
                <a:pt x="0" y="552498"/>
              </a:lnTo>
              <a:lnTo>
                <a:pt x="0" y="6345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5FE0-C42D-40F3-A3C9-BDC9163BB92F}">
      <dsp:nvSpPr>
        <dsp:cNvPr id="0" name=""/>
        <dsp:cNvSpPr/>
      </dsp:nvSpPr>
      <dsp:spPr>
        <a:xfrm>
          <a:off x="1524291" y="1130678"/>
          <a:ext cx="3175276" cy="150966"/>
        </a:xfrm>
        <a:custGeom>
          <a:avLst/>
          <a:gdLst/>
          <a:ahLst/>
          <a:cxnLst/>
          <a:rect l="0" t="0" r="0" b="0"/>
          <a:pathLst>
            <a:path>
              <a:moveTo>
                <a:pt x="3175276" y="15096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64E6A-2425-4CA7-B0E1-AF171D2475B5}">
      <dsp:nvSpPr>
        <dsp:cNvPr id="0" name=""/>
        <dsp:cNvSpPr/>
      </dsp:nvSpPr>
      <dsp:spPr>
        <a:xfrm>
          <a:off x="3018966" y="12698"/>
          <a:ext cx="3361203" cy="12689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03C77-E852-464E-9417-0F2F40E9DF62}">
      <dsp:nvSpPr>
        <dsp:cNvPr id="0" name=""/>
        <dsp:cNvSpPr/>
      </dsp:nvSpPr>
      <dsp:spPr>
        <a:xfrm>
          <a:off x="3117344" y="106157"/>
          <a:ext cx="3361203" cy="1268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MURD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FUNDING, ALIENATION, PROCLAMATION</a:t>
          </a:r>
          <a:endParaRPr lang="en-GB" sz="2000" kern="1200" dirty="0"/>
        </a:p>
      </dsp:txBody>
      <dsp:txXfrm>
        <a:off x="3154510" y="143323"/>
        <a:ext cx="3286871" cy="1194613"/>
      </dsp:txXfrm>
    </dsp:sp>
    <dsp:sp modelId="{64734DF1-CB12-4CB0-8039-FBDDE9ACD068}">
      <dsp:nvSpPr>
        <dsp:cNvPr id="0" name=""/>
        <dsp:cNvSpPr/>
      </dsp:nvSpPr>
      <dsp:spPr>
        <a:xfrm>
          <a:off x="333672" y="1130678"/>
          <a:ext cx="2381237" cy="1111876"/>
        </a:xfrm>
        <a:prstGeom prst="roundRect">
          <a:avLst>
            <a:gd name="adj" fmla="val 10000"/>
          </a:avLst>
        </a:prstGeom>
        <a:solidFill>
          <a:srgbClr val="1BEF1B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40D65B5A-7352-43AF-A846-CE8365E85850}">
      <dsp:nvSpPr>
        <dsp:cNvPr id="0" name=""/>
        <dsp:cNvSpPr/>
      </dsp:nvSpPr>
      <dsp:spPr>
        <a:xfrm>
          <a:off x="432050" y="1224136"/>
          <a:ext cx="2381237" cy="111187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ALAN +NALAO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57 LOCAL AUTHORITIES +2</a:t>
          </a:r>
          <a:endParaRPr lang="en-GB" sz="2000" b="1" kern="1200" dirty="0"/>
        </a:p>
      </dsp:txBody>
      <dsp:txXfrm>
        <a:off x="464616" y="1256702"/>
        <a:ext cx="2316105" cy="1046744"/>
      </dsp:txXfrm>
    </dsp:sp>
    <dsp:sp modelId="{C925D826-FE13-490C-8BF9-EA89B3F9AD66}">
      <dsp:nvSpPr>
        <dsp:cNvPr id="0" name=""/>
        <dsp:cNvSpPr/>
      </dsp:nvSpPr>
      <dsp:spPr>
        <a:xfrm>
          <a:off x="5544" y="2877075"/>
          <a:ext cx="2297346" cy="1127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82222-C0D0-4229-8363-90BC2FC38E7C}">
      <dsp:nvSpPr>
        <dsp:cNvPr id="0" name=""/>
        <dsp:cNvSpPr/>
      </dsp:nvSpPr>
      <dsp:spPr>
        <a:xfrm>
          <a:off x="103921" y="2970533"/>
          <a:ext cx="2297346" cy="1127809"/>
        </a:xfrm>
        <a:prstGeom prst="roundRect">
          <a:avLst>
            <a:gd name="adj" fmla="val 10000"/>
          </a:avLst>
        </a:prstGeom>
        <a:solidFill>
          <a:srgbClr val="2113D7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WAITING LIST STRATEGY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STEP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GAZETTED 7 YEARS WAITING LIST 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136953" y="3003565"/>
        <a:ext cx="2231282" cy="1061745"/>
      </dsp:txXfrm>
    </dsp:sp>
    <dsp:sp modelId="{174CBA85-41DA-4B41-B253-50887FB2CB41}">
      <dsp:nvSpPr>
        <dsp:cNvPr id="0" name=""/>
        <dsp:cNvSpPr/>
      </dsp:nvSpPr>
      <dsp:spPr>
        <a:xfrm>
          <a:off x="3237623" y="2784015"/>
          <a:ext cx="2378289" cy="9957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66DAC-0EFE-4354-9AB0-207A60666869}">
      <dsp:nvSpPr>
        <dsp:cNvPr id="0" name=""/>
        <dsp:cNvSpPr/>
      </dsp:nvSpPr>
      <dsp:spPr>
        <a:xfrm>
          <a:off x="3336000" y="2877473"/>
          <a:ext cx="2378289" cy="99573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RESIDENTIA</a:t>
          </a:r>
          <a:r>
            <a:rPr lang="en-GB" sz="2000" kern="1200" dirty="0" smtClean="0"/>
            <a:t>L </a:t>
          </a:r>
          <a:r>
            <a:rPr lang="en-GB" sz="2000" b="1" kern="1200" dirty="0" smtClean="0"/>
            <a:t>ERVEN  STOCK LIST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STEP 2</a:t>
          </a:r>
          <a:r>
            <a:rPr lang="en-GB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3365164" y="2906637"/>
        <a:ext cx="2319961" cy="937403"/>
      </dsp:txXfrm>
    </dsp:sp>
    <dsp:sp modelId="{9FAB3E31-BDBD-493C-B849-2CE99A202889}">
      <dsp:nvSpPr>
        <dsp:cNvPr id="0" name=""/>
        <dsp:cNvSpPr/>
      </dsp:nvSpPr>
      <dsp:spPr>
        <a:xfrm>
          <a:off x="3213992" y="4155013"/>
          <a:ext cx="2254015" cy="10137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1EC09-CABC-495F-AE71-7C735DAA02B9}">
      <dsp:nvSpPr>
        <dsp:cNvPr id="0" name=""/>
        <dsp:cNvSpPr/>
      </dsp:nvSpPr>
      <dsp:spPr>
        <a:xfrm>
          <a:off x="3312369" y="4248472"/>
          <a:ext cx="2254015" cy="10137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NAMINBIA(ALAN) HOUSING DEVELOPMENT FUND </a:t>
          </a:r>
          <a:endParaRPr lang="en-GB" sz="2000" b="1" kern="1200" dirty="0"/>
        </a:p>
      </dsp:txBody>
      <dsp:txXfrm>
        <a:off x="3342060" y="4278163"/>
        <a:ext cx="2194633" cy="954357"/>
      </dsp:txXfrm>
    </dsp:sp>
    <dsp:sp modelId="{82A55B8A-B609-4EC3-9D00-982760FFCFA6}">
      <dsp:nvSpPr>
        <dsp:cNvPr id="0" name=""/>
        <dsp:cNvSpPr/>
      </dsp:nvSpPr>
      <dsp:spPr>
        <a:xfrm>
          <a:off x="5741994" y="1440161"/>
          <a:ext cx="2801721" cy="112018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E3B6A-E3E5-4A9A-88CA-1C70376886B4}">
      <dsp:nvSpPr>
        <dsp:cNvPr id="0" name=""/>
        <dsp:cNvSpPr/>
      </dsp:nvSpPr>
      <dsp:spPr>
        <a:xfrm>
          <a:off x="5840371" y="1533619"/>
          <a:ext cx="2801721" cy="1120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ARC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14 REGIONAL COUNCIL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SETTLEMENTS ?</a:t>
          </a:r>
          <a:endParaRPr lang="en-GB" sz="2000" b="1" kern="1200" dirty="0"/>
        </a:p>
      </dsp:txBody>
      <dsp:txXfrm>
        <a:off x="5873180" y="1566428"/>
        <a:ext cx="2736103" cy="1054567"/>
      </dsp:txXfrm>
    </dsp:sp>
    <dsp:sp modelId="{C2E72BCB-BFE9-4370-84B8-8A22289CE322}">
      <dsp:nvSpPr>
        <dsp:cNvPr id="0" name=""/>
        <dsp:cNvSpPr/>
      </dsp:nvSpPr>
      <dsp:spPr>
        <a:xfrm>
          <a:off x="6030777" y="2806417"/>
          <a:ext cx="2039244" cy="9806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B2D26-4A8D-4055-ADE5-CA1C97F94C47}">
      <dsp:nvSpPr>
        <dsp:cNvPr id="0" name=""/>
        <dsp:cNvSpPr/>
      </dsp:nvSpPr>
      <dsp:spPr>
        <a:xfrm>
          <a:off x="6129154" y="2899875"/>
          <a:ext cx="2039244" cy="980652"/>
        </a:xfrm>
        <a:prstGeom prst="roundRect">
          <a:avLst>
            <a:gd name="adj" fmla="val 10000"/>
          </a:avLst>
        </a:prstGeom>
        <a:solidFill>
          <a:srgbClr val="1BEF1B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HOUSING OPTIONS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STEP 3 </a:t>
          </a:r>
          <a:endParaRPr lang="en-GB" sz="2000" b="1" kern="1200" dirty="0"/>
        </a:p>
      </dsp:txBody>
      <dsp:txXfrm>
        <a:off x="6157876" y="2928597"/>
        <a:ext cx="1981800" cy="92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26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706F2C-E694-4C0A-A9BC-F0C1C99C2E6D}" type="datetimeFigureOut">
              <a:rPr lang="en-ZA"/>
              <a:pPr>
                <a:defRPr/>
              </a:pPr>
              <a:t>2023/02/20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26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E07C15-9FC3-4855-BA29-D0C2CDC2956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878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26" y="1"/>
            <a:ext cx="2946078" cy="49656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8F145E-4059-4F9D-B9CD-659C21B952DF}" type="datetimeFigureOut">
              <a:rPr lang="en-ZA"/>
              <a:pPr>
                <a:defRPr/>
              </a:pPr>
              <a:t>2023/02/20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9" y="4715036"/>
            <a:ext cx="5439397" cy="4467539"/>
          </a:xfrm>
          <a:prstGeom prst="rect">
            <a:avLst/>
          </a:prstGeom>
        </p:spPr>
        <p:txBody>
          <a:bodyPr vert="horz" lIns="92172" tIns="46086" rIns="92172" bIns="460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26" y="9428493"/>
            <a:ext cx="2946078" cy="49656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E8824B-5EA2-45D2-8447-8D8D5F1789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763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4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4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1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4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1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7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1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5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04009135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8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5922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5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0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5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0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1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1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69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8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4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7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18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5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24643558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38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7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332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1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1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7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8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5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6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43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68653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1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9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0508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9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74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65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0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32BD-9FFB-4E96-9CE1-102DE72264B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#HPP08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4874-8502-494F-9C7B-E50D234D6A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817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9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7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2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0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9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7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6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70663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3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84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7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045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0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5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0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0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32BD-9FFB-4E96-9CE1-102DE72264B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#HPP08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4874-8502-494F-9C7B-E50D234D6A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74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1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1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9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8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8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3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3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3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6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48017936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2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1503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4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4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4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32BD-9FFB-4E96-9CE1-102DE72264B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#HPP08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4874-8502-494F-9C7B-E50D234D6A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267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1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0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3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0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49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3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66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62226584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4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9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727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5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2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6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59E2-CFCE-4708-9CF4-AF82731ADCB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7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32BD-9FFB-4E96-9CE1-102DE72264B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#HPP08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4874-8502-494F-9C7B-E50D234D6A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86034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CFB9A1A-597C-4E84-8564-63A7CB9F72B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2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D06A-5B9A-4AFA-A183-EDB5C71BBB4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9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29A9-C3B2-43C3-9ABA-D5116A6FC21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9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DD58B-6363-48A7-B42F-B14688FF02F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29A9-5AF9-4263-87E4-ECA53A0FC8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2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7AD8-B33E-4096-93D9-1BCF9D742B3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9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8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69CB-F226-45FD-95FD-1B3671FCDE7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4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E26C-4612-45E6-A610-71046913525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7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CD89-75C6-4A19-B7D9-7F205B44AD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4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61180202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79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0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7358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8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4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2FCC3-7B42-4CE6-AB62-404FEBE4A99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5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2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19" r:id="rId1"/>
    <p:sldLayoutId id="2147486920" r:id="rId2"/>
    <p:sldLayoutId id="2147486921" r:id="rId3"/>
    <p:sldLayoutId id="2147486922" r:id="rId4"/>
    <p:sldLayoutId id="2147486923" r:id="rId5"/>
    <p:sldLayoutId id="2147486924" r:id="rId6"/>
    <p:sldLayoutId id="2147486925" r:id="rId7"/>
    <p:sldLayoutId id="2147486926" r:id="rId8"/>
    <p:sldLayoutId id="2147486927" r:id="rId9"/>
    <p:sldLayoutId id="2147486928" r:id="rId10"/>
    <p:sldLayoutId id="21474869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172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  <p:sldLayoutId id="2147486942" r:id="rId12"/>
    <p:sldLayoutId id="2147486943" r:id="rId13"/>
    <p:sldLayoutId id="2147486944" r:id="rId14"/>
    <p:sldLayoutId id="2147486945" r:id="rId15"/>
    <p:sldLayoutId id="2147486946" r:id="rId16"/>
    <p:sldLayoutId id="2147486947" r:id="rId17"/>
    <p:sldLayoutId id="2147486948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630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50" r:id="rId1"/>
    <p:sldLayoutId id="2147486951" r:id="rId2"/>
    <p:sldLayoutId id="2147486952" r:id="rId3"/>
    <p:sldLayoutId id="2147486953" r:id="rId4"/>
    <p:sldLayoutId id="2147486954" r:id="rId5"/>
    <p:sldLayoutId id="2147486955" r:id="rId6"/>
    <p:sldLayoutId id="2147486956" r:id="rId7"/>
    <p:sldLayoutId id="2147486957" r:id="rId8"/>
    <p:sldLayoutId id="2147486958" r:id="rId9"/>
    <p:sldLayoutId id="2147486959" r:id="rId10"/>
    <p:sldLayoutId id="2147486960" r:id="rId11"/>
    <p:sldLayoutId id="2147486961" r:id="rId12"/>
    <p:sldLayoutId id="2147486962" r:id="rId13"/>
    <p:sldLayoutId id="2147486963" r:id="rId14"/>
    <p:sldLayoutId id="2147486964" r:id="rId15"/>
    <p:sldLayoutId id="2147486965" r:id="rId16"/>
    <p:sldLayoutId id="2147486966" r:id="rId17"/>
    <p:sldLayoutId id="2147486967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966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9" r:id="rId1"/>
    <p:sldLayoutId id="2147486970" r:id="rId2"/>
    <p:sldLayoutId id="2147486971" r:id="rId3"/>
    <p:sldLayoutId id="2147486972" r:id="rId4"/>
    <p:sldLayoutId id="2147486973" r:id="rId5"/>
    <p:sldLayoutId id="2147486974" r:id="rId6"/>
    <p:sldLayoutId id="2147486975" r:id="rId7"/>
    <p:sldLayoutId id="2147486976" r:id="rId8"/>
    <p:sldLayoutId id="2147486977" r:id="rId9"/>
    <p:sldLayoutId id="2147486978" r:id="rId10"/>
    <p:sldLayoutId id="2147486979" r:id="rId11"/>
    <p:sldLayoutId id="2147486980" r:id="rId12"/>
    <p:sldLayoutId id="2147486981" r:id="rId13"/>
    <p:sldLayoutId id="2147486982" r:id="rId14"/>
    <p:sldLayoutId id="2147486983" r:id="rId15"/>
    <p:sldLayoutId id="2147486984" r:id="rId16"/>
    <p:sldLayoutId id="2147486985" r:id="rId17"/>
    <p:sldLayoutId id="214748698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124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7" r:id="rId1"/>
    <p:sldLayoutId id="2147487008" r:id="rId2"/>
    <p:sldLayoutId id="2147487009" r:id="rId3"/>
    <p:sldLayoutId id="2147487010" r:id="rId4"/>
    <p:sldLayoutId id="2147487011" r:id="rId5"/>
    <p:sldLayoutId id="2147487012" r:id="rId6"/>
    <p:sldLayoutId id="2147487013" r:id="rId7"/>
    <p:sldLayoutId id="2147487014" r:id="rId8"/>
    <p:sldLayoutId id="2147487015" r:id="rId9"/>
    <p:sldLayoutId id="2147487016" r:id="rId10"/>
    <p:sldLayoutId id="2147487017" r:id="rId11"/>
    <p:sldLayoutId id="2147487018" r:id="rId12"/>
    <p:sldLayoutId id="2147487019" r:id="rId13"/>
    <p:sldLayoutId id="2147487020" r:id="rId14"/>
    <p:sldLayoutId id="2147487021" r:id="rId15"/>
    <p:sldLayoutId id="2147487022" r:id="rId16"/>
    <p:sldLayoutId id="2147487023" r:id="rId17"/>
    <p:sldLayoutId id="2147487024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089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6" r:id="rId1"/>
    <p:sldLayoutId id="2147487027" r:id="rId2"/>
    <p:sldLayoutId id="2147487028" r:id="rId3"/>
    <p:sldLayoutId id="2147487029" r:id="rId4"/>
    <p:sldLayoutId id="2147487030" r:id="rId5"/>
    <p:sldLayoutId id="2147487031" r:id="rId6"/>
    <p:sldLayoutId id="2147487032" r:id="rId7"/>
    <p:sldLayoutId id="2147487033" r:id="rId8"/>
    <p:sldLayoutId id="2147487034" r:id="rId9"/>
    <p:sldLayoutId id="2147487035" r:id="rId10"/>
    <p:sldLayoutId id="2147487036" r:id="rId11"/>
    <p:sldLayoutId id="2147487037" r:id="rId12"/>
    <p:sldLayoutId id="2147487038" r:id="rId13"/>
    <p:sldLayoutId id="2147487039" r:id="rId14"/>
    <p:sldLayoutId id="2147487040" r:id="rId15"/>
    <p:sldLayoutId id="2147487041" r:id="rId16"/>
    <p:sldLayoutId id="214748704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142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44" r:id="rId1"/>
    <p:sldLayoutId id="2147487045" r:id="rId2"/>
    <p:sldLayoutId id="2147487046" r:id="rId3"/>
    <p:sldLayoutId id="2147487047" r:id="rId4"/>
    <p:sldLayoutId id="2147487048" r:id="rId5"/>
    <p:sldLayoutId id="2147487049" r:id="rId6"/>
    <p:sldLayoutId id="2147487050" r:id="rId7"/>
    <p:sldLayoutId id="2147487051" r:id="rId8"/>
    <p:sldLayoutId id="2147487052" r:id="rId9"/>
    <p:sldLayoutId id="2147487053" r:id="rId10"/>
    <p:sldLayoutId id="2147487054" r:id="rId11"/>
    <p:sldLayoutId id="2147487055" r:id="rId12"/>
    <p:sldLayoutId id="2147487056" r:id="rId13"/>
    <p:sldLayoutId id="2147487057" r:id="rId14"/>
    <p:sldLayoutId id="2147487058" r:id="rId15"/>
    <p:sldLayoutId id="2147487059" r:id="rId16"/>
    <p:sldLayoutId id="214748706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6098B5-C051-406E-B4B5-7A59620BFD91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891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2" r:id="rId1"/>
    <p:sldLayoutId id="2147487063" r:id="rId2"/>
    <p:sldLayoutId id="2147487064" r:id="rId3"/>
    <p:sldLayoutId id="2147487065" r:id="rId4"/>
    <p:sldLayoutId id="2147487066" r:id="rId5"/>
    <p:sldLayoutId id="2147487067" r:id="rId6"/>
    <p:sldLayoutId id="2147487068" r:id="rId7"/>
    <p:sldLayoutId id="2147487069" r:id="rId8"/>
    <p:sldLayoutId id="2147487070" r:id="rId9"/>
    <p:sldLayoutId id="2147487071" r:id="rId10"/>
    <p:sldLayoutId id="2147487072" r:id="rId11"/>
    <p:sldLayoutId id="2147487073" r:id="rId12"/>
    <p:sldLayoutId id="2147487074" r:id="rId13"/>
    <p:sldLayoutId id="2147487075" r:id="rId14"/>
    <p:sldLayoutId id="2147487076" r:id="rId15"/>
    <p:sldLayoutId id="2147487077" r:id="rId16"/>
    <p:sldLayoutId id="214748707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5764"/>
            <a:ext cx="3744416" cy="3733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9" y="24775"/>
            <a:ext cx="2861240" cy="2900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4005064"/>
            <a:ext cx="7560840" cy="2592288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80" tIns="284480" rIns="284480" bIns="2844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chemeClr val="tx1"/>
                </a:solidFill>
              </a:rPr>
              <a:t>ALAN LAND AND HOUSING STRATEGIC </a:t>
            </a:r>
            <a:r>
              <a:rPr lang="en-GB" sz="3200" b="1" kern="1200" dirty="0" smtClean="0">
                <a:solidFill>
                  <a:schemeClr val="tx1"/>
                </a:solidFill>
              </a:rPr>
              <a:t>SEMINAR</a:t>
            </a:r>
            <a:endParaRPr lang="en-GB" sz="4000" kern="1200" dirty="0" smtClean="0"/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1" kern="1200" dirty="0" smtClean="0">
                <a:solidFill>
                  <a:schemeClr val="tx1"/>
                </a:solidFill>
              </a:rPr>
              <a:t>THE NEED FOR A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kern="1200" dirty="0" smtClean="0">
                <a:solidFill>
                  <a:schemeClr val="tx1"/>
                </a:solidFill>
              </a:rPr>
              <a:t>ALAN NATIONAL HOUSING DEVELOPMENT FUND </a:t>
            </a:r>
            <a:endParaRPr lang="en-GB" sz="4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40520"/>
              </p:ext>
            </p:extLst>
          </p:nvPr>
        </p:nvGraphicFramePr>
        <p:xfrm>
          <a:off x="275842" y="807203"/>
          <a:ext cx="8688646" cy="56108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2697"/>
                <a:gridCol w="2570981"/>
                <a:gridCol w="1999652"/>
                <a:gridCol w="2285316"/>
              </a:tblGrid>
              <a:tr h="83993">
                <a:tc rowSpan="2"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CATEGORY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 rowSpan="2"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TOTAL </a:t>
                      </a:r>
                      <a:r>
                        <a:rPr lang="en-US" sz="1200" dirty="0">
                          <a:effectLst/>
                        </a:rPr>
                        <a:t>HOUSEHOLD INCOME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 gridSpan="2"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BASED ON THE ESTIMATE OF 500 000 HOUSING BACKLOG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70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LOAN AMOUNT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</a:tr>
              <a:tr h="655611"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Ultra-low Income earners </a:t>
                      </a:r>
                      <a:endParaRPr lang="en-GB" sz="1600" dirty="0" smtClean="0">
                        <a:effectLst/>
                      </a:endParaRPr>
                    </a:p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N$1,000.00-N$5,000.00</a:t>
                      </a:r>
                      <a:endParaRPr lang="en-GB" sz="16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</a:t>
                      </a:r>
                      <a:r>
                        <a:rPr lang="en-US" sz="1600" dirty="0" smtClean="0">
                          <a:effectLst/>
                        </a:rPr>
                        <a:t>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62%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310 OOO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HOUSING UNITS 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N$40,000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</a:tr>
              <a:tr h="655611"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income earners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N$5001-N$10,000.00</a:t>
                      </a:r>
                      <a:endParaRPr lang="en-GB" sz="16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25%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125 OOO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HOUSING UNITS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N$60,000- N$80 ,000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Middle Income earners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N$10,001.00 – N$20 000.00</a:t>
                      </a:r>
                      <a:endParaRPr lang="en-GB" sz="160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GROUP 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10%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50,000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HOUSING UNITS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N$125,000- 200 000.00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Income earners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N$20,001.00 –N$40,0001.00</a:t>
                      </a:r>
                      <a:endParaRPr lang="en-GB" sz="160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GROUP 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2%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10,000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HOUSING UNITS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N$250,0000-300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Super-Higher Income Earners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N$40,001.00-N$ 60,000.00</a:t>
                      </a:r>
                      <a:endParaRPr lang="en-GB" sz="160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GROUP E</a:t>
                      </a:r>
                      <a:endParaRPr lang="en-GB" sz="160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1%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5000</a:t>
                      </a:r>
                      <a:endParaRPr lang="en-GB" sz="1600" b="1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HOUSING UNITS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N$350 0000- 600 000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</a:tr>
              <a:tr h="167986">
                <a:tc gridSpan="4">
                  <a:txBody>
                    <a:bodyPr/>
                    <a:lstStyle/>
                    <a:p>
                      <a:pPr marL="168275" marR="223520" algn="just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841" y="39508"/>
            <a:ext cx="8480729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TOTAL HOUSEHOLD INCOME //  HOUSING AND RESIDENTIAL ERVEN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(500 000 ESTIMATED</a:t>
            </a:r>
            <a:r>
              <a:rPr kumimoji="0" lang="en-GB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UNCONFIRMED BACKLOG ):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3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3" y="332656"/>
            <a:ext cx="828092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  <a:latin typeface="Albertus MT" panose="020E0602030304020304" pitchFamily="34" charset="0"/>
            </a:endParaRPr>
          </a:p>
          <a:p>
            <a:pPr algn="ctr"/>
            <a:r>
              <a:rPr lang="en-GB" sz="2400" b="1" u="sng" dirty="0">
                <a:solidFill>
                  <a:prstClr val="white"/>
                </a:solidFill>
                <a:latin typeface="Albertus MT" panose="020E0602030304020304" pitchFamily="34" charset="0"/>
              </a:rPr>
              <a:t>REVOLVING FUNDS SOURCE </a:t>
            </a:r>
            <a:endParaRPr lang="en-GB" sz="2400" b="1" dirty="0" smtClean="0">
              <a:solidFill>
                <a:prstClr val="white"/>
              </a:solidFill>
              <a:latin typeface="Albertus MT" panose="020E0602030304020304" pitchFamily="34" charset="0"/>
            </a:endParaRP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Albertus MT" panose="020E0602030304020304" pitchFamily="34" charset="0"/>
              </a:rPr>
              <a:t>1. ESTABLSIHMENT OF A APPLICATION FORM ELECTRONIC HANDLING FEE AFTER REGISTRATION AND WITH VERIFICATION OF NAME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Albertus MT" panose="020E0602030304020304" pitchFamily="34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01549"/>
              </p:ext>
            </p:extLst>
          </p:nvPr>
        </p:nvGraphicFramePr>
        <p:xfrm>
          <a:off x="683567" y="2780928"/>
          <a:ext cx="7848872" cy="30667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537"/>
                <a:gridCol w="2411537"/>
                <a:gridCol w="3025798"/>
              </a:tblGrid>
              <a:tr h="414993">
                <a:tc>
                  <a:txBody>
                    <a:bodyPr/>
                    <a:lstStyle/>
                    <a:p>
                      <a:r>
                        <a:rPr lang="en-GB" dirty="0" smtClean="0"/>
                        <a:t>Beneficiaries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Once</a:t>
                      </a:r>
                      <a:r>
                        <a:rPr lang="en-GB" baseline="0" dirty="0" smtClean="0"/>
                        <a:t> off Fee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Projected</a:t>
                      </a:r>
                      <a:r>
                        <a:rPr lang="en-GB" baseline="0" dirty="0" smtClean="0"/>
                        <a:t> Revenue</a:t>
                      </a:r>
                      <a:endParaRPr lang="en-GB" dirty="0"/>
                    </a:p>
                  </a:txBody>
                  <a:tcPr/>
                </a:tc>
              </a:tr>
              <a:tr h="4149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500  000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N$100 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N$50 000 ,000</a:t>
                      </a:r>
                    </a:p>
                    <a:p>
                      <a:pPr algn="ctr"/>
                      <a:r>
                        <a:rPr lang="en-GB" dirty="0" smtClean="0"/>
                        <a:t>BY 30 JUNE 2023- June 2024 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330253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THE PROPOSED N$</a:t>
                      </a:r>
                      <a:r>
                        <a:rPr lang="en-GB" baseline="0" dirty="0" smtClean="0"/>
                        <a:t> 100 IS ONLY PAYABLE ONCE THE BENEFICIARY NAME IS ON THE MASS LAND AND HOUSING WAITING LIST IS RELEASED, AS WITH PAYMENT BENEFICIARY NEEDS TO INDICATE WAITING LIST REFERENCE NUMBER </a:t>
                      </a:r>
                    </a:p>
                    <a:p>
                      <a:r>
                        <a:rPr lang="en-GB" baseline="0" dirty="0" smtClean="0"/>
                        <a:t>CARD TO BE ISSUED AFTER PAYMENT WITHIN 14 DAYS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62289"/>
            <a:ext cx="140037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983" y="369331"/>
            <a:ext cx="806489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SPOURCE 02: OTHER REVENUE SOURCE</a:t>
            </a:r>
          </a:p>
          <a:p>
            <a:pPr algn="ctr"/>
            <a:endParaRPr lang="en-GB" sz="1400" b="1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MONTHLY SECURITY FEE (1%) OF BASIC SALARIES AND MINIMUM BASIC INCOME ESTIMATES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2441"/>
              </p:ext>
            </p:extLst>
          </p:nvPr>
        </p:nvGraphicFramePr>
        <p:xfrm>
          <a:off x="440116" y="1340768"/>
          <a:ext cx="8152629" cy="3324884"/>
        </p:xfrm>
        <a:graphic>
          <a:graphicData uri="http://schemas.openxmlformats.org/drawingml/2006/table">
            <a:tbl>
              <a:tblPr/>
              <a:tblGrid>
                <a:gridCol w="1107548"/>
                <a:gridCol w="1127540"/>
                <a:gridCol w="1123407"/>
                <a:gridCol w="1484070"/>
                <a:gridCol w="859076"/>
                <a:gridCol w="947186"/>
                <a:gridCol w="1503802"/>
              </a:tblGrid>
              <a:tr h="1152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Income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Beneficiaries per Group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% from min basic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NLHDF Employee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 or if self employed  excepted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employer/Employee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monthly per month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8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1,000.00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310,000.00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3,100,000.00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5,001.00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125,000.00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6,251,250.00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10,001.00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50,000.00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5,000,500.00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20,001.00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10,000.00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2,000,100.00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40,001.00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5,000.00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400.01 </a:t>
                      </a:r>
                    </a:p>
                  </a:txBody>
                  <a:tcPr marL="7213" marR="7213" marT="7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2,000,050.00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6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18,351,900.00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73029" y="4737536"/>
            <a:ext cx="3137743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Annual revenue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220,222,800.00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06255" y="4437112"/>
            <a:ext cx="4779956" cy="18774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REVENUE STREAM 3</a:t>
            </a:r>
          </a:p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Annual revenue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220,222,800.00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X 3</a:t>
            </a:r>
          </a:p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N$ 660 668,400.00</a:t>
            </a:r>
          </a:p>
          <a:p>
            <a:endParaRPr lang="en-GB" sz="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EVER COLLECTION PER ANNUM CENTRAL GOVERNEMENT TO FUND 3 TIMES MORE ANNUALLY(NLHDF DEDUCTION ONLY)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5" y="4746039"/>
            <a:ext cx="140037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60611"/>
              </p:ext>
            </p:extLst>
          </p:nvPr>
        </p:nvGraphicFramePr>
        <p:xfrm>
          <a:off x="236265" y="599340"/>
          <a:ext cx="8614390" cy="503044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05133"/>
                <a:gridCol w="868887"/>
                <a:gridCol w="670264"/>
                <a:gridCol w="1202311"/>
                <a:gridCol w="938162"/>
                <a:gridCol w="555005"/>
                <a:gridCol w="815524"/>
                <a:gridCol w="819949"/>
                <a:gridCol w="1539155"/>
              </a:tblGrid>
              <a:tr h="1800200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r>
                        <a:rPr lang="en-US" sz="1400" b="0" dirty="0" smtClean="0">
                          <a:effectLst/>
                        </a:rPr>
                        <a:t>TOTAL</a:t>
                      </a:r>
                      <a:r>
                        <a:rPr lang="en-US" sz="1400" b="0" baseline="0" dirty="0" smtClean="0">
                          <a:effectLst/>
                        </a:rPr>
                        <a:t> UNITS PER INCOME GROUP</a:t>
                      </a:r>
                      <a:r>
                        <a:rPr lang="en-US" sz="1400" b="0" dirty="0" smtClean="0">
                          <a:effectLst/>
                        </a:rPr>
                        <a:t>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UNITS &amp;</a:t>
                      </a: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ERVEN  PER</a:t>
                      </a: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ANNUM</a:t>
                      </a:r>
                    </a:p>
                  </a:txBody>
                  <a:tcPr marL="31497" marR="31497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LOAN</a:t>
                      </a:r>
                      <a:r>
                        <a:rPr lang="en-GB" sz="1400" b="0" baseline="0" dirty="0" smtClean="0">
                          <a:effectLst/>
                        </a:rPr>
                        <a:t> AMOUNT </a:t>
                      </a: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baseline="0" dirty="0" smtClean="0">
                          <a:effectLst/>
                        </a:rPr>
                        <a:t>Erf plus dwelling </a:t>
                      </a:r>
                      <a:endParaRPr lang="en-GB" sz="1400" b="0" dirty="0" smtClean="0">
                        <a:effectLst/>
                      </a:endParaRPr>
                    </a:p>
                  </a:txBody>
                  <a:tcPr marL="31497" marR="31497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23/24-29/30</a:t>
                      </a: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ANNUM FOR 7 YEARS</a:t>
                      </a:r>
                    </a:p>
                  </a:txBody>
                  <a:tcPr marL="31497" marR="3149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ERF AND DWELLING Loan without admin</a:t>
                      </a: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cost and transfer COST</a:t>
                      </a:r>
                      <a:endParaRPr lang="en-GB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l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</a:t>
                      </a: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interest rate</a:t>
                      </a:r>
                      <a:endParaRPr lang="en-GB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Loan</a:t>
                      </a: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repayment period</a:t>
                      </a:r>
                      <a:endParaRPr lang="en-GB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 INSTALLMENT PER LOAN</a:t>
                      </a:r>
                    </a:p>
                  </a:txBody>
                  <a:tcPr marL="31497" marR="31497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Revenue from Instalment per category group</a:t>
                      </a:r>
                    </a:p>
                  </a:txBody>
                  <a:tcPr marL="31497" marR="31497" marT="0" marB="0"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62%</a:t>
                      </a:r>
                      <a:r>
                        <a:rPr lang="en-GB" sz="1600" b="0" baseline="0" dirty="0" smtClean="0">
                          <a:effectLst/>
                        </a:rPr>
                        <a:t> (</a:t>
                      </a:r>
                      <a:r>
                        <a:rPr lang="en-US" sz="1600" b="0" dirty="0" smtClean="0">
                          <a:effectLst/>
                        </a:rPr>
                        <a:t>310 OOO)</a:t>
                      </a:r>
                      <a:endParaRPr lang="en-GB" sz="1600" b="0" dirty="0">
                        <a:effectLst/>
                      </a:endParaRPr>
                    </a:p>
                  </a:txBody>
                  <a:tcPr marL="31497" marR="314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44,286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13,405,815.06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03540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25%</a:t>
                      </a:r>
                      <a:endParaRPr lang="en-GB" sz="1400" b="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125 </a:t>
                      </a:r>
                      <a:r>
                        <a:rPr lang="en-US" sz="1400" b="0" dirty="0" smtClean="0">
                          <a:effectLst/>
                        </a:rPr>
                        <a:t>OOO</a:t>
                      </a:r>
                      <a:endParaRPr lang="en-GB" sz="1400" b="0" dirty="0">
                        <a:effectLst/>
                      </a:endParaRPr>
                    </a:p>
                  </a:txBody>
                  <a:tcPr marL="31497" marR="314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17,857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7,500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478.82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8,550,288.74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10%</a:t>
                      </a:r>
                      <a:endParaRPr lang="en-GB" sz="1400" b="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50,000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7,143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30,000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452.80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3,234,350.40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2%</a:t>
                      </a:r>
                      <a:endParaRPr lang="en-GB" sz="1400" b="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10,000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1,429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50,000.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1,723.29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2,462,581.41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96840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1%</a:t>
                      </a:r>
                      <a:endParaRPr lang="en-GB" sz="1400" b="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5,000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714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70,000.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250,000.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3,245.65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2,317,394.10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7986">
                <a:tc>
                  <a:txBody>
                    <a:bodyPr/>
                    <a:lstStyle/>
                    <a:p>
                      <a:pPr marL="168275" marR="223520" algn="just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71,429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29,970,429.71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386" y="41254"/>
            <a:ext cx="8480729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PROJETED DEVELOPMENT FUND REVOLVING FUND(/REVENUE PER ANNUM </a:t>
            </a:r>
            <a:endParaRPr kumimoji="0" lang="en-GB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298" y="5877272"/>
            <a:ext cx="834057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Projected annual income  excluding interest  revenue N$ 359,645,156.52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6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129638"/>
            <a:ext cx="68407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PROJECTED EXPENDITURE FOR RESIDENTIAL LAND AND HOUSING 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27481"/>
              </p:ext>
            </p:extLst>
          </p:nvPr>
        </p:nvGraphicFramePr>
        <p:xfrm>
          <a:off x="467543" y="908720"/>
          <a:ext cx="8280921" cy="1689416"/>
        </p:xfrm>
        <a:graphic>
          <a:graphicData uri="http://schemas.openxmlformats.org/drawingml/2006/table">
            <a:tbl>
              <a:tblPr firstRow="1" firstCol="1" bandRow="1"/>
              <a:tblGrid>
                <a:gridCol w="2596219"/>
                <a:gridCol w="2402041"/>
                <a:gridCol w="328266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DWELLING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RESIDENTIAL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ERVEN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32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3,735,714,285.71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95,562,071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3,831,276,356.71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30918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annual income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1,240,536,356.52 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13225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-2,590,740,000.19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94073"/>
              </p:ext>
            </p:extLst>
          </p:nvPr>
        </p:nvGraphicFramePr>
        <p:xfrm>
          <a:off x="539550" y="2739940"/>
          <a:ext cx="8136905" cy="4000257"/>
        </p:xfrm>
        <a:graphic>
          <a:graphicData uri="http://schemas.openxmlformats.org/drawingml/2006/table">
            <a:tbl>
              <a:tblPr firstRow="1" firstCol="1" bandRow="1"/>
              <a:tblGrid>
                <a:gridCol w="808443"/>
                <a:gridCol w="1242990"/>
                <a:gridCol w="686234"/>
                <a:gridCol w="1074669"/>
                <a:gridCol w="1152355"/>
                <a:gridCol w="1579633"/>
                <a:gridCol w="1592581"/>
              </a:tblGrid>
              <a:tr h="3333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HOUSEHOLD INCOME 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Beneficiary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group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loan amount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 group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per year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A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N$1,000.00-N$5,000.00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310,000.00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1,771,428,571.43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B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N$5001-N$10,000.00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125,000.00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1,071,428,571.43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C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N$10,001.00 – N$20 000.00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50,000.00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571,428,571.43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D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N$20,001.00 –N$40,0001.00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10,000.00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178,571,428.57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E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N$40,001.00-N$ 60,000.00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142,857,142.86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0" marR="9330" marT="933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26,150,000,000.00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3,735,714,285.71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563888" y="2276872"/>
            <a:ext cx="3888431" cy="13083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7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32047"/>
              </p:ext>
            </p:extLst>
          </p:nvPr>
        </p:nvGraphicFramePr>
        <p:xfrm>
          <a:off x="323528" y="-72392"/>
          <a:ext cx="8604448" cy="6930392"/>
        </p:xfrm>
        <a:graphic>
          <a:graphicData uri="http://schemas.openxmlformats.org/drawingml/2006/table">
            <a:tbl>
              <a:tblPr firstRow="1" firstCol="1" bandRow="1"/>
              <a:tblGrid>
                <a:gridCol w="1947720"/>
                <a:gridCol w="1318643"/>
                <a:gridCol w="1282351"/>
                <a:gridCol w="798445"/>
                <a:gridCol w="786346"/>
                <a:gridCol w="1282351"/>
                <a:gridCol w="1188592"/>
              </a:tblGrid>
              <a:tr h="550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HOUSEHOLD INCOME </a:t>
                      </a:r>
                    </a:p>
                  </a:txBody>
                  <a:tcPr marL="7568" marR="7568" marT="7568" marB="0" vert="vert27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THE 500 000 RESIDENTIAL ERF BACKLOG 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subsidized ERF COST  </a:t>
                      </a:r>
                    </a:p>
                  </a:txBody>
                  <a:tcPr marL="7568" marR="7568" marT="756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annual erven per group </a:t>
                      </a:r>
                    </a:p>
                  </a:txBody>
                  <a:tcPr marL="7568" marR="7568" marT="7568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SERVICED BY CENTRAL GOVERNMENT 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compensation for erven</a:t>
                      </a:r>
                    </a:p>
                  </a:txBody>
                  <a:tcPr marL="7568" marR="7568" marT="756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74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68" marR="7568" marT="7568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ERF SIZE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4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M²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4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7568" marR="7568" marT="75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702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Erf six x unit per m/2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DIVIDED BY 7 YEARS</a:t>
                      </a:r>
                    </a:p>
                  </a:txBody>
                  <a:tcPr marL="7568" marR="7568" marT="75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E X D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DIVIDED BY 7 YEARS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N$1,000.00-N$5,000.00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 (310 OOO)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300m² X N$15m²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199,287,000.00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</a:tr>
              <a:tr h="276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A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44,286.00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28,469,571 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N$5001-N$10,000.00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25%(125 OOO)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300m² X N$25m²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133,927,500.00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B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17,857.00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19,132,500 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N$10,001.00 – N$20 000.00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10%(50,000) 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400m² X N$75m²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7,143.00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214,290,000.00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C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30,612,857 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N$20,001.00 –N$40,0001.00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10,000)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400m² X N$125m²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71,450,000.00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D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1,429.00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10,207,143 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N$40,001.00-N$ 60,000.00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5,000)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400m² X N$175m²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49,980,000.00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</a:tr>
              <a:tr h="343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7,140,000 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54289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/COMPENSATION  TO BE PAID TO LOCAL AUTHORITIES FROM THE NLHDF FOR ERVEN SOLD (PROVIDED THAT FULLY DEVELOPED WITH FUNDING FROM CENTRAL  GOVERNMENT .)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668,934,500.00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95,562,071</a:t>
                      </a:r>
                    </a:p>
                  </a:txBody>
                  <a:tcPr marL="7568" marR="7568" marT="75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72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7" y="589876"/>
            <a:ext cx="8208913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DWELLING UNIT LOAN BREAKDOWN PER INCOME GROUP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31104"/>
              </p:ext>
            </p:extLst>
          </p:nvPr>
        </p:nvGraphicFramePr>
        <p:xfrm>
          <a:off x="395536" y="1556792"/>
          <a:ext cx="8506772" cy="4536503"/>
        </p:xfrm>
        <a:graphic>
          <a:graphicData uri="http://schemas.openxmlformats.org/drawingml/2006/table">
            <a:tbl>
              <a:tblPr firstRow="1" firstCol="1" bandRow="1"/>
              <a:tblGrid>
                <a:gridCol w="903621"/>
                <a:gridCol w="1275700"/>
                <a:gridCol w="704293"/>
                <a:gridCol w="1102950"/>
                <a:gridCol w="1182680"/>
                <a:gridCol w="1609335"/>
                <a:gridCol w="1728193"/>
              </a:tblGrid>
              <a:tr h="10479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HOUSEHOLD INCOME 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Beneficairy per group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loan amount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 group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per year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4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A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N$1,000.00-N$5,000.00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310,000.00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1,771,428,571.43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B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N$5001-N$10,000.00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125,000.00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1,071,428,571.43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204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C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N$10,001.00 – N$20 000.00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50,000.00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571,428,571.43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D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N$20,001.00 –N$40,0001.00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10,000.00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178,571,428.57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204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E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N$40,001.00-N$ 60,000.00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5,000.00 </a:t>
                      </a:r>
                    </a:p>
                  </a:txBody>
                  <a:tcPr marL="9330" marR="9330" marT="9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142,857,142.86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0" marR="9330" marT="933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26,150,000,000.00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3,735,714,285.71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87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05692"/>
              </p:ext>
            </p:extLst>
          </p:nvPr>
        </p:nvGraphicFramePr>
        <p:xfrm>
          <a:off x="217490" y="954435"/>
          <a:ext cx="8386958" cy="54406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868259"/>
                <a:gridCol w="1800200"/>
                <a:gridCol w="1368152"/>
                <a:gridCol w="1440160"/>
                <a:gridCol w="1910187"/>
              </a:tblGrid>
              <a:tr h="83993">
                <a:tc rowSpan="2"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TOTAL </a:t>
                      </a:r>
                      <a:r>
                        <a:rPr lang="en-US" sz="1400" dirty="0">
                          <a:effectLst/>
                        </a:rPr>
                        <a:t>HOUSEHOLD INCOME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 gridSpan="2"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BASED ON THE </a:t>
                      </a:r>
                      <a:r>
                        <a:rPr lang="en-US" sz="1400" dirty="0" smtClean="0">
                          <a:effectLst/>
                        </a:rPr>
                        <a:t>500</a:t>
                      </a:r>
                      <a:r>
                        <a:rPr lang="en-US" sz="1400" baseline="0" dirty="0" smtClean="0">
                          <a:effectLst/>
                        </a:rPr>
                        <a:t> 000 RESIDENTIAL ERF BACKLOG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1BEF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1BEF1B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SERVICED BY CENTRAL GOVERNMENT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1BEF1B"/>
                    </a:solidFill>
                  </a:tcPr>
                </a:tc>
              </a:tr>
              <a:tr h="3170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ERF</a:t>
                      </a:r>
                      <a:r>
                        <a:rPr lang="en-US" sz="1400" baseline="0" dirty="0" smtClean="0">
                          <a:effectLst/>
                        </a:rPr>
                        <a:t> SIZE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M²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</a:rPr>
                        <a:t>ERF COST  </a:t>
                      </a: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</a:rPr>
                        <a:t>N$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1497" marR="31497" marT="0" marB="0"/>
                </a:tc>
              </a:tr>
              <a:tr h="655611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N$1,000.00-N$5,000.00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 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62%</a:t>
                      </a:r>
                      <a:r>
                        <a:rPr lang="en-GB" sz="1400" baseline="0" dirty="0" smtClean="0">
                          <a:effectLst/>
                        </a:rPr>
                        <a:t> (</a:t>
                      </a:r>
                      <a:r>
                        <a:rPr lang="en-US" sz="1400" dirty="0" smtClean="0">
                          <a:effectLst/>
                        </a:rPr>
                        <a:t>310 OOO)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RESIDENTIAL</a:t>
                      </a:r>
                      <a:r>
                        <a:rPr lang="en-US" sz="1400" baseline="0" dirty="0" smtClean="0">
                          <a:effectLst/>
                        </a:rPr>
                        <a:t> ERVEN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300m²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X N$15m²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4,500.00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1,395,000,000.00 </a:t>
                      </a:r>
                    </a:p>
                  </a:txBody>
                  <a:tcPr marL="9525" marR="9525" marT="9525" marB="0" anchor="b"/>
                </a:tc>
              </a:tr>
              <a:tr h="655611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N$5001-N$10,000.00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 B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25%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US" sz="1400" dirty="0" smtClean="0">
                          <a:effectLst/>
                        </a:rPr>
                        <a:t>125 OOO)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RESIDENTIAL</a:t>
                      </a:r>
                      <a:r>
                        <a:rPr lang="en-US" sz="1400" baseline="0" dirty="0" smtClean="0">
                          <a:effectLst/>
                        </a:rPr>
                        <a:t> ERVEN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</a:rPr>
                        <a:t>300m²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X N$25m²</a:t>
                      </a:r>
                      <a:endParaRPr lang="en-GB" sz="14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7,500.00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937,500,000.00 </a:t>
                      </a:r>
                    </a:p>
                  </a:txBody>
                  <a:tcPr marL="9525" marR="9525" marT="9525" marB="0" anchor="b"/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N$10,001.00 – N$20 000.00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10%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US" sz="1400" dirty="0" smtClean="0">
                          <a:effectLst/>
                        </a:rPr>
                        <a:t>50,000)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RESIDNETIAL</a:t>
                      </a:r>
                      <a:r>
                        <a:rPr lang="en-GB" sz="1400" baseline="0" dirty="0" smtClean="0">
                          <a:effectLst/>
                        </a:rPr>
                        <a:t> ERVEN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400m²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X N$75m²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30,000.00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1,500,000,000.00 </a:t>
                      </a:r>
                    </a:p>
                  </a:txBody>
                  <a:tcPr marL="9525" marR="9525" marT="9525" marB="0" anchor="b"/>
                </a:tc>
              </a:tr>
              <a:tr h="501624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N$20,001.00 –N$40,0001.00</a:t>
                      </a:r>
                      <a:endParaRPr lang="en-GB" sz="140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2%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US" sz="1400" dirty="0" smtClean="0">
                          <a:effectLst/>
                        </a:rPr>
                        <a:t>10,000)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ERVEN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</a:rPr>
                        <a:t>400m²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X N$125m²</a:t>
                      </a:r>
                      <a:endParaRPr lang="en-GB" sz="14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50,000.00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500,000,000.00 </a:t>
                      </a:r>
                    </a:p>
                  </a:txBody>
                  <a:tcPr marL="9525" marR="9525" marT="9525" marB="0" anchor="b"/>
                </a:tc>
              </a:tr>
              <a:tr h="707201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N$40,001.00-N$ 60,000.00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 </a:t>
                      </a:r>
                      <a:r>
                        <a:rPr lang="en-US" sz="1400" dirty="0" smtClean="0">
                          <a:effectLst/>
                        </a:rPr>
                        <a:t>E</a:t>
                      </a:r>
                      <a:endParaRPr lang="en-GB" sz="1400" dirty="0">
                        <a:effectLst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1%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US" sz="1400" dirty="0" smtClean="0">
                          <a:effectLst/>
                        </a:rPr>
                        <a:t>5,000)</a:t>
                      </a:r>
                      <a:endParaRPr lang="en-GB" sz="14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ERVEN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400m²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X N$175m²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70,000.00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350,000,000.00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7986">
                <a:tc gridSpan="3">
                  <a:txBody>
                    <a:bodyPr/>
                    <a:lstStyle/>
                    <a:p>
                      <a:pPr marL="168275" marR="223520" algn="just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 TO BE PAID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LOCAL AUTHORITIES FROM THE NLHDF FOR ERVEN SOLD (PROVIDED THAT FULLY DEVELOPED WITH FUNDING FROM CENTRAL  GOVERNMENT .)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         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4,682,500,000.00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26175"/>
            <a:ext cx="835292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SERVICED ERF (FULL GRANT ) FOR    </a:t>
            </a:r>
            <a:r>
              <a:rPr lang="en-GB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71,429 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LOAN BREAKDOWN PER INCOME CATEGORIES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37581"/>
              </p:ext>
            </p:extLst>
          </p:nvPr>
        </p:nvGraphicFramePr>
        <p:xfrm>
          <a:off x="167621" y="980728"/>
          <a:ext cx="8640961" cy="556025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40083"/>
                <a:gridCol w="1463032"/>
                <a:gridCol w="1340839"/>
                <a:gridCol w="1638803"/>
                <a:gridCol w="2458204"/>
              </a:tblGrid>
              <a:tr h="699690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TOTAL</a:t>
                      </a:r>
                      <a:r>
                        <a:rPr lang="en-US" sz="1400" baseline="0" dirty="0" smtClean="0">
                          <a:effectLst/>
                        </a:rPr>
                        <a:t> UNITS PER INCOME GROUP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DWELLING</a:t>
                      </a: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400" baseline="0" dirty="0" smtClean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</a:rPr>
                        <a:t>ERF COST</a:t>
                      </a: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development cost </a:t>
                      </a:r>
                    </a:p>
                  </a:txBody>
                  <a:tcPr marL="31497" marR="31497" marT="0" marB="0"/>
                </a:tc>
              </a:tr>
              <a:tr h="785018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62%</a:t>
                      </a:r>
                      <a:endParaRPr lang="en-GB" sz="20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310 </a:t>
                      </a:r>
                      <a:r>
                        <a:rPr lang="en-US" sz="2000" dirty="0" smtClean="0">
                          <a:effectLst/>
                        </a:rPr>
                        <a:t>OOO</a:t>
                      </a:r>
                      <a:endParaRPr lang="en-GB" sz="2000" dirty="0">
                        <a:effectLst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12,400,000,000.00</a:t>
                      </a:r>
                    </a:p>
                    <a:p>
                      <a:pPr algn="l" fontAlgn="b"/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1,395,000,000.00</a:t>
                      </a:r>
                    </a:p>
                    <a:p>
                      <a:pPr algn="l" fontAlgn="b"/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13,795,000,000.00</a:t>
                      </a:r>
                    </a:p>
                    <a:p>
                      <a:pPr algn="r" fontAlgn="b"/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1,970,714,285.71</a:t>
                      </a:r>
                    </a:p>
                    <a:p>
                      <a:pPr algn="ctr" fontAlgn="b"/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44 286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9417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25%</a:t>
                      </a:r>
                      <a:endParaRPr lang="en-GB" sz="20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125 </a:t>
                      </a:r>
                      <a:r>
                        <a:rPr lang="en-US" sz="2000" dirty="0" smtClean="0">
                          <a:effectLst/>
                        </a:rPr>
                        <a:t>OOO</a:t>
                      </a:r>
                      <a:endParaRPr lang="en-GB" sz="2000" dirty="0">
                        <a:effectLst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7,500,000,000.00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937,500,000.00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8,437,500,000.00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1,205,357,142.86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17852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85018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10%</a:t>
                      </a:r>
                      <a:endParaRPr lang="en-GB" sz="20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50,000</a:t>
                      </a:r>
                      <a:endParaRPr lang="en-GB" sz="2000" dirty="0">
                        <a:effectLst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4,000,000,000.00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1,500,000,000.00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5,500,000,000.00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785,714,285.71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7143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85018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2%</a:t>
                      </a:r>
                      <a:endParaRPr lang="en-GB" sz="20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10,000</a:t>
                      </a:r>
                      <a:endParaRPr lang="en-GB" sz="2000" dirty="0">
                        <a:effectLst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1,250,000,000.00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1,750,000,000.00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250,000,000.00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1429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85018">
                <a:tc>
                  <a:txBody>
                    <a:bodyPr/>
                    <a:lstStyle/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1%</a:t>
                      </a:r>
                      <a:endParaRPr lang="en-GB" sz="2000" dirty="0">
                        <a:effectLst/>
                      </a:endParaRPr>
                    </a:p>
                    <a:p>
                      <a:pPr marL="168275" marR="223520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5,000</a:t>
                      </a:r>
                      <a:endParaRPr lang="en-GB" sz="2000" dirty="0">
                        <a:effectLst/>
                      </a:endParaRPr>
                    </a:p>
                  </a:txBody>
                  <a:tcPr marL="31497" marR="31497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1,250,000,000.00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350,000,000.00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1,600,000,000.00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228,571,428.57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5739">
                <a:tc>
                  <a:txBody>
                    <a:bodyPr/>
                    <a:lstStyle/>
                    <a:p>
                      <a:pPr marL="168275" marR="223520" algn="just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97" marR="31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26,400,000,000.00 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4,682,500,000.00 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31,082,500,000.00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4,440,357,142.86 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51" y="41701"/>
            <a:ext cx="8858345" cy="830997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TOTAL COST OF LAND AND HOUSING  FUNDNG NEEDED PROJECTED THAT ERVEN IS SERVICED WITH FUNDING BY CENTRAL GOVERNEMNT , GRANTS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2023-2030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0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502918"/>
            <a:ext cx="8280920" cy="2977044"/>
            <a:chOff x="398549" y="289041"/>
            <a:chExt cx="8345719" cy="5055500"/>
          </a:xfrm>
        </p:grpSpPr>
        <p:sp>
          <p:nvSpPr>
            <p:cNvPr id="5" name="Freeform 4"/>
            <p:cNvSpPr/>
            <p:nvPr/>
          </p:nvSpPr>
          <p:spPr>
            <a:xfrm>
              <a:off x="1650211" y="673739"/>
              <a:ext cx="7094057" cy="4670802"/>
            </a:xfrm>
            <a:custGeom>
              <a:avLst/>
              <a:gdLst>
                <a:gd name="connsiteX0" fmla="*/ 0 w 6174560"/>
                <a:gd name="connsiteY0" fmla="*/ 0 h 1051567"/>
                <a:gd name="connsiteX1" fmla="*/ 5648777 w 6174560"/>
                <a:gd name="connsiteY1" fmla="*/ 0 h 1051567"/>
                <a:gd name="connsiteX2" fmla="*/ 6174560 w 6174560"/>
                <a:gd name="connsiteY2" fmla="*/ 525784 h 1051567"/>
                <a:gd name="connsiteX3" fmla="*/ 5648777 w 6174560"/>
                <a:gd name="connsiteY3" fmla="*/ 1051567 h 1051567"/>
                <a:gd name="connsiteX4" fmla="*/ 0 w 6174560"/>
                <a:gd name="connsiteY4" fmla="*/ 1051567 h 1051567"/>
                <a:gd name="connsiteX5" fmla="*/ 0 w 6174560"/>
                <a:gd name="connsiteY5" fmla="*/ 0 h 10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4560" h="1051567">
                  <a:moveTo>
                    <a:pt x="6174560" y="1051566"/>
                  </a:moveTo>
                  <a:lnTo>
                    <a:pt x="525783" y="1051566"/>
                  </a:lnTo>
                  <a:lnTo>
                    <a:pt x="0" y="525783"/>
                  </a:lnTo>
                  <a:lnTo>
                    <a:pt x="525783" y="1"/>
                  </a:lnTo>
                  <a:lnTo>
                    <a:pt x="6174560" y="1"/>
                  </a:lnTo>
                  <a:lnTo>
                    <a:pt x="6174560" y="1051566"/>
                  </a:lnTo>
                  <a:close/>
                </a:path>
              </a:pathLst>
            </a:custGeom>
            <a:solidFill>
              <a:srgbClr val="1BEF1B"/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6604" tIns="106680" rIns="199136" bIns="106681" numCol="1" spcCol="1270" anchor="ctr" anchorCtr="0">
              <a:noAutofit/>
            </a:bodyPr>
            <a:lstStyle/>
            <a:p>
              <a:pPr marL="514350" indent="-514350" algn="ctr" defTabSz="1244600">
                <a:lnSpc>
                  <a:spcPct val="90000"/>
                </a:lnSpc>
                <a:spcAft>
                  <a:spcPct val="35000"/>
                </a:spcAft>
                <a:buFontTx/>
                <a:buAutoNum type="arabicPeriod"/>
              </a:pPr>
              <a:r>
                <a:rPr lang="en-GB" sz="2000" dirty="0" smtClean="0">
                  <a:solidFill>
                    <a:prstClr val="black"/>
                  </a:solidFill>
                  <a:latin typeface="Tw Cen MT" panose="020B0602020104020603"/>
                </a:rPr>
                <a:t>The need to establish, fund and support national Housing and Residential  Development Fund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 smtClean="0">
                  <a:solidFill>
                    <a:prstClr val="black"/>
                  </a:solidFill>
                  <a:latin typeface="Tw Cen MT" panose="020B0602020104020603"/>
                </a:rPr>
                <a:t>In terms of the National Housing development act , act 28 of 2000,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 smtClean="0">
                  <a:solidFill>
                    <a:prstClr val="black"/>
                  </a:solidFill>
                  <a:latin typeface="Tw Cen MT" panose="020B0602020104020603"/>
                </a:rPr>
                <a:t>Section 2 , stipulates that the is established an Advisory Committee to be known as the National Housing Advisory Committee  NLHDF INTERIM BOARD AND OR INITERIM TASKFORCE </a:t>
              </a:r>
              <a:r>
                <a:rPr lang="en-GB" sz="2000" dirty="0">
                  <a:solidFill>
                    <a:prstClr val="black"/>
                  </a:solidFill>
                  <a:latin typeface="Tw Cen MT" panose="020B0602020104020603"/>
                </a:rPr>
                <a:t>C</a:t>
              </a:r>
              <a:r>
                <a:rPr lang="en-GB" sz="2000" dirty="0" smtClean="0">
                  <a:solidFill>
                    <a:prstClr val="black"/>
                  </a:solidFill>
                  <a:latin typeface="Tw Cen MT" panose="020B0602020104020603"/>
                </a:rPr>
                <a:t>OMMITTEE</a:t>
              </a:r>
              <a:endParaRPr lang="en-GB" sz="2000" dirty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8549" y="289041"/>
              <a:ext cx="2168259" cy="2444966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7740" y="3515547"/>
            <a:ext cx="2216676" cy="1632196"/>
            <a:chOff x="724181" y="3700866"/>
            <a:chExt cx="2216676" cy="1632196"/>
          </a:xfrm>
        </p:grpSpPr>
        <p:sp>
          <p:nvSpPr>
            <p:cNvPr id="19" name="Freeform 18"/>
            <p:cNvSpPr/>
            <p:nvPr/>
          </p:nvSpPr>
          <p:spPr>
            <a:xfrm>
              <a:off x="1812493" y="4322837"/>
              <a:ext cx="529792" cy="2818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154"/>
                  </a:lnTo>
                  <a:lnTo>
                    <a:pt x="529792" y="191154"/>
                  </a:lnTo>
                  <a:lnTo>
                    <a:pt x="529792" y="28189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213921" y="4322837"/>
              <a:ext cx="598571" cy="284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98571" y="0"/>
                  </a:moveTo>
                  <a:lnTo>
                    <a:pt x="598571" y="194127"/>
                  </a:lnTo>
                  <a:lnTo>
                    <a:pt x="0" y="194127"/>
                  </a:lnTo>
                  <a:lnTo>
                    <a:pt x="0" y="284865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20"/>
            <p:cNvSpPr/>
            <p:nvPr/>
          </p:nvSpPr>
          <p:spPr>
            <a:xfrm>
              <a:off x="1322752" y="3700866"/>
              <a:ext cx="979481" cy="6219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1431584" y="3804256"/>
              <a:ext cx="979481" cy="621970"/>
            </a:xfrm>
            <a:custGeom>
              <a:avLst/>
              <a:gdLst>
                <a:gd name="connsiteX0" fmla="*/ 0 w 979481"/>
                <a:gd name="connsiteY0" fmla="*/ 62197 h 621970"/>
                <a:gd name="connsiteX1" fmla="*/ 62197 w 979481"/>
                <a:gd name="connsiteY1" fmla="*/ 0 h 621970"/>
                <a:gd name="connsiteX2" fmla="*/ 917284 w 979481"/>
                <a:gd name="connsiteY2" fmla="*/ 0 h 621970"/>
                <a:gd name="connsiteX3" fmla="*/ 979481 w 979481"/>
                <a:gd name="connsiteY3" fmla="*/ 62197 h 621970"/>
                <a:gd name="connsiteX4" fmla="*/ 979481 w 979481"/>
                <a:gd name="connsiteY4" fmla="*/ 559773 h 621970"/>
                <a:gd name="connsiteX5" fmla="*/ 917284 w 979481"/>
                <a:gd name="connsiteY5" fmla="*/ 621970 h 621970"/>
                <a:gd name="connsiteX6" fmla="*/ 62197 w 979481"/>
                <a:gd name="connsiteY6" fmla="*/ 621970 h 621970"/>
                <a:gd name="connsiteX7" fmla="*/ 0 w 979481"/>
                <a:gd name="connsiteY7" fmla="*/ 559773 h 621970"/>
                <a:gd name="connsiteX8" fmla="*/ 0 w 979481"/>
                <a:gd name="connsiteY8" fmla="*/ 62197 h 6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81" h="621970">
                  <a:moveTo>
                    <a:pt x="0" y="62197"/>
                  </a:moveTo>
                  <a:cubicBezTo>
                    <a:pt x="0" y="27847"/>
                    <a:pt x="27847" y="0"/>
                    <a:pt x="62197" y="0"/>
                  </a:cubicBezTo>
                  <a:lnTo>
                    <a:pt x="917284" y="0"/>
                  </a:lnTo>
                  <a:cubicBezTo>
                    <a:pt x="951634" y="0"/>
                    <a:pt x="979481" y="27847"/>
                    <a:pt x="979481" y="62197"/>
                  </a:cubicBezTo>
                  <a:lnTo>
                    <a:pt x="979481" y="559773"/>
                  </a:lnTo>
                  <a:cubicBezTo>
                    <a:pt x="979481" y="594123"/>
                    <a:pt x="951634" y="621970"/>
                    <a:pt x="917284" y="621970"/>
                  </a:cubicBezTo>
                  <a:lnTo>
                    <a:pt x="62197" y="621970"/>
                  </a:lnTo>
                  <a:cubicBezTo>
                    <a:pt x="27847" y="621970"/>
                    <a:pt x="0" y="594123"/>
                    <a:pt x="0" y="559773"/>
                  </a:cubicBezTo>
                  <a:lnTo>
                    <a:pt x="0" y="62197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47" tIns="67747" rIns="67747" bIns="6774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3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Chairperson</a:t>
              </a:r>
              <a:endParaRPr lang="en-GB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24181" y="4607703"/>
              <a:ext cx="979481" cy="6219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33012" y="4711092"/>
              <a:ext cx="979481" cy="621970"/>
            </a:xfrm>
            <a:custGeom>
              <a:avLst/>
              <a:gdLst>
                <a:gd name="connsiteX0" fmla="*/ 0 w 979481"/>
                <a:gd name="connsiteY0" fmla="*/ 62197 h 621970"/>
                <a:gd name="connsiteX1" fmla="*/ 62197 w 979481"/>
                <a:gd name="connsiteY1" fmla="*/ 0 h 621970"/>
                <a:gd name="connsiteX2" fmla="*/ 917284 w 979481"/>
                <a:gd name="connsiteY2" fmla="*/ 0 h 621970"/>
                <a:gd name="connsiteX3" fmla="*/ 979481 w 979481"/>
                <a:gd name="connsiteY3" fmla="*/ 62197 h 621970"/>
                <a:gd name="connsiteX4" fmla="*/ 979481 w 979481"/>
                <a:gd name="connsiteY4" fmla="*/ 559773 h 621970"/>
                <a:gd name="connsiteX5" fmla="*/ 917284 w 979481"/>
                <a:gd name="connsiteY5" fmla="*/ 621970 h 621970"/>
                <a:gd name="connsiteX6" fmla="*/ 62197 w 979481"/>
                <a:gd name="connsiteY6" fmla="*/ 621970 h 621970"/>
                <a:gd name="connsiteX7" fmla="*/ 0 w 979481"/>
                <a:gd name="connsiteY7" fmla="*/ 559773 h 621970"/>
                <a:gd name="connsiteX8" fmla="*/ 0 w 979481"/>
                <a:gd name="connsiteY8" fmla="*/ 62197 h 6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81" h="621970">
                  <a:moveTo>
                    <a:pt x="0" y="62197"/>
                  </a:moveTo>
                  <a:cubicBezTo>
                    <a:pt x="0" y="27847"/>
                    <a:pt x="27847" y="0"/>
                    <a:pt x="62197" y="0"/>
                  </a:cubicBezTo>
                  <a:lnTo>
                    <a:pt x="917284" y="0"/>
                  </a:lnTo>
                  <a:cubicBezTo>
                    <a:pt x="951634" y="0"/>
                    <a:pt x="979481" y="27847"/>
                    <a:pt x="979481" y="62197"/>
                  </a:cubicBezTo>
                  <a:lnTo>
                    <a:pt x="979481" y="559773"/>
                  </a:lnTo>
                  <a:cubicBezTo>
                    <a:pt x="979481" y="594123"/>
                    <a:pt x="951634" y="621970"/>
                    <a:pt x="917284" y="621970"/>
                  </a:cubicBezTo>
                  <a:lnTo>
                    <a:pt x="62197" y="621970"/>
                  </a:lnTo>
                  <a:cubicBezTo>
                    <a:pt x="27847" y="621970"/>
                    <a:pt x="0" y="594123"/>
                    <a:pt x="0" y="559773"/>
                  </a:cubicBezTo>
                  <a:lnTo>
                    <a:pt x="0" y="621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47" tIns="67747" rIns="67747" bIns="6774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3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Vice </a:t>
              </a:r>
              <a:endParaRPr lang="en-GB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52545" y="4604730"/>
              <a:ext cx="979481" cy="6219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961376" y="4708119"/>
              <a:ext cx="979481" cy="621970"/>
            </a:xfrm>
            <a:custGeom>
              <a:avLst/>
              <a:gdLst>
                <a:gd name="connsiteX0" fmla="*/ 0 w 979481"/>
                <a:gd name="connsiteY0" fmla="*/ 62197 h 621970"/>
                <a:gd name="connsiteX1" fmla="*/ 62197 w 979481"/>
                <a:gd name="connsiteY1" fmla="*/ 0 h 621970"/>
                <a:gd name="connsiteX2" fmla="*/ 917284 w 979481"/>
                <a:gd name="connsiteY2" fmla="*/ 0 h 621970"/>
                <a:gd name="connsiteX3" fmla="*/ 979481 w 979481"/>
                <a:gd name="connsiteY3" fmla="*/ 62197 h 621970"/>
                <a:gd name="connsiteX4" fmla="*/ 979481 w 979481"/>
                <a:gd name="connsiteY4" fmla="*/ 559773 h 621970"/>
                <a:gd name="connsiteX5" fmla="*/ 917284 w 979481"/>
                <a:gd name="connsiteY5" fmla="*/ 621970 h 621970"/>
                <a:gd name="connsiteX6" fmla="*/ 62197 w 979481"/>
                <a:gd name="connsiteY6" fmla="*/ 621970 h 621970"/>
                <a:gd name="connsiteX7" fmla="*/ 0 w 979481"/>
                <a:gd name="connsiteY7" fmla="*/ 559773 h 621970"/>
                <a:gd name="connsiteX8" fmla="*/ 0 w 979481"/>
                <a:gd name="connsiteY8" fmla="*/ 62197 h 6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81" h="621970">
                  <a:moveTo>
                    <a:pt x="0" y="62197"/>
                  </a:moveTo>
                  <a:cubicBezTo>
                    <a:pt x="0" y="27847"/>
                    <a:pt x="27847" y="0"/>
                    <a:pt x="62197" y="0"/>
                  </a:cubicBezTo>
                  <a:lnTo>
                    <a:pt x="917284" y="0"/>
                  </a:lnTo>
                  <a:cubicBezTo>
                    <a:pt x="951634" y="0"/>
                    <a:pt x="979481" y="27847"/>
                    <a:pt x="979481" y="62197"/>
                  </a:cubicBezTo>
                  <a:lnTo>
                    <a:pt x="979481" y="559773"/>
                  </a:lnTo>
                  <a:cubicBezTo>
                    <a:pt x="979481" y="594123"/>
                    <a:pt x="951634" y="621970"/>
                    <a:pt x="917284" y="621970"/>
                  </a:cubicBezTo>
                  <a:lnTo>
                    <a:pt x="62197" y="621970"/>
                  </a:lnTo>
                  <a:cubicBezTo>
                    <a:pt x="27847" y="621970"/>
                    <a:pt x="0" y="594123"/>
                    <a:pt x="0" y="559773"/>
                  </a:cubicBezTo>
                  <a:lnTo>
                    <a:pt x="0" y="62197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47" tIns="67747" rIns="67747" bIns="6774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3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Member</a:t>
              </a:r>
              <a:endParaRPr lang="en-GB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02251018"/>
              </p:ext>
            </p:extLst>
          </p:nvPr>
        </p:nvGraphicFramePr>
        <p:xfrm>
          <a:off x="4011721" y="3398255"/>
          <a:ext cx="5262109" cy="204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5621" y="5290745"/>
            <a:ext cx="2743200" cy="9387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</a:rPr>
              <a:t>Not less than 3 </a:t>
            </a:r>
          </a:p>
          <a:p>
            <a:r>
              <a:rPr lang="en-GB" sz="1100" dirty="0" smtClean="0">
                <a:solidFill>
                  <a:prstClr val="black"/>
                </a:solidFill>
              </a:rPr>
              <a:t>Section 3(1) of the national Housing development Act , 28 of 2000</a:t>
            </a:r>
          </a:p>
          <a:p>
            <a:r>
              <a:rPr lang="en-GB" sz="1100" dirty="0" smtClean="0">
                <a:solidFill>
                  <a:prstClr val="black"/>
                </a:solidFill>
              </a:rPr>
              <a:t>Secretary designated by the Minister to as secretary 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0581" y="5476150"/>
            <a:ext cx="35052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</a:rPr>
              <a:t>Not more than 5 </a:t>
            </a:r>
          </a:p>
          <a:p>
            <a:r>
              <a:rPr lang="en-GB" sz="1100" dirty="0" smtClean="0">
                <a:solidFill>
                  <a:prstClr val="black"/>
                </a:solidFill>
              </a:rPr>
              <a:t>Section 3(1) of the national Housing development Act , 28 of 2000</a:t>
            </a:r>
          </a:p>
          <a:p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7562" y="3997778"/>
            <a:ext cx="13106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3</a:t>
            </a:r>
            <a:endParaRPr lang="en-US" sz="66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D97828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64131" y="404011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593081" y="242092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8641"/>
            <a:ext cx="8820472" cy="6336703"/>
            <a:chOff x="301843" y="-115080"/>
            <a:chExt cx="6941176" cy="11548474"/>
          </a:xfrm>
        </p:grpSpPr>
        <p:sp>
          <p:nvSpPr>
            <p:cNvPr id="5" name="Freeform 4"/>
            <p:cNvSpPr/>
            <p:nvPr/>
          </p:nvSpPr>
          <p:spPr>
            <a:xfrm>
              <a:off x="301843" y="2531507"/>
              <a:ext cx="6941176" cy="8901887"/>
            </a:xfrm>
            <a:custGeom>
              <a:avLst/>
              <a:gdLst>
                <a:gd name="connsiteX0" fmla="*/ 0 w 6174560"/>
                <a:gd name="connsiteY0" fmla="*/ 0 h 1051567"/>
                <a:gd name="connsiteX1" fmla="*/ 5648777 w 6174560"/>
                <a:gd name="connsiteY1" fmla="*/ 0 h 1051567"/>
                <a:gd name="connsiteX2" fmla="*/ 6174560 w 6174560"/>
                <a:gd name="connsiteY2" fmla="*/ 525784 h 1051567"/>
                <a:gd name="connsiteX3" fmla="*/ 5648777 w 6174560"/>
                <a:gd name="connsiteY3" fmla="*/ 1051567 h 1051567"/>
                <a:gd name="connsiteX4" fmla="*/ 0 w 6174560"/>
                <a:gd name="connsiteY4" fmla="*/ 1051567 h 1051567"/>
                <a:gd name="connsiteX5" fmla="*/ 0 w 6174560"/>
                <a:gd name="connsiteY5" fmla="*/ 0 h 10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4560" h="1051567">
                  <a:moveTo>
                    <a:pt x="6174560" y="1051566"/>
                  </a:moveTo>
                  <a:lnTo>
                    <a:pt x="525783" y="1051566"/>
                  </a:lnTo>
                  <a:lnTo>
                    <a:pt x="0" y="525783"/>
                  </a:lnTo>
                  <a:lnTo>
                    <a:pt x="525783" y="1"/>
                  </a:lnTo>
                  <a:lnTo>
                    <a:pt x="6174560" y="1"/>
                  </a:lnTo>
                  <a:lnTo>
                    <a:pt x="6174560" y="1051566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6604" tIns="106680" rIns="199136" bIns="106681" numCol="1" spcCol="1270" anchor="ctr" anchorCtr="0">
              <a:noAutofit/>
            </a:bodyPr>
            <a:lstStyle/>
            <a:p>
              <a:pPr marL="514350" lvl="0" indent="-5143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GB" sz="2000" b="1" kern="1200" dirty="0" smtClean="0">
                  <a:solidFill>
                    <a:schemeClr val="tx1"/>
                  </a:solidFill>
                  <a:latin typeface="Tw Cen MT" panose="020B0602020104020603"/>
                </a:rPr>
                <a:t>Functions of the National Housing Development Housing Advisory Committee AND SUB COMMITTEES(IF ANY) AS APPOINTED  (section 5(1)</a:t>
              </a:r>
              <a:r>
                <a:rPr lang="en-GB" sz="2000" b="1" kern="1200" dirty="0" smtClean="0">
                  <a:solidFill>
                    <a:srgbClr val="FF0000"/>
                  </a:solidFill>
                  <a:latin typeface="Tw Cen MT" panose="020B0602020104020603"/>
                </a:rPr>
                <a:t>MAY</a:t>
              </a:r>
              <a:r>
                <a:rPr lang="en-GB" sz="2000" b="1" kern="1200" dirty="0" smtClean="0">
                  <a:solidFill>
                    <a:schemeClr val="tx1"/>
                  </a:solidFill>
                  <a:latin typeface="Tw Cen MT" panose="020B0602020104020603"/>
                </a:rPr>
                <a:t>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en-GB" sz="2400" kern="1200" dirty="0" smtClean="0">
                  <a:solidFill>
                    <a:schemeClr val="tx1"/>
                  </a:solidFill>
                  <a:latin typeface="Tw Cen MT" panose="020B0602020104020603"/>
                </a:rPr>
                <a:t>Advice the Minister on any of the national housing including the formulation and implementation of specific policies and programmes relating to low cost residential accommodation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en-GB" sz="2400" dirty="0" smtClean="0">
                  <a:solidFill>
                    <a:schemeClr val="tx1"/>
                  </a:solidFill>
                  <a:latin typeface="Tw Cen MT" panose="020B0602020104020603"/>
                </a:rPr>
                <a:t>Monitor and evaluate and make reports to the Ministry on, housing programmes in Namibia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en-GB" sz="2400" kern="1200" dirty="0" smtClean="0">
                  <a:solidFill>
                    <a:schemeClr val="tx1"/>
                  </a:solidFill>
                  <a:latin typeface="Tw Cen MT" panose="020B0602020104020603"/>
                </a:rPr>
                <a:t>Consider and determine an appeal under section 31 (1)(b)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R"/>
              </a:pPr>
              <a:r>
                <a:rPr lang="en-GB" sz="2400" dirty="0" smtClean="0">
                  <a:solidFill>
                    <a:schemeClr val="tx1"/>
                  </a:solidFill>
                  <a:latin typeface="Tw Cen MT" panose="020B0602020104020603"/>
                </a:rPr>
                <a:t>Review , in the prescribed manner and subject to subsection (20 .any decision of a regional council or local authority on any matter relating to housing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40776" y="-115080"/>
              <a:ext cx="1305246" cy="264658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>
            <a:off x="5593081" y="242092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5576" y="469831"/>
            <a:ext cx="7537850" cy="5216751"/>
            <a:chOff x="440775" y="-752504"/>
            <a:chExt cx="6871710" cy="12942067"/>
          </a:xfrm>
        </p:grpSpPr>
        <p:sp>
          <p:nvSpPr>
            <p:cNvPr id="5" name="Freeform 4"/>
            <p:cNvSpPr/>
            <p:nvPr/>
          </p:nvSpPr>
          <p:spPr>
            <a:xfrm>
              <a:off x="718639" y="2531507"/>
              <a:ext cx="6593846" cy="9658056"/>
            </a:xfrm>
            <a:custGeom>
              <a:avLst/>
              <a:gdLst>
                <a:gd name="connsiteX0" fmla="*/ 0 w 6174560"/>
                <a:gd name="connsiteY0" fmla="*/ 0 h 1051567"/>
                <a:gd name="connsiteX1" fmla="*/ 5648777 w 6174560"/>
                <a:gd name="connsiteY1" fmla="*/ 0 h 1051567"/>
                <a:gd name="connsiteX2" fmla="*/ 6174560 w 6174560"/>
                <a:gd name="connsiteY2" fmla="*/ 525784 h 1051567"/>
                <a:gd name="connsiteX3" fmla="*/ 5648777 w 6174560"/>
                <a:gd name="connsiteY3" fmla="*/ 1051567 h 1051567"/>
                <a:gd name="connsiteX4" fmla="*/ 0 w 6174560"/>
                <a:gd name="connsiteY4" fmla="*/ 1051567 h 1051567"/>
                <a:gd name="connsiteX5" fmla="*/ 0 w 6174560"/>
                <a:gd name="connsiteY5" fmla="*/ 0 h 10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4560" h="1051567">
                  <a:moveTo>
                    <a:pt x="6174560" y="1051566"/>
                  </a:moveTo>
                  <a:lnTo>
                    <a:pt x="525783" y="1051566"/>
                  </a:lnTo>
                  <a:lnTo>
                    <a:pt x="0" y="525783"/>
                  </a:lnTo>
                  <a:lnTo>
                    <a:pt x="525783" y="1"/>
                  </a:lnTo>
                  <a:lnTo>
                    <a:pt x="6174560" y="1"/>
                  </a:lnTo>
                  <a:lnTo>
                    <a:pt x="6174560" y="1051566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6604" tIns="106680" rIns="199136" bIns="106681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Tw Cen MT" panose="020B0602020104020603"/>
                </a:rPr>
                <a:t>e)Make recommendation to the Minister on regulations or to be made under this Act,</a:t>
              </a:r>
            </a:p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Tw Cen MT" panose="020B0602020104020603"/>
                </a:rPr>
                <a:t>f) Co-opt ,subject to subsection (6) not more than five additional members to assist the Advisory Committee in the performance of the functions and </a:t>
              </a:r>
            </a:p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Tw Cen MT" panose="020B0602020104020603"/>
                </a:rPr>
                <a:t>h) Perform such other function as the Minister may designate to it in writing</a:t>
              </a:r>
            </a:p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Tw Cen MT" panose="020B0602020104020603"/>
                </a:rPr>
                <a:t>I)Further the advisory committee when reviewing any decision of the Decentralized Build Together Committee under subsection (1) (b) , MAY confirm  set aside, amend or substitute such decision , or in writing refer such decision back to such regional or local authority concern , as the case may be , for further investigation or consideration. Subject to such condition as the Advisory Committee may determined </a:t>
              </a:r>
            </a:p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endParaRPr lang="en-GB" sz="1600" dirty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40775" y="-752504"/>
              <a:ext cx="1443747" cy="2971801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593081" y="242092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685800"/>
            <a:ext cx="7924800" cy="4133045"/>
            <a:chOff x="232377" y="-916514"/>
            <a:chExt cx="7919124" cy="6402912"/>
          </a:xfrm>
        </p:grpSpPr>
        <p:sp>
          <p:nvSpPr>
            <p:cNvPr id="5" name="Freeform 4"/>
            <p:cNvSpPr/>
            <p:nvPr/>
          </p:nvSpPr>
          <p:spPr>
            <a:xfrm>
              <a:off x="1557655" y="-871251"/>
              <a:ext cx="6593846" cy="6357649"/>
            </a:xfrm>
            <a:custGeom>
              <a:avLst/>
              <a:gdLst>
                <a:gd name="connsiteX0" fmla="*/ 0 w 6174560"/>
                <a:gd name="connsiteY0" fmla="*/ 0 h 1051567"/>
                <a:gd name="connsiteX1" fmla="*/ 5648777 w 6174560"/>
                <a:gd name="connsiteY1" fmla="*/ 0 h 1051567"/>
                <a:gd name="connsiteX2" fmla="*/ 6174560 w 6174560"/>
                <a:gd name="connsiteY2" fmla="*/ 525784 h 1051567"/>
                <a:gd name="connsiteX3" fmla="*/ 5648777 w 6174560"/>
                <a:gd name="connsiteY3" fmla="*/ 1051567 h 1051567"/>
                <a:gd name="connsiteX4" fmla="*/ 0 w 6174560"/>
                <a:gd name="connsiteY4" fmla="*/ 1051567 h 1051567"/>
                <a:gd name="connsiteX5" fmla="*/ 0 w 6174560"/>
                <a:gd name="connsiteY5" fmla="*/ 0 h 10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4560" h="1051567">
                  <a:moveTo>
                    <a:pt x="6174560" y="1051566"/>
                  </a:moveTo>
                  <a:lnTo>
                    <a:pt x="525783" y="1051566"/>
                  </a:lnTo>
                  <a:lnTo>
                    <a:pt x="0" y="525783"/>
                  </a:lnTo>
                  <a:lnTo>
                    <a:pt x="525783" y="1"/>
                  </a:lnTo>
                  <a:lnTo>
                    <a:pt x="6174560" y="1"/>
                  </a:lnTo>
                  <a:lnTo>
                    <a:pt x="6174560" y="1051566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6604" tIns="106680" rIns="199136" bIns="106681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endParaRPr lang="en-GB" sz="1600" dirty="0">
                <a:solidFill>
                  <a:prstClr val="black"/>
                </a:solidFill>
                <a:latin typeface="Tw Cen MT" panose="020B0602020104020603"/>
              </a:endParaRP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>
                  <a:solidFill>
                    <a:srgbClr val="FF0000"/>
                  </a:solidFill>
                  <a:latin typeface="Tw Cen MT" panose="020B0602020104020603"/>
                </a:rPr>
                <a:t>Most relevant to Local Authorities and Regional Council is that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>
                  <a:solidFill>
                    <a:srgbClr val="FF0000"/>
                  </a:solidFill>
                  <a:latin typeface="Tw Cen MT" panose="020B0602020104020603"/>
                </a:rPr>
                <a:t>The Advisory Committee shall review  recommendation furnish to it by regional Council or local authority as the case may be in terms of subsection 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endParaRPr lang="en-GB" sz="1600" b="1" dirty="0">
                <a:solidFill>
                  <a:srgbClr val="FF0000"/>
                </a:solidFill>
                <a:latin typeface="Tw Cen MT" panose="020B0602020104020603"/>
              </a:endParaRP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>
                  <a:solidFill>
                    <a:srgbClr val="FF0000"/>
                  </a:solidFill>
                  <a:latin typeface="Tw Cen MT" panose="020B0602020104020603"/>
                </a:rPr>
                <a:t>Further the act make provision for the AD to promote and encourage . When performing its function in terms of the act the use of materials manufactured and the labour available , in </a:t>
              </a:r>
              <a:r>
                <a:rPr lang="en-GB" sz="1600" b="1" dirty="0" err="1" smtClean="0">
                  <a:solidFill>
                    <a:srgbClr val="FF0000"/>
                  </a:solidFill>
                  <a:latin typeface="Tw Cen MT" panose="020B0602020104020603"/>
                </a:rPr>
                <a:t>ots</a:t>
              </a:r>
              <a:r>
                <a:rPr lang="en-GB" sz="1600" b="1" dirty="0" smtClean="0">
                  <a:solidFill>
                    <a:srgbClr val="FF0000"/>
                  </a:solidFill>
                  <a:latin typeface="Tw Cen MT" panose="020B0602020104020603"/>
                </a:rPr>
                <a:t> region concerned.</a:t>
              </a:r>
            </a:p>
            <a:p>
              <a:pPr marL="342900" indent="-342900" algn="ctr" defTabSz="1244600">
                <a:lnSpc>
                  <a:spcPct val="90000"/>
                </a:lnSpc>
                <a:spcAft>
                  <a:spcPct val="35000"/>
                </a:spcAft>
                <a:buFontTx/>
                <a:buAutoNum type="alphaLcParenR"/>
              </a:pPr>
              <a:endParaRPr lang="en-GB" sz="1600" dirty="0" smtClean="0">
                <a:solidFill>
                  <a:prstClr val="black"/>
                </a:solidFill>
                <a:latin typeface="Tw Cen MT" panose="020B0602020104020603"/>
              </a:endParaRP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endParaRPr lang="en-GB" sz="1600" dirty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2377" y="-916514"/>
              <a:ext cx="1443747" cy="2971801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593081" y="242092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00223"/>
            <a:ext cx="140037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5886212"/>
              </p:ext>
            </p:extLst>
          </p:nvPr>
        </p:nvGraphicFramePr>
        <p:xfrm>
          <a:off x="107504" y="620688"/>
          <a:ext cx="842493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2232248" cy="16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1097"/>
              </p:ext>
            </p:extLst>
          </p:nvPr>
        </p:nvGraphicFramePr>
        <p:xfrm>
          <a:off x="323528" y="1124744"/>
          <a:ext cx="8496943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63"/>
                <a:gridCol w="2118145"/>
                <a:gridCol w="2341917"/>
                <a:gridCol w="2482618"/>
              </a:tblGrid>
              <a:tr h="52923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REVENUE SOURCE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5" marR="8225" marT="82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effectLst/>
                        </a:rPr>
                        <a:t>2023/2024</a:t>
                      </a:r>
                      <a:endParaRPr lang="en-GB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effectLst/>
                        </a:rPr>
                        <a:t>2024/2025</a:t>
                      </a:r>
                      <a:endParaRPr lang="en-GB" sz="1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effectLst/>
                        </a:rPr>
                        <a:t>2025/2030</a:t>
                      </a:r>
                      <a:endParaRPr lang="en-GB" sz="1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</a:tr>
              <a:tr h="7555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 dirty="0">
                          <a:effectLst/>
                        </a:rPr>
                        <a:t>REGISTRATION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               500,000.00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                         -  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                          -  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</a:tr>
              <a:tr h="7555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 dirty="0">
                          <a:effectLst/>
                        </a:rPr>
                        <a:t>NLHDF CONTRIBUTION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       220,222,800.00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220,222,800.00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220,222,800.00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</a:tr>
              <a:tr h="7555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>
                          <a:effectLst/>
                        </a:rPr>
                        <a:t>GOVERNMENT FUNDING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                    660,668,400.00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            660,668,400.00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660,668,400.00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</a:tr>
              <a:tr h="7555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 dirty="0">
                          <a:effectLst/>
                        </a:rPr>
                        <a:t>LOAN REAPYMENT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                    359,645,156.52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359,645,156.52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             359,645,156.52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</a:tr>
              <a:tr h="1129114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5" marR="8225" marT="82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         1,241,036,356.52 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   1,240,536,356.52 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    1,240,536,356.52 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5" marR="8225" marT="82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5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1783811"/>
              </p:ext>
            </p:extLst>
          </p:nvPr>
        </p:nvGraphicFramePr>
        <p:xfrm>
          <a:off x="323528" y="908720"/>
          <a:ext cx="896448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85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2420888"/>
            <a:ext cx="7924800" cy="397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10733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NHE 2015 MASS HOUSING BEFORE AND AFTER SUBSIDIES PRICES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67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5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7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1710</Words>
  <Application>Microsoft Office PowerPoint</Application>
  <PresentationFormat>On-screen Show (4:3)</PresentationFormat>
  <Paragraphs>552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Albertus MT</vt:lpstr>
      <vt:lpstr>Arial</vt:lpstr>
      <vt:lpstr>Calibri</vt:lpstr>
      <vt:lpstr>Calibri Light</vt:lpstr>
      <vt:lpstr>Candara</vt:lpstr>
      <vt:lpstr>Garamond</vt:lpstr>
      <vt:lpstr>Times New Roman</vt:lpstr>
      <vt:lpstr>Tw Cen MT</vt:lpstr>
      <vt:lpstr>Office Theme</vt:lpstr>
      <vt:lpstr>Organic</vt:lpstr>
      <vt:lpstr>1_Organic</vt:lpstr>
      <vt:lpstr>2_Organic</vt:lpstr>
      <vt:lpstr>4_Organic</vt:lpstr>
      <vt:lpstr>5_Organic</vt:lpstr>
      <vt:lpstr>6_Organic</vt:lpstr>
      <vt:lpstr>7_Organic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NHE 2015 MASS HOUSING BEFORE AND AFTER SUBSIDIES PRICES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122</cp:revision>
  <cp:lastPrinted>2023-01-25T07:13:33Z</cp:lastPrinted>
  <dcterms:created xsi:type="dcterms:W3CDTF">2023-02-17T12:31:15Z</dcterms:created>
  <dcterms:modified xsi:type="dcterms:W3CDTF">2023-02-20T06:42:38Z</dcterms:modified>
</cp:coreProperties>
</file>