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930" r:id="rId1"/>
  </p:sldMasterIdLst>
  <p:notesMasterIdLst>
    <p:notesMasterId r:id="rId17"/>
  </p:notesMasterIdLst>
  <p:handoutMasterIdLst>
    <p:handoutMasterId r:id="rId18"/>
  </p:handoutMasterIdLst>
  <p:sldIdLst>
    <p:sldId id="698" r:id="rId2"/>
    <p:sldId id="699" r:id="rId3"/>
    <p:sldId id="701" r:id="rId4"/>
    <p:sldId id="696" r:id="rId5"/>
    <p:sldId id="697" r:id="rId6"/>
    <p:sldId id="681" r:id="rId7"/>
    <p:sldId id="684" r:id="rId8"/>
    <p:sldId id="692" r:id="rId9"/>
    <p:sldId id="693" r:id="rId10"/>
    <p:sldId id="708" r:id="rId11"/>
    <p:sldId id="702" r:id="rId12"/>
    <p:sldId id="703" r:id="rId13"/>
    <p:sldId id="706" r:id="rId14"/>
    <p:sldId id="704" r:id="rId15"/>
    <p:sldId id="707"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EF1B"/>
    <a:srgbClr val="E9DF11"/>
    <a:srgbClr val="2113D7"/>
    <a:srgbClr val="EF01C2"/>
    <a:srgbClr val="000000"/>
    <a:srgbClr val="2E8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569" autoAdjust="0"/>
  </p:normalViewPr>
  <p:slideViewPr>
    <p:cSldViewPr>
      <p:cViewPr>
        <p:scale>
          <a:sx n="70" d="100"/>
          <a:sy n="70" d="100"/>
        </p:scale>
        <p:origin x="738" y="1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9F131-A07F-4DAF-B7E7-F3FAEA82D2FE}"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EB305D0D-21BE-4667-8CE5-EA108B6A7BC0}">
      <dgm:prSet phldrT="[Text]"/>
      <dgm:spPr/>
      <dgm:t>
        <a:bodyPr/>
        <a:lstStyle/>
        <a:p>
          <a:r>
            <a:rPr lang="en-GB" dirty="0">
              <a:solidFill>
                <a:schemeClr val="tx1"/>
              </a:solidFill>
              <a:latin typeface="Albertus Extra Bold" panose="020E0802040304020204" pitchFamily="34" charset="0"/>
            </a:rPr>
            <a:t>NAMIBIA RESIDENTIAL LAND  AND HOUSING BACKLOG WAITING ROLL </a:t>
          </a:r>
        </a:p>
      </dgm:t>
    </dgm:pt>
    <dgm:pt modelId="{BD06E2A5-A9DE-44D2-914D-CFD71BC3807C}" type="parTrans" cxnId="{CD14A6EA-AC7A-430F-BB79-51574F350552}">
      <dgm:prSet/>
      <dgm:spPr/>
      <dgm:t>
        <a:bodyPr/>
        <a:lstStyle/>
        <a:p>
          <a:endParaRPr lang="en-GB"/>
        </a:p>
      </dgm:t>
    </dgm:pt>
    <dgm:pt modelId="{64E4329A-F9DB-4087-B28A-51DB4D594CAE}" type="sibTrans" cxnId="{CD14A6EA-AC7A-430F-BB79-51574F350552}">
      <dgm:prSet/>
      <dgm:spPr/>
      <dgm:t>
        <a:bodyPr/>
        <a:lstStyle/>
        <a:p>
          <a:endParaRPr lang="en-GB"/>
        </a:p>
      </dgm:t>
    </dgm:pt>
    <dgm:pt modelId="{6CD56951-F552-49B1-A46E-A9D156A89BF2}">
      <dgm:prSet phldrT="[Text]"/>
      <dgm:spPr/>
      <dgm:t>
        <a:bodyPr/>
        <a:lstStyle/>
        <a:p>
          <a:r>
            <a:rPr lang="en-GB" dirty="0">
              <a:solidFill>
                <a:schemeClr val="tx1"/>
              </a:solidFill>
              <a:latin typeface="Albertus Extra Bold" panose="020E0802040304020204" pitchFamily="34" charset="0"/>
            </a:rPr>
            <a:t>ALAN /NAMIBIA  RESIDENTIAL LAND AND HOUSING DEVELOPMENT FUND</a:t>
          </a:r>
        </a:p>
      </dgm:t>
    </dgm:pt>
    <dgm:pt modelId="{7F0A5F2E-1A74-4B9F-B760-7F47B5EE7C94}" type="parTrans" cxnId="{29BAD333-8FA4-4EED-80E9-C7FFEA247914}">
      <dgm:prSet/>
      <dgm:spPr/>
      <dgm:t>
        <a:bodyPr/>
        <a:lstStyle/>
        <a:p>
          <a:endParaRPr lang="en-GB"/>
        </a:p>
      </dgm:t>
    </dgm:pt>
    <dgm:pt modelId="{FC5BBA9A-DF1D-436E-80A3-4A54A8A26765}" type="sibTrans" cxnId="{29BAD333-8FA4-4EED-80E9-C7FFEA247914}">
      <dgm:prSet/>
      <dgm:spPr/>
      <dgm:t>
        <a:bodyPr/>
        <a:lstStyle/>
        <a:p>
          <a:endParaRPr lang="en-GB"/>
        </a:p>
      </dgm:t>
    </dgm:pt>
    <dgm:pt modelId="{EC0B3994-BB8F-4F11-B5C5-7CA369A37C32}">
      <dgm:prSet phldrT="[Text]"/>
      <dgm:spPr/>
      <dgm:t>
        <a:bodyPr/>
        <a:lstStyle/>
        <a:p>
          <a:r>
            <a:rPr lang="en-GB" dirty="0">
              <a:solidFill>
                <a:schemeClr val="tx1"/>
              </a:solidFill>
              <a:latin typeface="Albertus Extra Bold" panose="020E0802040304020204" pitchFamily="34" charset="0"/>
              <a:ea typeface="+mn-ea"/>
              <a:cs typeface="+mn-cs"/>
            </a:rPr>
            <a:t>COMMUNITY DRIVING STANDARD AND ACCEPTABLE HOUSING DEVELOPMENT</a:t>
          </a:r>
        </a:p>
        <a:p>
          <a:r>
            <a:rPr lang="en-GB" dirty="0">
              <a:solidFill>
                <a:schemeClr val="tx1"/>
              </a:solidFill>
              <a:latin typeface="Albertus Extra Bold" panose="020E0802040304020204" pitchFamily="34" charset="0"/>
              <a:ea typeface="+mn-ea"/>
              <a:cs typeface="+mn-cs"/>
            </a:rPr>
            <a:t> KAMANJAB SUSTAINABLE HOUSING AND RESIDENTIAL LAND  APPROACH </a:t>
          </a:r>
          <a:endParaRPr lang="en-GB" dirty="0">
            <a:solidFill>
              <a:schemeClr val="tx1"/>
            </a:solidFill>
            <a:latin typeface="Albertus Extra Bold" panose="020E0802040304020204" pitchFamily="34" charset="0"/>
          </a:endParaRPr>
        </a:p>
      </dgm:t>
    </dgm:pt>
    <dgm:pt modelId="{38B18F75-0EBF-4289-B3CD-BBFC6563A5B2}" type="parTrans" cxnId="{DA405994-9B46-497B-85B4-C65B332F2E14}">
      <dgm:prSet/>
      <dgm:spPr/>
      <dgm:t>
        <a:bodyPr/>
        <a:lstStyle/>
        <a:p>
          <a:endParaRPr lang="en-GB"/>
        </a:p>
      </dgm:t>
    </dgm:pt>
    <dgm:pt modelId="{91CC3B8A-999B-4A29-BA55-23C5177002ED}" type="sibTrans" cxnId="{DA405994-9B46-497B-85B4-C65B332F2E14}">
      <dgm:prSet/>
      <dgm:spPr/>
      <dgm:t>
        <a:bodyPr/>
        <a:lstStyle/>
        <a:p>
          <a:endParaRPr lang="en-GB"/>
        </a:p>
      </dgm:t>
    </dgm:pt>
    <dgm:pt modelId="{650AB681-8AA1-462E-B35E-D914AF468ED6}" type="pres">
      <dgm:prSet presAssocID="{8239F131-A07F-4DAF-B7E7-F3FAEA82D2FE}" presName="linear" presStyleCnt="0">
        <dgm:presLayoutVars>
          <dgm:dir/>
          <dgm:resizeHandles val="exact"/>
        </dgm:presLayoutVars>
      </dgm:prSet>
      <dgm:spPr/>
    </dgm:pt>
    <dgm:pt modelId="{EED78893-4C61-4135-AE22-8A6526EF0A8D}" type="pres">
      <dgm:prSet presAssocID="{EB305D0D-21BE-4667-8CE5-EA108B6A7BC0}" presName="comp" presStyleCnt="0"/>
      <dgm:spPr/>
    </dgm:pt>
    <dgm:pt modelId="{B54F3C0F-A33F-4180-BA94-B94810971204}" type="pres">
      <dgm:prSet presAssocID="{EB305D0D-21BE-4667-8CE5-EA108B6A7BC0}" presName="box" presStyleLbl="node1" presStyleIdx="0" presStyleCnt="3" custLinFactNeighborX="-2239" custLinFactNeighborY="1612"/>
      <dgm:spPr/>
    </dgm:pt>
    <dgm:pt modelId="{621B517F-F5EA-46B2-8D12-00F0EDDAF546}" type="pres">
      <dgm:prSet presAssocID="{EB305D0D-21BE-4667-8CE5-EA108B6A7BC0}" presName="img" presStyleLbl="fgImgPlace1" presStyleIdx="0" presStyleCnt="3" custScaleX="118692" custScaleY="125996" custLinFactNeighborX="-3610"/>
      <dgm:spPr>
        <a:blipFill rotWithShape="1">
          <a:blip xmlns:r="http://schemas.openxmlformats.org/officeDocument/2006/relationships" r:embed="rId1"/>
          <a:stretch>
            <a:fillRect/>
          </a:stretch>
        </a:blipFill>
      </dgm:spPr>
    </dgm:pt>
    <dgm:pt modelId="{5BC5F076-615A-41AA-A4AD-306477D0D907}" type="pres">
      <dgm:prSet presAssocID="{EB305D0D-21BE-4667-8CE5-EA108B6A7BC0}" presName="text" presStyleLbl="node1" presStyleIdx="0" presStyleCnt="3">
        <dgm:presLayoutVars>
          <dgm:bulletEnabled val="1"/>
        </dgm:presLayoutVars>
      </dgm:prSet>
      <dgm:spPr/>
    </dgm:pt>
    <dgm:pt modelId="{E96C8240-369E-4C99-AFA2-5D7579E5E11A}" type="pres">
      <dgm:prSet presAssocID="{64E4329A-F9DB-4087-B28A-51DB4D594CAE}" presName="spacer" presStyleCnt="0"/>
      <dgm:spPr/>
    </dgm:pt>
    <dgm:pt modelId="{207EA588-AECF-4A89-8386-CD26890448C9}" type="pres">
      <dgm:prSet presAssocID="{6CD56951-F552-49B1-A46E-A9D156A89BF2}" presName="comp" presStyleCnt="0"/>
      <dgm:spPr/>
    </dgm:pt>
    <dgm:pt modelId="{7256CD38-A902-43F8-92BA-30C1477B19F3}" type="pres">
      <dgm:prSet presAssocID="{6CD56951-F552-49B1-A46E-A9D156A89BF2}" presName="box" presStyleLbl="node1" presStyleIdx="1" presStyleCnt="3"/>
      <dgm:spPr/>
    </dgm:pt>
    <dgm:pt modelId="{570AF54F-2238-40B7-A5FC-53AB71D7348A}" type="pres">
      <dgm:prSet presAssocID="{6CD56951-F552-49B1-A46E-A9D156A89BF2}" presName="img" presStyleLbl="fgImgPlace1" presStyleIdx="1" presStyleCnt="3"/>
      <dgm:spPr>
        <a:blipFill rotWithShape="1">
          <a:blip xmlns:r="http://schemas.openxmlformats.org/officeDocument/2006/relationships" r:embed="rId2"/>
          <a:stretch>
            <a:fillRect/>
          </a:stretch>
        </a:blipFill>
      </dgm:spPr>
    </dgm:pt>
    <dgm:pt modelId="{51397965-9D4E-42F9-A92E-95D080B0F80F}" type="pres">
      <dgm:prSet presAssocID="{6CD56951-F552-49B1-A46E-A9D156A89BF2}" presName="text" presStyleLbl="node1" presStyleIdx="1" presStyleCnt="3">
        <dgm:presLayoutVars>
          <dgm:bulletEnabled val="1"/>
        </dgm:presLayoutVars>
      </dgm:prSet>
      <dgm:spPr/>
    </dgm:pt>
    <dgm:pt modelId="{C25FC914-3B70-4724-B090-5004691CB9CE}" type="pres">
      <dgm:prSet presAssocID="{FC5BBA9A-DF1D-436E-80A3-4A54A8A26765}" presName="spacer" presStyleCnt="0"/>
      <dgm:spPr/>
    </dgm:pt>
    <dgm:pt modelId="{0C48325C-363E-4839-B5F7-94CC1316AA7F}" type="pres">
      <dgm:prSet presAssocID="{EC0B3994-BB8F-4F11-B5C5-7CA369A37C32}" presName="comp" presStyleCnt="0"/>
      <dgm:spPr/>
    </dgm:pt>
    <dgm:pt modelId="{B8FF54C3-3181-4A48-9D98-9C670A603DA3}" type="pres">
      <dgm:prSet presAssocID="{EC0B3994-BB8F-4F11-B5C5-7CA369A37C32}" presName="box" presStyleLbl="node1" presStyleIdx="2" presStyleCnt="3"/>
      <dgm:spPr/>
    </dgm:pt>
    <dgm:pt modelId="{9704BA9C-4F1A-4A4E-9F70-8D812EDA9E40}" type="pres">
      <dgm:prSet presAssocID="{EC0B3994-BB8F-4F11-B5C5-7CA369A37C32}" presName="img" presStyleLbl="fgImgPlace1" presStyleIdx="2" presStyleCnt="3" custScaleX="110896" custLinFactNeighborX="-68243" custLinFactNeighborY="3090"/>
      <dgm:spPr>
        <a:blipFill rotWithShape="1">
          <a:blip xmlns:r="http://schemas.openxmlformats.org/officeDocument/2006/relationships" r:embed="rId3"/>
          <a:stretch>
            <a:fillRect/>
          </a:stretch>
        </a:blipFill>
      </dgm:spPr>
    </dgm:pt>
    <dgm:pt modelId="{42D48FC2-5917-4DA5-AEA9-966E1ECD386F}" type="pres">
      <dgm:prSet presAssocID="{EC0B3994-BB8F-4F11-B5C5-7CA369A37C32}" presName="text" presStyleLbl="node1" presStyleIdx="2" presStyleCnt="3">
        <dgm:presLayoutVars>
          <dgm:bulletEnabled val="1"/>
        </dgm:presLayoutVars>
      </dgm:prSet>
      <dgm:spPr/>
    </dgm:pt>
  </dgm:ptLst>
  <dgm:cxnLst>
    <dgm:cxn modelId="{69D3D132-97C1-4D1A-804F-966A64B2A750}" type="presOf" srcId="{EC0B3994-BB8F-4F11-B5C5-7CA369A37C32}" destId="{42D48FC2-5917-4DA5-AEA9-966E1ECD386F}" srcOrd="1" destOrd="0" presId="urn:microsoft.com/office/officeart/2005/8/layout/vList4"/>
    <dgm:cxn modelId="{29BAD333-8FA4-4EED-80E9-C7FFEA247914}" srcId="{8239F131-A07F-4DAF-B7E7-F3FAEA82D2FE}" destId="{6CD56951-F552-49B1-A46E-A9D156A89BF2}" srcOrd="1" destOrd="0" parTransId="{7F0A5F2E-1A74-4B9F-B760-7F47B5EE7C94}" sibTransId="{FC5BBA9A-DF1D-436E-80A3-4A54A8A26765}"/>
    <dgm:cxn modelId="{EB03CB3B-08BE-41BB-BD97-B6AC1CA9545E}" type="presOf" srcId="{EC0B3994-BB8F-4F11-B5C5-7CA369A37C32}" destId="{B8FF54C3-3181-4A48-9D98-9C670A603DA3}" srcOrd="0" destOrd="0" presId="urn:microsoft.com/office/officeart/2005/8/layout/vList4"/>
    <dgm:cxn modelId="{5C53B54D-1A07-46DA-924D-6DF0F09FA9F3}" type="presOf" srcId="{EB305D0D-21BE-4667-8CE5-EA108B6A7BC0}" destId="{5BC5F076-615A-41AA-A4AD-306477D0D907}" srcOrd="1" destOrd="0" presId="urn:microsoft.com/office/officeart/2005/8/layout/vList4"/>
    <dgm:cxn modelId="{2423778C-3D0D-4344-AE3D-13BC789B3ED6}" type="presOf" srcId="{EB305D0D-21BE-4667-8CE5-EA108B6A7BC0}" destId="{B54F3C0F-A33F-4180-BA94-B94810971204}" srcOrd="0" destOrd="0" presId="urn:microsoft.com/office/officeart/2005/8/layout/vList4"/>
    <dgm:cxn modelId="{DA405994-9B46-497B-85B4-C65B332F2E14}" srcId="{8239F131-A07F-4DAF-B7E7-F3FAEA82D2FE}" destId="{EC0B3994-BB8F-4F11-B5C5-7CA369A37C32}" srcOrd="2" destOrd="0" parTransId="{38B18F75-0EBF-4289-B3CD-BBFC6563A5B2}" sibTransId="{91CC3B8A-999B-4A29-BA55-23C5177002ED}"/>
    <dgm:cxn modelId="{DE1993B7-E92C-4949-A2CA-5A0625ECDF6D}" type="presOf" srcId="{8239F131-A07F-4DAF-B7E7-F3FAEA82D2FE}" destId="{650AB681-8AA1-462E-B35E-D914AF468ED6}" srcOrd="0" destOrd="0" presId="urn:microsoft.com/office/officeart/2005/8/layout/vList4"/>
    <dgm:cxn modelId="{F3C520C2-0A16-43C3-A7C2-BE02C70FF539}" type="presOf" srcId="{6CD56951-F552-49B1-A46E-A9D156A89BF2}" destId="{51397965-9D4E-42F9-A92E-95D080B0F80F}" srcOrd="1" destOrd="0" presId="urn:microsoft.com/office/officeart/2005/8/layout/vList4"/>
    <dgm:cxn modelId="{06855CDB-134E-4CDA-9C90-7586EF327889}" type="presOf" srcId="{6CD56951-F552-49B1-A46E-A9D156A89BF2}" destId="{7256CD38-A902-43F8-92BA-30C1477B19F3}" srcOrd="0" destOrd="0" presId="urn:microsoft.com/office/officeart/2005/8/layout/vList4"/>
    <dgm:cxn modelId="{CD14A6EA-AC7A-430F-BB79-51574F350552}" srcId="{8239F131-A07F-4DAF-B7E7-F3FAEA82D2FE}" destId="{EB305D0D-21BE-4667-8CE5-EA108B6A7BC0}" srcOrd="0" destOrd="0" parTransId="{BD06E2A5-A9DE-44D2-914D-CFD71BC3807C}" sibTransId="{64E4329A-F9DB-4087-B28A-51DB4D594CAE}"/>
    <dgm:cxn modelId="{7F3940B8-E625-4209-B67B-D30285ABED52}" type="presParOf" srcId="{650AB681-8AA1-462E-B35E-D914AF468ED6}" destId="{EED78893-4C61-4135-AE22-8A6526EF0A8D}" srcOrd="0" destOrd="0" presId="urn:microsoft.com/office/officeart/2005/8/layout/vList4"/>
    <dgm:cxn modelId="{019DAD11-D1B4-49E9-8543-69A8D1EEEED3}" type="presParOf" srcId="{EED78893-4C61-4135-AE22-8A6526EF0A8D}" destId="{B54F3C0F-A33F-4180-BA94-B94810971204}" srcOrd="0" destOrd="0" presId="urn:microsoft.com/office/officeart/2005/8/layout/vList4"/>
    <dgm:cxn modelId="{78E500FA-4025-4D3B-84B9-F485498796DB}" type="presParOf" srcId="{EED78893-4C61-4135-AE22-8A6526EF0A8D}" destId="{621B517F-F5EA-46B2-8D12-00F0EDDAF546}" srcOrd="1" destOrd="0" presId="urn:microsoft.com/office/officeart/2005/8/layout/vList4"/>
    <dgm:cxn modelId="{76B55946-B251-4F32-87F0-F8B09194EA0C}" type="presParOf" srcId="{EED78893-4C61-4135-AE22-8A6526EF0A8D}" destId="{5BC5F076-615A-41AA-A4AD-306477D0D907}" srcOrd="2" destOrd="0" presId="urn:microsoft.com/office/officeart/2005/8/layout/vList4"/>
    <dgm:cxn modelId="{86DC9E88-352E-4FBA-A671-AF7A94E8BF04}" type="presParOf" srcId="{650AB681-8AA1-462E-B35E-D914AF468ED6}" destId="{E96C8240-369E-4C99-AFA2-5D7579E5E11A}" srcOrd="1" destOrd="0" presId="urn:microsoft.com/office/officeart/2005/8/layout/vList4"/>
    <dgm:cxn modelId="{1D8C7FC7-038E-46BC-BDEE-B6B73943CF54}" type="presParOf" srcId="{650AB681-8AA1-462E-B35E-D914AF468ED6}" destId="{207EA588-AECF-4A89-8386-CD26890448C9}" srcOrd="2" destOrd="0" presId="urn:microsoft.com/office/officeart/2005/8/layout/vList4"/>
    <dgm:cxn modelId="{32493864-5E56-4339-B37F-BBBBB6BA2FB6}" type="presParOf" srcId="{207EA588-AECF-4A89-8386-CD26890448C9}" destId="{7256CD38-A902-43F8-92BA-30C1477B19F3}" srcOrd="0" destOrd="0" presId="urn:microsoft.com/office/officeart/2005/8/layout/vList4"/>
    <dgm:cxn modelId="{66E0C1EF-7DE1-4181-86CD-8B6E4106A138}" type="presParOf" srcId="{207EA588-AECF-4A89-8386-CD26890448C9}" destId="{570AF54F-2238-40B7-A5FC-53AB71D7348A}" srcOrd="1" destOrd="0" presId="urn:microsoft.com/office/officeart/2005/8/layout/vList4"/>
    <dgm:cxn modelId="{B8F15287-D74A-44F0-AF97-D5B19A6D05BB}" type="presParOf" srcId="{207EA588-AECF-4A89-8386-CD26890448C9}" destId="{51397965-9D4E-42F9-A92E-95D080B0F80F}" srcOrd="2" destOrd="0" presId="urn:microsoft.com/office/officeart/2005/8/layout/vList4"/>
    <dgm:cxn modelId="{438873EF-D239-4F82-92A5-2455BB3FD2F1}" type="presParOf" srcId="{650AB681-8AA1-462E-B35E-D914AF468ED6}" destId="{C25FC914-3B70-4724-B090-5004691CB9CE}" srcOrd="3" destOrd="0" presId="urn:microsoft.com/office/officeart/2005/8/layout/vList4"/>
    <dgm:cxn modelId="{E46FD068-963F-46DA-A8A2-D5A478445408}" type="presParOf" srcId="{650AB681-8AA1-462E-B35E-D914AF468ED6}" destId="{0C48325C-363E-4839-B5F7-94CC1316AA7F}" srcOrd="4" destOrd="0" presId="urn:microsoft.com/office/officeart/2005/8/layout/vList4"/>
    <dgm:cxn modelId="{070E5B0F-06EE-4FDD-8E93-C3E3E29DA6C8}" type="presParOf" srcId="{0C48325C-363E-4839-B5F7-94CC1316AA7F}" destId="{B8FF54C3-3181-4A48-9D98-9C670A603DA3}" srcOrd="0" destOrd="0" presId="urn:microsoft.com/office/officeart/2005/8/layout/vList4"/>
    <dgm:cxn modelId="{83D588F7-2AD5-48BD-8681-DF1B3F48FA57}" type="presParOf" srcId="{0C48325C-363E-4839-B5F7-94CC1316AA7F}" destId="{9704BA9C-4F1A-4A4E-9F70-8D812EDA9E40}" srcOrd="1" destOrd="0" presId="urn:microsoft.com/office/officeart/2005/8/layout/vList4"/>
    <dgm:cxn modelId="{1FA7DE0A-C2D9-48A2-B7E0-3FA63F5F2610}" type="presParOf" srcId="{0C48325C-363E-4839-B5F7-94CC1316AA7F}" destId="{42D48FC2-5917-4DA5-AEA9-966E1ECD386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9111E-1370-4802-8CCB-C6C5DFB683CF}"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en-GB"/>
        </a:p>
      </dgm:t>
    </dgm:pt>
    <dgm:pt modelId="{02EE4EF2-9816-4E1F-9184-87D9492527C5}">
      <dgm:prSet phldrT="[Text]">
        <dgm:style>
          <a:lnRef idx="1">
            <a:schemeClr val="accent6"/>
          </a:lnRef>
          <a:fillRef idx="2">
            <a:schemeClr val="accent6"/>
          </a:fillRef>
          <a:effectRef idx="1">
            <a:schemeClr val="accent6"/>
          </a:effectRef>
          <a:fontRef idx="minor">
            <a:schemeClr val="dk1"/>
          </a:fontRef>
        </dgm:style>
      </dgm:prSet>
      <dgm:spPr>
        <a:solidFill>
          <a:srgbClr val="1BEF1B"/>
        </a:solidFill>
      </dgm:spPr>
      <dgm:t>
        <a:bodyPr/>
        <a:lstStyle/>
        <a:p>
          <a:r>
            <a:rPr lang="en-GB" dirty="0"/>
            <a:t>LA SUBMITTED</a:t>
          </a:r>
        </a:p>
      </dgm:t>
    </dgm:pt>
    <dgm:pt modelId="{8F33E8C2-5FBB-487C-94AE-13651C69E77D}" type="parTrans" cxnId="{EF0CF68B-303E-4F14-9C3D-0E4FCF075CF6}">
      <dgm:prSet/>
      <dgm:spPr/>
      <dgm:t>
        <a:bodyPr/>
        <a:lstStyle/>
        <a:p>
          <a:endParaRPr lang="en-GB"/>
        </a:p>
      </dgm:t>
    </dgm:pt>
    <dgm:pt modelId="{46709C59-AD48-44BD-9F39-71FB9BB0AEBB}" type="sibTrans" cxnId="{EF0CF68B-303E-4F14-9C3D-0E4FCF075CF6}">
      <dgm:prSet/>
      <dgm:spPr/>
      <dgm:t>
        <a:bodyPr/>
        <a:lstStyle/>
        <a:p>
          <a:endParaRPr lang="en-GB"/>
        </a:p>
      </dgm:t>
    </dgm:pt>
    <dgm:pt modelId="{39F791F3-2891-4196-B615-94E852AF0DDB}">
      <dgm:prSet phldrT="[Text]" custT="1"/>
      <dgm:spPr/>
      <dgm:t>
        <a:bodyPr/>
        <a:lstStyle/>
        <a:p>
          <a:pPr algn="ctr"/>
          <a:r>
            <a:rPr lang="en-GB" sz="6600" dirty="0"/>
            <a:t>31</a:t>
          </a:r>
        </a:p>
      </dgm:t>
    </dgm:pt>
    <dgm:pt modelId="{664E3261-65FD-4205-B668-ECF1ABEDFECA}" type="parTrans" cxnId="{09443CA5-F672-441B-8153-3FD85905900C}">
      <dgm:prSet/>
      <dgm:spPr/>
      <dgm:t>
        <a:bodyPr/>
        <a:lstStyle/>
        <a:p>
          <a:endParaRPr lang="en-GB"/>
        </a:p>
      </dgm:t>
    </dgm:pt>
    <dgm:pt modelId="{04824E03-A0FB-4888-99F1-F84DFC8F0834}" type="sibTrans" cxnId="{09443CA5-F672-441B-8153-3FD85905900C}">
      <dgm:prSet/>
      <dgm:spPr/>
      <dgm:t>
        <a:bodyPr/>
        <a:lstStyle/>
        <a:p>
          <a:endParaRPr lang="en-GB"/>
        </a:p>
      </dgm:t>
    </dgm:pt>
    <dgm:pt modelId="{31992FB1-7D69-4737-B2DE-794CBD0DC275}">
      <dgm:prSet phldrT="[Text]"/>
      <dgm:spPr>
        <a:solidFill>
          <a:srgbClr val="1BEF1B"/>
        </a:solidFill>
      </dgm:spPr>
      <dgm:t>
        <a:bodyPr/>
        <a:lstStyle/>
        <a:p>
          <a:r>
            <a:rPr lang="en-GB" dirty="0"/>
            <a:t>LA THAT DIDN’T SUBMIT</a:t>
          </a:r>
        </a:p>
      </dgm:t>
    </dgm:pt>
    <dgm:pt modelId="{833BF594-2CC3-4CB2-B724-69B3F35B8067}" type="parTrans" cxnId="{18CCFA3B-C26A-4007-A787-E39B67CDB20E}">
      <dgm:prSet/>
      <dgm:spPr/>
      <dgm:t>
        <a:bodyPr/>
        <a:lstStyle/>
        <a:p>
          <a:endParaRPr lang="en-GB"/>
        </a:p>
      </dgm:t>
    </dgm:pt>
    <dgm:pt modelId="{95DD326A-25C4-4670-9D3C-A3E6D2E98897}" type="sibTrans" cxnId="{18CCFA3B-C26A-4007-A787-E39B67CDB20E}">
      <dgm:prSet/>
      <dgm:spPr/>
      <dgm:t>
        <a:bodyPr/>
        <a:lstStyle/>
        <a:p>
          <a:endParaRPr lang="en-GB"/>
        </a:p>
      </dgm:t>
    </dgm:pt>
    <dgm:pt modelId="{BD4AC03C-7E1E-487A-AEAE-30E5EF613733}">
      <dgm:prSet phldrT="[Text]" custT="1"/>
      <dgm:spPr>
        <a:solidFill>
          <a:srgbClr val="1BEF1B"/>
        </a:solidFill>
      </dgm:spPr>
      <dgm:t>
        <a:bodyPr/>
        <a:lstStyle/>
        <a:p>
          <a:pPr algn="ctr"/>
          <a:r>
            <a:rPr lang="en-GB" sz="4800" dirty="0"/>
            <a:t>26+2</a:t>
          </a:r>
        </a:p>
      </dgm:t>
    </dgm:pt>
    <dgm:pt modelId="{C9CBC22F-2DDA-42B7-AA92-8120A15CE106}" type="parTrans" cxnId="{CD2FB88F-3BE6-4EB3-977E-C8BBB42DBAA7}">
      <dgm:prSet/>
      <dgm:spPr/>
      <dgm:t>
        <a:bodyPr/>
        <a:lstStyle/>
        <a:p>
          <a:endParaRPr lang="en-GB"/>
        </a:p>
      </dgm:t>
    </dgm:pt>
    <dgm:pt modelId="{16F4BBCD-67FE-4099-A0BA-E55ED8820A27}" type="sibTrans" cxnId="{CD2FB88F-3BE6-4EB3-977E-C8BBB42DBAA7}">
      <dgm:prSet/>
      <dgm:spPr/>
      <dgm:t>
        <a:bodyPr/>
        <a:lstStyle/>
        <a:p>
          <a:endParaRPr lang="en-GB"/>
        </a:p>
      </dgm:t>
    </dgm:pt>
    <dgm:pt modelId="{2C0DEB0A-3A63-429F-80A6-537722F232A7}">
      <dgm:prSet phldrT="[Text]" custT="1"/>
      <dgm:spPr>
        <a:solidFill>
          <a:srgbClr val="1BEF1B"/>
        </a:solidFill>
      </dgm:spPr>
      <dgm:t>
        <a:bodyPr/>
        <a:lstStyle/>
        <a:p>
          <a:pPr algn="l"/>
          <a:r>
            <a:rPr lang="en-GB" sz="1600" dirty="0"/>
            <a:t>DID NOT RESPOND ON CEO FORUM</a:t>
          </a:r>
        </a:p>
      </dgm:t>
    </dgm:pt>
    <dgm:pt modelId="{42BC1F80-C688-4DD5-BC55-015DEC848245}" type="parTrans" cxnId="{5232DBFC-AE10-4608-9460-B77A315A289C}">
      <dgm:prSet/>
      <dgm:spPr/>
      <dgm:t>
        <a:bodyPr/>
        <a:lstStyle/>
        <a:p>
          <a:endParaRPr lang="en-GB"/>
        </a:p>
      </dgm:t>
    </dgm:pt>
    <dgm:pt modelId="{ABEF594D-ECA1-4445-8C6B-0FB48C94CE3B}" type="sibTrans" cxnId="{5232DBFC-AE10-4608-9460-B77A315A289C}">
      <dgm:prSet/>
      <dgm:spPr/>
      <dgm:t>
        <a:bodyPr/>
        <a:lstStyle/>
        <a:p>
          <a:endParaRPr lang="en-GB"/>
        </a:p>
      </dgm:t>
    </dgm:pt>
    <dgm:pt modelId="{B10636C2-1675-4CE7-AF18-2A0AAE3F8DF6}">
      <dgm:prSet phldrT="[Text]"/>
      <dgm:spPr>
        <a:solidFill>
          <a:srgbClr val="1BEF1B"/>
        </a:solidFill>
      </dgm:spPr>
      <dgm:t>
        <a:bodyPr/>
        <a:lstStyle/>
        <a:p>
          <a:r>
            <a:rPr lang="en-GB" dirty="0"/>
            <a:t>REGIONAL COUNCIL  PROCLAIMED SETTLEMENTS </a:t>
          </a:r>
        </a:p>
      </dgm:t>
    </dgm:pt>
    <dgm:pt modelId="{E8BEC3DD-16BE-4138-9D01-EED66314D24E}" type="parTrans" cxnId="{F0861A66-35F1-450B-863D-922E0B99D1B1}">
      <dgm:prSet/>
      <dgm:spPr/>
      <dgm:t>
        <a:bodyPr/>
        <a:lstStyle/>
        <a:p>
          <a:endParaRPr lang="en-GB"/>
        </a:p>
      </dgm:t>
    </dgm:pt>
    <dgm:pt modelId="{EE668D8E-A6FB-4716-AD2C-13670012B46C}" type="sibTrans" cxnId="{F0861A66-35F1-450B-863D-922E0B99D1B1}">
      <dgm:prSet/>
      <dgm:spPr/>
      <dgm:t>
        <a:bodyPr/>
        <a:lstStyle/>
        <a:p>
          <a:endParaRPr lang="en-GB"/>
        </a:p>
      </dgm:t>
    </dgm:pt>
    <dgm:pt modelId="{51376FD2-17EF-4420-941A-F80903ABEC4B}">
      <dgm:prSet phldrT="[Text]" custT="1"/>
      <dgm:spPr/>
      <dgm:t>
        <a:bodyPr/>
        <a:lstStyle/>
        <a:p>
          <a:r>
            <a:rPr lang="en-GB" sz="3500" dirty="0"/>
            <a:t>14 </a:t>
          </a:r>
          <a:r>
            <a:rPr lang="en-GB" sz="2000" dirty="0"/>
            <a:t>REGIONAL COUNCILS </a:t>
          </a:r>
        </a:p>
        <a:p>
          <a:endParaRPr lang="en-GB" sz="2000" dirty="0"/>
        </a:p>
        <a:p>
          <a:r>
            <a:rPr lang="en-GB" sz="2000" dirty="0"/>
            <a:t>DID NOT  REQUEST </a:t>
          </a:r>
        </a:p>
      </dgm:t>
    </dgm:pt>
    <dgm:pt modelId="{47265AF0-26F0-4C98-83C2-714ADFB3E3A8}" type="parTrans" cxnId="{A7A4F480-F6CB-4335-85DF-B3205F775522}">
      <dgm:prSet/>
      <dgm:spPr/>
      <dgm:t>
        <a:bodyPr/>
        <a:lstStyle/>
        <a:p>
          <a:endParaRPr lang="en-GB"/>
        </a:p>
      </dgm:t>
    </dgm:pt>
    <dgm:pt modelId="{E86AF170-61B5-4A39-AF13-1255F0677AD1}" type="sibTrans" cxnId="{A7A4F480-F6CB-4335-85DF-B3205F775522}">
      <dgm:prSet/>
      <dgm:spPr/>
      <dgm:t>
        <a:bodyPr/>
        <a:lstStyle/>
        <a:p>
          <a:endParaRPr lang="en-GB"/>
        </a:p>
      </dgm:t>
    </dgm:pt>
    <dgm:pt modelId="{62D7D983-BA6B-4722-AE6C-1ECE117F1897}">
      <dgm:prSet phldrT="[Text]" custT="1"/>
      <dgm:spPr/>
      <dgm:t>
        <a:bodyPr/>
        <a:lstStyle/>
        <a:p>
          <a:pPr algn="l"/>
          <a:r>
            <a:rPr lang="en-GB" sz="2000" dirty="0"/>
            <a:t> MURD AND ALAN </a:t>
          </a:r>
        </a:p>
      </dgm:t>
    </dgm:pt>
    <dgm:pt modelId="{87C0EB75-EAE3-4788-8B51-7F237CFB0354}" type="parTrans" cxnId="{1ED83F93-20B6-4E89-9E50-4FD9747F9B6D}">
      <dgm:prSet/>
      <dgm:spPr/>
      <dgm:t>
        <a:bodyPr/>
        <a:lstStyle/>
        <a:p>
          <a:endParaRPr lang="en-GB"/>
        </a:p>
      </dgm:t>
    </dgm:pt>
    <dgm:pt modelId="{61C2CD92-399A-4167-A959-C2C9B0927365}" type="sibTrans" cxnId="{1ED83F93-20B6-4E89-9E50-4FD9747F9B6D}">
      <dgm:prSet/>
      <dgm:spPr/>
      <dgm:t>
        <a:bodyPr/>
        <a:lstStyle/>
        <a:p>
          <a:endParaRPr lang="en-GB"/>
        </a:p>
      </dgm:t>
    </dgm:pt>
    <dgm:pt modelId="{911BFD0E-CDE2-47E0-94E0-B7F8A6FCBF9F}">
      <dgm:prSet phldrT="[Text]" custT="1"/>
      <dgm:spPr/>
      <dgm:t>
        <a:bodyPr/>
        <a:lstStyle/>
        <a:p>
          <a:pPr algn="l"/>
          <a:r>
            <a:rPr lang="en-GB" sz="1700" dirty="0"/>
            <a:t>OUTDATED WAITING LIST SOME SINCE 2015</a:t>
          </a:r>
        </a:p>
        <a:p>
          <a:pPr algn="l"/>
          <a:r>
            <a:rPr lang="en-GB" sz="1700" dirty="0"/>
            <a:t>MASS HOUSING LIST</a:t>
          </a:r>
        </a:p>
      </dgm:t>
    </dgm:pt>
    <dgm:pt modelId="{44EB9AE7-D06C-4696-B702-036F4F0E2BE1}" type="parTrans" cxnId="{B8907458-6358-4D20-A2A4-4D0FF03E3C6C}">
      <dgm:prSet/>
      <dgm:spPr/>
      <dgm:t>
        <a:bodyPr/>
        <a:lstStyle/>
        <a:p>
          <a:endParaRPr lang="en-GB"/>
        </a:p>
      </dgm:t>
    </dgm:pt>
    <dgm:pt modelId="{228C8BB1-2849-4B08-867B-A648DFD1963F}" type="sibTrans" cxnId="{B8907458-6358-4D20-A2A4-4D0FF03E3C6C}">
      <dgm:prSet/>
      <dgm:spPr/>
      <dgm:t>
        <a:bodyPr/>
        <a:lstStyle/>
        <a:p>
          <a:endParaRPr lang="en-GB"/>
        </a:p>
      </dgm:t>
    </dgm:pt>
    <dgm:pt modelId="{BF157D85-A533-49C4-BB5C-48831756E3AF}">
      <dgm:prSet phldrT="[Text]" custT="1"/>
      <dgm:spPr>
        <a:solidFill>
          <a:srgbClr val="1BEF1B"/>
        </a:solidFill>
      </dgm:spPr>
      <dgm:t>
        <a:bodyPr/>
        <a:lstStyle/>
        <a:p>
          <a:pPr algn="l"/>
          <a:r>
            <a:rPr lang="en-GB" sz="1600" dirty="0"/>
            <a:t>IS NOT ON THE CEO FORUM</a:t>
          </a:r>
        </a:p>
      </dgm:t>
    </dgm:pt>
    <dgm:pt modelId="{8B4F6B1C-A538-402A-A8A2-118F63B6C192}" type="parTrans" cxnId="{DB15072D-7D4B-4C81-8005-D0965D60ACBC}">
      <dgm:prSet/>
      <dgm:spPr/>
      <dgm:t>
        <a:bodyPr/>
        <a:lstStyle/>
        <a:p>
          <a:endParaRPr lang="en-GB"/>
        </a:p>
      </dgm:t>
    </dgm:pt>
    <dgm:pt modelId="{32CA6FAC-7184-4221-8B02-2CB5A146A2BB}" type="sibTrans" cxnId="{DB15072D-7D4B-4C81-8005-D0965D60ACBC}">
      <dgm:prSet/>
      <dgm:spPr/>
      <dgm:t>
        <a:bodyPr/>
        <a:lstStyle/>
        <a:p>
          <a:endParaRPr lang="en-GB"/>
        </a:p>
      </dgm:t>
    </dgm:pt>
    <dgm:pt modelId="{D8E409C1-29F2-40C0-84E6-7400012D2B63}">
      <dgm:prSet phldrT="[Text]" custT="1"/>
      <dgm:spPr>
        <a:solidFill>
          <a:srgbClr val="1BEF1B"/>
        </a:solidFill>
      </dgm:spPr>
      <dgm:t>
        <a:bodyPr/>
        <a:lstStyle/>
        <a:p>
          <a:pPr algn="l"/>
          <a:r>
            <a:rPr lang="en-GB" sz="1600" dirty="0"/>
            <a:t>DIID NOT  HAVE THE AUTHORITY TO REQUEST INFORMATION IN TERMS OF THE STATESTICS ACT </a:t>
          </a:r>
        </a:p>
      </dgm:t>
    </dgm:pt>
    <dgm:pt modelId="{9ADC182C-5BBD-4915-95EE-3C899DE3886B}" type="parTrans" cxnId="{B985A1A6-C962-4D41-93D0-B75FA80D5316}">
      <dgm:prSet/>
      <dgm:spPr/>
      <dgm:t>
        <a:bodyPr/>
        <a:lstStyle/>
        <a:p>
          <a:endParaRPr lang="en-GB"/>
        </a:p>
      </dgm:t>
    </dgm:pt>
    <dgm:pt modelId="{73E01740-5101-4FB3-8887-4AB183BD821D}" type="sibTrans" cxnId="{B985A1A6-C962-4D41-93D0-B75FA80D5316}">
      <dgm:prSet/>
      <dgm:spPr/>
      <dgm:t>
        <a:bodyPr/>
        <a:lstStyle/>
        <a:p>
          <a:endParaRPr lang="en-GB"/>
        </a:p>
      </dgm:t>
    </dgm:pt>
    <dgm:pt modelId="{68F3B3B0-8840-4E46-8682-06EC524B3701}">
      <dgm:prSet phldrT="[Text]" custT="1"/>
      <dgm:spPr>
        <a:solidFill>
          <a:srgbClr val="1BEF1B"/>
        </a:solidFill>
      </dgm:spPr>
      <dgm:t>
        <a:bodyPr/>
        <a:lstStyle/>
        <a:p>
          <a:pPr algn="l"/>
          <a:r>
            <a:rPr lang="en-GB" sz="1600" dirty="0"/>
            <a:t>WAS NOT THE RIGHT TIME </a:t>
          </a:r>
        </a:p>
      </dgm:t>
    </dgm:pt>
    <dgm:pt modelId="{C2EE35E6-C016-437F-BE67-406B225FD8E2}" type="parTrans" cxnId="{E595E290-AE13-4C85-BBD5-E4D23D2B3861}">
      <dgm:prSet/>
      <dgm:spPr/>
      <dgm:t>
        <a:bodyPr/>
        <a:lstStyle/>
        <a:p>
          <a:endParaRPr lang="en-GB"/>
        </a:p>
      </dgm:t>
    </dgm:pt>
    <dgm:pt modelId="{988921B8-32FB-4FBD-BE05-DD5D78F7D599}" type="sibTrans" cxnId="{E595E290-AE13-4C85-BBD5-E4D23D2B3861}">
      <dgm:prSet/>
      <dgm:spPr/>
      <dgm:t>
        <a:bodyPr/>
        <a:lstStyle/>
        <a:p>
          <a:endParaRPr lang="en-GB"/>
        </a:p>
      </dgm:t>
    </dgm:pt>
    <dgm:pt modelId="{D0EF04E3-9BA9-40AE-9B7C-5C9C0FF4C9F4}">
      <dgm:prSet phldrT="[Text]" custT="1"/>
      <dgm:spPr/>
      <dgm:t>
        <a:bodyPr/>
        <a:lstStyle/>
        <a:p>
          <a:pPr algn="l"/>
          <a:r>
            <a:rPr lang="en-GB" sz="2000" dirty="0"/>
            <a:t>DUE TO LACK OF RESOURCES AND CURRENT WAITING LISTT WHICH IS LONG  </a:t>
          </a:r>
        </a:p>
      </dgm:t>
    </dgm:pt>
    <dgm:pt modelId="{9ED37CA6-8FF9-4FB2-AE7E-611416BA0D0A}" type="parTrans" cxnId="{DC1EA61B-818A-491E-8426-2EF5279A2524}">
      <dgm:prSet/>
      <dgm:spPr/>
      <dgm:t>
        <a:bodyPr/>
        <a:lstStyle/>
        <a:p>
          <a:endParaRPr lang="en-GB"/>
        </a:p>
      </dgm:t>
    </dgm:pt>
    <dgm:pt modelId="{46D948DD-4F50-457F-931F-941C67B2BE15}" type="sibTrans" cxnId="{DC1EA61B-818A-491E-8426-2EF5279A2524}">
      <dgm:prSet/>
      <dgm:spPr/>
      <dgm:t>
        <a:bodyPr/>
        <a:lstStyle/>
        <a:p>
          <a:endParaRPr lang="en-GB"/>
        </a:p>
      </dgm:t>
    </dgm:pt>
    <dgm:pt modelId="{58BBD571-BB31-4191-BE04-875C8EE1D83E}" type="pres">
      <dgm:prSet presAssocID="{EFB9111E-1370-4802-8CCB-C6C5DFB683CF}" presName="Name0" presStyleCnt="0">
        <dgm:presLayoutVars>
          <dgm:dir/>
          <dgm:animLvl val="lvl"/>
          <dgm:resizeHandles val="exact"/>
        </dgm:presLayoutVars>
      </dgm:prSet>
      <dgm:spPr/>
    </dgm:pt>
    <dgm:pt modelId="{EDA1376A-45AB-498D-B342-05EC4111DEE0}" type="pres">
      <dgm:prSet presAssocID="{02EE4EF2-9816-4E1F-9184-87D9492527C5}" presName="compositeNode" presStyleCnt="0">
        <dgm:presLayoutVars>
          <dgm:bulletEnabled val="1"/>
        </dgm:presLayoutVars>
      </dgm:prSet>
      <dgm:spPr/>
    </dgm:pt>
    <dgm:pt modelId="{81E36CAB-9844-496B-AAC0-02B4854E2F1A}" type="pres">
      <dgm:prSet presAssocID="{02EE4EF2-9816-4E1F-9184-87D9492527C5}" presName="bgRect" presStyleLbl="node1" presStyleIdx="0" presStyleCnt="3" custScaleY="115700" custLinFactNeighborX="-2625" custLinFactNeighborY="775"/>
      <dgm:spPr/>
    </dgm:pt>
    <dgm:pt modelId="{99CD9D59-5691-44DB-9FCA-54B7273C08A8}" type="pres">
      <dgm:prSet presAssocID="{02EE4EF2-9816-4E1F-9184-87D9492527C5}" presName="parentNode" presStyleLbl="node1" presStyleIdx="0" presStyleCnt="3">
        <dgm:presLayoutVars>
          <dgm:chMax val="0"/>
          <dgm:bulletEnabled val="1"/>
        </dgm:presLayoutVars>
      </dgm:prSet>
      <dgm:spPr/>
    </dgm:pt>
    <dgm:pt modelId="{04C73FE5-4E0A-46A9-946A-5088C438ED6B}" type="pres">
      <dgm:prSet presAssocID="{02EE4EF2-9816-4E1F-9184-87D9492527C5}" presName="childNode" presStyleLbl="node1" presStyleIdx="0" presStyleCnt="3">
        <dgm:presLayoutVars>
          <dgm:bulletEnabled val="1"/>
        </dgm:presLayoutVars>
      </dgm:prSet>
      <dgm:spPr/>
    </dgm:pt>
    <dgm:pt modelId="{6162CCDD-082A-4159-A6E5-9CE56F5FC1FC}" type="pres">
      <dgm:prSet presAssocID="{46709C59-AD48-44BD-9F39-71FB9BB0AEBB}" presName="hSp" presStyleCnt="0"/>
      <dgm:spPr/>
    </dgm:pt>
    <dgm:pt modelId="{6D0FCB66-5F52-4967-B2AA-734656D7AECC}" type="pres">
      <dgm:prSet presAssocID="{46709C59-AD48-44BD-9F39-71FB9BB0AEBB}" presName="vProcSp" presStyleCnt="0"/>
      <dgm:spPr/>
    </dgm:pt>
    <dgm:pt modelId="{E07C0451-FE12-4DEF-8F24-93A6934DB38E}" type="pres">
      <dgm:prSet presAssocID="{46709C59-AD48-44BD-9F39-71FB9BB0AEBB}" presName="vSp1" presStyleCnt="0"/>
      <dgm:spPr/>
    </dgm:pt>
    <dgm:pt modelId="{395EB2E7-684E-44C2-A745-7D70E50A3CD5}" type="pres">
      <dgm:prSet presAssocID="{46709C59-AD48-44BD-9F39-71FB9BB0AEBB}" presName="simulatedConn" presStyleLbl="solidFgAcc1" presStyleIdx="0" presStyleCnt="2"/>
      <dgm:spPr>
        <a:solidFill>
          <a:srgbClr val="FF0000"/>
        </a:solidFill>
      </dgm:spPr>
    </dgm:pt>
    <dgm:pt modelId="{EF7F5207-3F7E-402B-9D49-84C9ACB67E61}" type="pres">
      <dgm:prSet presAssocID="{46709C59-AD48-44BD-9F39-71FB9BB0AEBB}" presName="vSp2" presStyleCnt="0"/>
      <dgm:spPr/>
    </dgm:pt>
    <dgm:pt modelId="{041D8436-26DF-443C-A945-93803F689A64}" type="pres">
      <dgm:prSet presAssocID="{46709C59-AD48-44BD-9F39-71FB9BB0AEBB}" presName="sibTrans" presStyleCnt="0"/>
      <dgm:spPr/>
    </dgm:pt>
    <dgm:pt modelId="{C63721E7-AE14-4BE8-8704-568F10936F74}" type="pres">
      <dgm:prSet presAssocID="{31992FB1-7D69-4737-B2DE-794CBD0DC275}" presName="compositeNode" presStyleCnt="0">
        <dgm:presLayoutVars>
          <dgm:bulletEnabled val="1"/>
        </dgm:presLayoutVars>
      </dgm:prSet>
      <dgm:spPr/>
    </dgm:pt>
    <dgm:pt modelId="{87DF8305-13E1-4ED5-896B-0167A62212D0}" type="pres">
      <dgm:prSet presAssocID="{31992FB1-7D69-4737-B2DE-794CBD0DC275}" presName="bgRect" presStyleLbl="node1" presStyleIdx="1" presStyleCnt="3" custScaleY="118390"/>
      <dgm:spPr/>
    </dgm:pt>
    <dgm:pt modelId="{924B47E6-198C-452A-936A-821145150D1E}" type="pres">
      <dgm:prSet presAssocID="{31992FB1-7D69-4737-B2DE-794CBD0DC275}" presName="parentNode" presStyleLbl="node1" presStyleIdx="1" presStyleCnt="3">
        <dgm:presLayoutVars>
          <dgm:chMax val="0"/>
          <dgm:bulletEnabled val="1"/>
        </dgm:presLayoutVars>
      </dgm:prSet>
      <dgm:spPr/>
    </dgm:pt>
    <dgm:pt modelId="{AD39BC82-C515-46C4-A0D3-CE008170A429}" type="pres">
      <dgm:prSet presAssocID="{31992FB1-7D69-4737-B2DE-794CBD0DC275}" presName="childNode" presStyleLbl="node1" presStyleIdx="1" presStyleCnt="3">
        <dgm:presLayoutVars>
          <dgm:bulletEnabled val="1"/>
        </dgm:presLayoutVars>
      </dgm:prSet>
      <dgm:spPr/>
    </dgm:pt>
    <dgm:pt modelId="{138E153B-BC89-42BF-B516-B9DE5FD55210}" type="pres">
      <dgm:prSet presAssocID="{95DD326A-25C4-4670-9D3C-A3E6D2E98897}" presName="hSp" presStyleCnt="0"/>
      <dgm:spPr/>
    </dgm:pt>
    <dgm:pt modelId="{6FD180DD-4C5B-4B74-B451-DCD77A05834F}" type="pres">
      <dgm:prSet presAssocID="{95DD326A-25C4-4670-9D3C-A3E6D2E98897}" presName="vProcSp" presStyleCnt="0"/>
      <dgm:spPr/>
    </dgm:pt>
    <dgm:pt modelId="{3C689305-1C6D-4294-BA88-1C58AED34834}" type="pres">
      <dgm:prSet presAssocID="{95DD326A-25C4-4670-9D3C-A3E6D2E98897}" presName="vSp1" presStyleCnt="0"/>
      <dgm:spPr/>
    </dgm:pt>
    <dgm:pt modelId="{35E183B1-DFFC-472B-9160-399EB35AD0DF}" type="pres">
      <dgm:prSet presAssocID="{95DD326A-25C4-4670-9D3C-A3E6D2E98897}" presName="simulatedConn" presStyleLbl="solidFgAcc1" presStyleIdx="1" presStyleCnt="2"/>
      <dgm:spPr>
        <a:solidFill>
          <a:srgbClr val="FF0000"/>
        </a:solidFill>
      </dgm:spPr>
    </dgm:pt>
    <dgm:pt modelId="{FF078860-3C67-4CB8-AC98-6CE4CBBF5DCC}" type="pres">
      <dgm:prSet presAssocID="{95DD326A-25C4-4670-9D3C-A3E6D2E98897}" presName="vSp2" presStyleCnt="0"/>
      <dgm:spPr/>
    </dgm:pt>
    <dgm:pt modelId="{1EAC3B5B-FC0D-4A4A-B88D-40D5DE379F11}" type="pres">
      <dgm:prSet presAssocID="{95DD326A-25C4-4670-9D3C-A3E6D2E98897}" presName="sibTrans" presStyleCnt="0"/>
      <dgm:spPr/>
    </dgm:pt>
    <dgm:pt modelId="{E8639CFE-252D-492C-9ABB-A218B221FD59}" type="pres">
      <dgm:prSet presAssocID="{B10636C2-1675-4CE7-AF18-2A0AAE3F8DF6}" presName="compositeNode" presStyleCnt="0">
        <dgm:presLayoutVars>
          <dgm:bulletEnabled val="1"/>
        </dgm:presLayoutVars>
      </dgm:prSet>
      <dgm:spPr/>
    </dgm:pt>
    <dgm:pt modelId="{950B496B-99C5-45DF-A22A-E09327E42C22}" type="pres">
      <dgm:prSet presAssocID="{B10636C2-1675-4CE7-AF18-2A0AAE3F8DF6}" presName="bgRect" presStyleLbl="node1" presStyleIdx="2" presStyleCnt="3" custScaleY="120037" custLinFactNeighborX="8950" custLinFactNeighborY="775"/>
      <dgm:spPr/>
    </dgm:pt>
    <dgm:pt modelId="{2FC32017-85F9-4800-89A3-F5146AA1CA29}" type="pres">
      <dgm:prSet presAssocID="{B10636C2-1675-4CE7-AF18-2A0AAE3F8DF6}" presName="parentNode" presStyleLbl="node1" presStyleIdx="2" presStyleCnt="3">
        <dgm:presLayoutVars>
          <dgm:chMax val="0"/>
          <dgm:bulletEnabled val="1"/>
        </dgm:presLayoutVars>
      </dgm:prSet>
      <dgm:spPr/>
    </dgm:pt>
    <dgm:pt modelId="{2640AD85-772D-47E6-8792-C52DAA4D3822}" type="pres">
      <dgm:prSet presAssocID="{B10636C2-1675-4CE7-AF18-2A0AAE3F8DF6}" presName="childNode" presStyleLbl="node1" presStyleIdx="2" presStyleCnt="3">
        <dgm:presLayoutVars>
          <dgm:bulletEnabled val="1"/>
        </dgm:presLayoutVars>
      </dgm:prSet>
      <dgm:spPr/>
    </dgm:pt>
  </dgm:ptLst>
  <dgm:cxnLst>
    <dgm:cxn modelId="{9AE55406-67AC-4404-8FF7-2D26DED9A771}" type="presOf" srcId="{BF157D85-A533-49C4-BB5C-48831756E3AF}" destId="{AD39BC82-C515-46C4-A0D3-CE008170A429}" srcOrd="0" destOrd="2" presId="urn:microsoft.com/office/officeart/2005/8/layout/hProcess7"/>
    <dgm:cxn modelId="{60934C0A-45FC-427E-81E8-1BFC229F9352}" type="presOf" srcId="{39F791F3-2891-4196-B615-94E852AF0DDB}" destId="{04C73FE5-4E0A-46A9-946A-5088C438ED6B}" srcOrd="0" destOrd="0" presId="urn:microsoft.com/office/officeart/2005/8/layout/hProcess7"/>
    <dgm:cxn modelId="{DC1EA61B-818A-491E-8426-2EF5279A2524}" srcId="{02EE4EF2-9816-4E1F-9184-87D9492527C5}" destId="{D0EF04E3-9BA9-40AE-9B7C-5C9C0FF4C9F4}" srcOrd="2" destOrd="0" parTransId="{9ED37CA6-8FF9-4FB2-AE7E-611416BA0D0A}" sibTransId="{46D948DD-4F50-457F-931F-941C67B2BE15}"/>
    <dgm:cxn modelId="{DB15072D-7D4B-4C81-8005-D0965D60ACBC}" srcId="{31992FB1-7D69-4737-B2DE-794CBD0DC275}" destId="{BF157D85-A533-49C4-BB5C-48831756E3AF}" srcOrd="2" destOrd="0" parTransId="{8B4F6B1C-A538-402A-A8A2-118F63B6C192}" sibTransId="{32CA6FAC-7184-4221-8B02-2CB5A146A2BB}"/>
    <dgm:cxn modelId="{B0B0462F-947D-4B9B-80A1-0396D777F78E}" type="presOf" srcId="{31992FB1-7D69-4737-B2DE-794CBD0DC275}" destId="{924B47E6-198C-452A-936A-821145150D1E}" srcOrd="1" destOrd="0" presId="urn:microsoft.com/office/officeart/2005/8/layout/hProcess7"/>
    <dgm:cxn modelId="{18CCFA3B-C26A-4007-A787-E39B67CDB20E}" srcId="{EFB9111E-1370-4802-8CCB-C6C5DFB683CF}" destId="{31992FB1-7D69-4737-B2DE-794CBD0DC275}" srcOrd="1" destOrd="0" parTransId="{833BF594-2CC3-4CB2-B724-69B3F35B8067}" sibTransId="{95DD326A-25C4-4670-9D3C-A3E6D2E98897}"/>
    <dgm:cxn modelId="{631EC345-6234-4504-A9EA-349BD40C6405}" type="presOf" srcId="{D0EF04E3-9BA9-40AE-9B7C-5C9C0FF4C9F4}" destId="{04C73FE5-4E0A-46A9-946A-5088C438ED6B}" srcOrd="0" destOrd="2" presId="urn:microsoft.com/office/officeart/2005/8/layout/hProcess7"/>
    <dgm:cxn modelId="{F0861A66-35F1-450B-863D-922E0B99D1B1}" srcId="{EFB9111E-1370-4802-8CCB-C6C5DFB683CF}" destId="{B10636C2-1675-4CE7-AF18-2A0AAE3F8DF6}" srcOrd="2" destOrd="0" parTransId="{E8BEC3DD-16BE-4138-9D01-EED66314D24E}" sibTransId="{EE668D8E-A6FB-4716-AD2C-13670012B46C}"/>
    <dgm:cxn modelId="{B8907458-6358-4D20-A2A4-4D0FF03E3C6C}" srcId="{02EE4EF2-9816-4E1F-9184-87D9492527C5}" destId="{911BFD0E-CDE2-47E0-94E0-B7F8A6FCBF9F}" srcOrd="1" destOrd="0" parTransId="{44EB9AE7-D06C-4696-B702-036F4F0E2BE1}" sibTransId="{228C8BB1-2849-4B08-867B-A648DFD1963F}"/>
    <dgm:cxn modelId="{A7A4F480-F6CB-4335-85DF-B3205F775522}" srcId="{B10636C2-1675-4CE7-AF18-2A0AAE3F8DF6}" destId="{51376FD2-17EF-4420-941A-F80903ABEC4B}" srcOrd="0" destOrd="0" parTransId="{47265AF0-26F0-4C98-83C2-714ADFB3E3A8}" sibTransId="{E86AF170-61B5-4A39-AF13-1255F0677AD1}"/>
    <dgm:cxn modelId="{EF0CF68B-303E-4F14-9C3D-0E4FCF075CF6}" srcId="{EFB9111E-1370-4802-8CCB-C6C5DFB683CF}" destId="{02EE4EF2-9816-4E1F-9184-87D9492527C5}" srcOrd="0" destOrd="0" parTransId="{8F33E8C2-5FBB-487C-94AE-13651C69E77D}" sibTransId="{46709C59-AD48-44BD-9F39-71FB9BB0AEBB}"/>
    <dgm:cxn modelId="{CD2FB88F-3BE6-4EB3-977E-C8BBB42DBAA7}" srcId="{31992FB1-7D69-4737-B2DE-794CBD0DC275}" destId="{BD4AC03C-7E1E-487A-AEAE-30E5EF613733}" srcOrd="0" destOrd="0" parTransId="{C9CBC22F-2DDA-42B7-AA92-8120A15CE106}" sibTransId="{16F4BBCD-67FE-4099-A0BA-E55ED8820A27}"/>
    <dgm:cxn modelId="{E595E290-AE13-4C85-BBD5-E4D23D2B3861}" srcId="{31992FB1-7D69-4737-B2DE-794CBD0DC275}" destId="{68F3B3B0-8840-4E46-8682-06EC524B3701}" srcOrd="4" destOrd="0" parTransId="{C2EE35E6-C016-437F-BE67-406B225FD8E2}" sibTransId="{988921B8-32FB-4FBD-BE05-DD5D78F7D599}"/>
    <dgm:cxn modelId="{1ED83F93-20B6-4E89-9E50-4FD9747F9B6D}" srcId="{B10636C2-1675-4CE7-AF18-2A0AAE3F8DF6}" destId="{62D7D983-BA6B-4722-AE6C-1ECE117F1897}" srcOrd="1" destOrd="0" parTransId="{87C0EB75-EAE3-4788-8B51-7F237CFB0354}" sibTransId="{61C2CD92-399A-4167-A959-C2C9B0927365}"/>
    <dgm:cxn modelId="{E036EFA0-D3AC-4B42-BF8F-45C02C784074}" type="presOf" srcId="{EFB9111E-1370-4802-8CCB-C6C5DFB683CF}" destId="{58BBD571-BB31-4191-BE04-875C8EE1D83E}" srcOrd="0" destOrd="0" presId="urn:microsoft.com/office/officeart/2005/8/layout/hProcess7"/>
    <dgm:cxn modelId="{09443CA5-F672-441B-8153-3FD85905900C}" srcId="{02EE4EF2-9816-4E1F-9184-87D9492527C5}" destId="{39F791F3-2891-4196-B615-94E852AF0DDB}" srcOrd="0" destOrd="0" parTransId="{664E3261-65FD-4205-B668-ECF1ABEDFECA}" sibTransId="{04824E03-A0FB-4888-99F1-F84DFC8F0834}"/>
    <dgm:cxn modelId="{B985A1A6-C962-4D41-93D0-B75FA80D5316}" srcId="{31992FB1-7D69-4737-B2DE-794CBD0DC275}" destId="{D8E409C1-29F2-40C0-84E6-7400012D2B63}" srcOrd="3" destOrd="0" parTransId="{9ADC182C-5BBD-4915-95EE-3C899DE3886B}" sibTransId="{73E01740-5101-4FB3-8887-4AB183BD821D}"/>
    <dgm:cxn modelId="{28E500AA-7D84-4C3C-9327-AE028784D6FE}" type="presOf" srcId="{62D7D983-BA6B-4722-AE6C-1ECE117F1897}" destId="{2640AD85-772D-47E6-8792-C52DAA4D3822}" srcOrd="0" destOrd="1" presId="urn:microsoft.com/office/officeart/2005/8/layout/hProcess7"/>
    <dgm:cxn modelId="{71B399B4-4A18-48BE-9608-B9858BDC4B49}" type="presOf" srcId="{51376FD2-17EF-4420-941A-F80903ABEC4B}" destId="{2640AD85-772D-47E6-8792-C52DAA4D3822}" srcOrd="0" destOrd="0" presId="urn:microsoft.com/office/officeart/2005/8/layout/hProcess7"/>
    <dgm:cxn modelId="{9874CFBB-1D9C-4D52-AA00-36184E0C1E96}" type="presOf" srcId="{B10636C2-1675-4CE7-AF18-2A0AAE3F8DF6}" destId="{950B496B-99C5-45DF-A22A-E09327E42C22}" srcOrd="0" destOrd="0" presId="urn:microsoft.com/office/officeart/2005/8/layout/hProcess7"/>
    <dgm:cxn modelId="{EB7DD3C5-5338-44AF-8F27-B0F0ABC69352}" type="presOf" srcId="{BD4AC03C-7E1E-487A-AEAE-30E5EF613733}" destId="{AD39BC82-C515-46C4-A0D3-CE008170A429}" srcOrd="0" destOrd="0" presId="urn:microsoft.com/office/officeart/2005/8/layout/hProcess7"/>
    <dgm:cxn modelId="{8245BBC6-DFEE-4045-9D64-7F27BA27165D}" type="presOf" srcId="{68F3B3B0-8840-4E46-8682-06EC524B3701}" destId="{AD39BC82-C515-46C4-A0D3-CE008170A429}" srcOrd="0" destOrd="4" presId="urn:microsoft.com/office/officeart/2005/8/layout/hProcess7"/>
    <dgm:cxn modelId="{C86265CC-EDEA-4F90-9035-28282FEB30F0}" type="presOf" srcId="{31992FB1-7D69-4737-B2DE-794CBD0DC275}" destId="{87DF8305-13E1-4ED5-896B-0167A62212D0}" srcOrd="0" destOrd="0" presId="urn:microsoft.com/office/officeart/2005/8/layout/hProcess7"/>
    <dgm:cxn modelId="{204801D3-45C5-4D2A-8CE5-ED0700BFCD83}" type="presOf" srcId="{911BFD0E-CDE2-47E0-94E0-B7F8A6FCBF9F}" destId="{04C73FE5-4E0A-46A9-946A-5088C438ED6B}" srcOrd="0" destOrd="1" presId="urn:microsoft.com/office/officeart/2005/8/layout/hProcess7"/>
    <dgm:cxn modelId="{1EEEC0DB-E5B4-423D-8952-B5AD0B7EBBDF}" type="presOf" srcId="{02EE4EF2-9816-4E1F-9184-87D9492527C5}" destId="{81E36CAB-9844-496B-AAC0-02B4854E2F1A}" srcOrd="0" destOrd="0" presId="urn:microsoft.com/office/officeart/2005/8/layout/hProcess7"/>
    <dgm:cxn modelId="{B0D802E5-A0B0-4CBF-887C-5FB5246A086E}" type="presOf" srcId="{B10636C2-1675-4CE7-AF18-2A0AAE3F8DF6}" destId="{2FC32017-85F9-4800-89A3-F5146AA1CA29}" srcOrd="1" destOrd="0" presId="urn:microsoft.com/office/officeart/2005/8/layout/hProcess7"/>
    <dgm:cxn modelId="{359C53EC-F926-4C25-A3F2-627D63C295EF}" type="presOf" srcId="{D8E409C1-29F2-40C0-84E6-7400012D2B63}" destId="{AD39BC82-C515-46C4-A0D3-CE008170A429}" srcOrd="0" destOrd="3" presId="urn:microsoft.com/office/officeart/2005/8/layout/hProcess7"/>
    <dgm:cxn modelId="{0D9271F2-DA1A-47F8-886B-120E29652380}" type="presOf" srcId="{2C0DEB0A-3A63-429F-80A6-537722F232A7}" destId="{AD39BC82-C515-46C4-A0D3-CE008170A429}" srcOrd="0" destOrd="1" presId="urn:microsoft.com/office/officeart/2005/8/layout/hProcess7"/>
    <dgm:cxn modelId="{19E684FA-EB00-4E30-A8F2-B0DC171072CC}" type="presOf" srcId="{02EE4EF2-9816-4E1F-9184-87D9492527C5}" destId="{99CD9D59-5691-44DB-9FCA-54B7273C08A8}" srcOrd="1" destOrd="0" presId="urn:microsoft.com/office/officeart/2005/8/layout/hProcess7"/>
    <dgm:cxn modelId="{5232DBFC-AE10-4608-9460-B77A315A289C}" srcId="{31992FB1-7D69-4737-B2DE-794CBD0DC275}" destId="{2C0DEB0A-3A63-429F-80A6-537722F232A7}" srcOrd="1" destOrd="0" parTransId="{42BC1F80-C688-4DD5-BC55-015DEC848245}" sibTransId="{ABEF594D-ECA1-4445-8C6B-0FB48C94CE3B}"/>
    <dgm:cxn modelId="{79A0BA18-2488-4302-BAAA-34BE1AB0FC3E}" type="presParOf" srcId="{58BBD571-BB31-4191-BE04-875C8EE1D83E}" destId="{EDA1376A-45AB-498D-B342-05EC4111DEE0}" srcOrd="0" destOrd="0" presId="urn:microsoft.com/office/officeart/2005/8/layout/hProcess7"/>
    <dgm:cxn modelId="{0C72CC92-EA25-4840-819B-B5B2443137D2}" type="presParOf" srcId="{EDA1376A-45AB-498D-B342-05EC4111DEE0}" destId="{81E36CAB-9844-496B-AAC0-02B4854E2F1A}" srcOrd="0" destOrd="0" presId="urn:microsoft.com/office/officeart/2005/8/layout/hProcess7"/>
    <dgm:cxn modelId="{F67A4A4C-1A4D-4ACF-88F4-D3C3D7E62DFB}" type="presParOf" srcId="{EDA1376A-45AB-498D-B342-05EC4111DEE0}" destId="{99CD9D59-5691-44DB-9FCA-54B7273C08A8}" srcOrd="1" destOrd="0" presId="urn:microsoft.com/office/officeart/2005/8/layout/hProcess7"/>
    <dgm:cxn modelId="{0A9277D2-BB7C-475C-B725-F0E16EBA47EB}" type="presParOf" srcId="{EDA1376A-45AB-498D-B342-05EC4111DEE0}" destId="{04C73FE5-4E0A-46A9-946A-5088C438ED6B}" srcOrd="2" destOrd="0" presId="urn:microsoft.com/office/officeart/2005/8/layout/hProcess7"/>
    <dgm:cxn modelId="{ECD3E92D-25EC-4B19-87B8-334E017EF403}" type="presParOf" srcId="{58BBD571-BB31-4191-BE04-875C8EE1D83E}" destId="{6162CCDD-082A-4159-A6E5-9CE56F5FC1FC}" srcOrd="1" destOrd="0" presId="urn:microsoft.com/office/officeart/2005/8/layout/hProcess7"/>
    <dgm:cxn modelId="{5997031D-5367-4F53-8EBA-62810BC85C83}" type="presParOf" srcId="{58BBD571-BB31-4191-BE04-875C8EE1D83E}" destId="{6D0FCB66-5F52-4967-B2AA-734656D7AECC}" srcOrd="2" destOrd="0" presId="urn:microsoft.com/office/officeart/2005/8/layout/hProcess7"/>
    <dgm:cxn modelId="{8E53E9A2-183B-41B8-A436-B1525A3B49AB}" type="presParOf" srcId="{6D0FCB66-5F52-4967-B2AA-734656D7AECC}" destId="{E07C0451-FE12-4DEF-8F24-93A6934DB38E}" srcOrd="0" destOrd="0" presId="urn:microsoft.com/office/officeart/2005/8/layout/hProcess7"/>
    <dgm:cxn modelId="{29486C72-73B8-4488-AC5D-4EC26273C69F}" type="presParOf" srcId="{6D0FCB66-5F52-4967-B2AA-734656D7AECC}" destId="{395EB2E7-684E-44C2-A745-7D70E50A3CD5}" srcOrd="1" destOrd="0" presId="urn:microsoft.com/office/officeart/2005/8/layout/hProcess7"/>
    <dgm:cxn modelId="{9A8759ED-E7AD-4360-A88D-0489ACD0115E}" type="presParOf" srcId="{6D0FCB66-5F52-4967-B2AA-734656D7AECC}" destId="{EF7F5207-3F7E-402B-9D49-84C9ACB67E61}" srcOrd="2" destOrd="0" presId="urn:microsoft.com/office/officeart/2005/8/layout/hProcess7"/>
    <dgm:cxn modelId="{FB459857-A432-4D4F-9ED9-902C1948350E}" type="presParOf" srcId="{58BBD571-BB31-4191-BE04-875C8EE1D83E}" destId="{041D8436-26DF-443C-A945-93803F689A64}" srcOrd="3" destOrd="0" presId="urn:microsoft.com/office/officeart/2005/8/layout/hProcess7"/>
    <dgm:cxn modelId="{E3C24760-298C-4805-923A-B5E9B302C119}" type="presParOf" srcId="{58BBD571-BB31-4191-BE04-875C8EE1D83E}" destId="{C63721E7-AE14-4BE8-8704-568F10936F74}" srcOrd="4" destOrd="0" presId="urn:microsoft.com/office/officeart/2005/8/layout/hProcess7"/>
    <dgm:cxn modelId="{E0E4CC19-3D0A-4D37-B9A4-1D37F93073CC}" type="presParOf" srcId="{C63721E7-AE14-4BE8-8704-568F10936F74}" destId="{87DF8305-13E1-4ED5-896B-0167A62212D0}" srcOrd="0" destOrd="0" presId="urn:microsoft.com/office/officeart/2005/8/layout/hProcess7"/>
    <dgm:cxn modelId="{F8E5DF24-C182-4CBB-9C93-A9F09AB5BF81}" type="presParOf" srcId="{C63721E7-AE14-4BE8-8704-568F10936F74}" destId="{924B47E6-198C-452A-936A-821145150D1E}" srcOrd="1" destOrd="0" presId="urn:microsoft.com/office/officeart/2005/8/layout/hProcess7"/>
    <dgm:cxn modelId="{322FD8DE-7876-4E01-97F2-2B94AFF9BF79}" type="presParOf" srcId="{C63721E7-AE14-4BE8-8704-568F10936F74}" destId="{AD39BC82-C515-46C4-A0D3-CE008170A429}" srcOrd="2" destOrd="0" presId="urn:microsoft.com/office/officeart/2005/8/layout/hProcess7"/>
    <dgm:cxn modelId="{3F24B0A7-9D93-4DD6-8CB2-29B71B8BCDC5}" type="presParOf" srcId="{58BBD571-BB31-4191-BE04-875C8EE1D83E}" destId="{138E153B-BC89-42BF-B516-B9DE5FD55210}" srcOrd="5" destOrd="0" presId="urn:microsoft.com/office/officeart/2005/8/layout/hProcess7"/>
    <dgm:cxn modelId="{ACF3CDE1-265D-4253-A691-0BAE1EAC2C47}" type="presParOf" srcId="{58BBD571-BB31-4191-BE04-875C8EE1D83E}" destId="{6FD180DD-4C5B-4B74-B451-DCD77A05834F}" srcOrd="6" destOrd="0" presId="urn:microsoft.com/office/officeart/2005/8/layout/hProcess7"/>
    <dgm:cxn modelId="{3A5D1A13-0D21-4B0F-A7FB-2E84E49F766E}" type="presParOf" srcId="{6FD180DD-4C5B-4B74-B451-DCD77A05834F}" destId="{3C689305-1C6D-4294-BA88-1C58AED34834}" srcOrd="0" destOrd="0" presId="urn:microsoft.com/office/officeart/2005/8/layout/hProcess7"/>
    <dgm:cxn modelId="{743DEFEC-4506-4120-BB6F-5B85DA39A8D4}" type="presParOf" srcId="{6FD180DD-4C5B-4B74-B451-DCD77A05834F}" destId="{35E183B1-DFFC-472B-9160-399EB35AD0DF}" srcOrd="1" destOrd="0" presId="urn:microsoft.com/office/officeart/2005/8/layout/hProcess7"/>
    <dgm:cxn modelId="{57D310CA-1A50-476B-93E5-5C16E5E8001F}" type="presParOf" srcId="{6FD180DD-4C5B-4B74-B451-DCD77A05834F}" destId="{FF078860-3C67-4CB8-AC98-6CE4CBBF5DCC}" srcOrd="2" destOrd="0" presId="urn:microsoft.com/office/officeart/2005/8/layout/hProcess7"/>
    <dgm:cxn modelId="{59942E16-BE22-4E86-B0A0-ABBC2B0A01B3}" type="presParOf" srcId="{58BBD571-BB31-4191-BE04-875C8EE1D83E}" destId="{1EAC3B5B-FC0D-4A4A-B88D-40D5DE379F11}" srcOrd="7" destOrd="0" presId="urn:microsoft.com/office/officeart/2005/8/layout/hProcess7"/>
    <dgm:cxn modelId="{F0D92EE5-D36E-40A8-B68E-E822C7245AB2}" type="presParOf" srcId="{58BBD571-BB31-4191-BE04-875C8EE1D83E}" destId="{E8639CFE-252D-492C-9ABB-A218B221FD59}" srcOrd="8" destOrd="0" presId="urn:microsoft.com/office/officeart/2005/8/layout/hProcess7"/>
    <dgm:cxn modelId="{563DD0AC-A12E-48AE-9122-A35F2F706183}" type="presParOf" srcId="{E8639CFE-252D-492C-9ABB-A218B221FD59}" destId="{950B496B-99C5-45DF-A22A-E09327E42C22}" srcOrd="0" destOrd="0" presId="urn:microsoft.com/office/officeart/2005/8/layout/hProcess7"/>
    <dgm:cxn modelId="{34FDD262-47C8-408B-8A55-2A6B0150DB82}" type="presParOf" srcId="{E8639CFE-252D-492C-9ABB-A218B221FD59}" destId="{2FC32017-85F9-4800-89A3-F5146AA1CA29}" srcOrd="1" destOrd="0" presId="urn:microsoft.com/office/officeart/2005/8/layout/hProcess7"/>
    <dgm:cxn modelId="{8CEFDF0C-7C8F-42D3-A031-C3E937B533EB}" type="presParOf" srcId="{E8639CFE-252D-492C-9ABB-A218B221FD59}" destId="{2640AD85-772D-47E6-8792-C52DAA4D382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B2ADA7A-EAA4-40D8-B752-67B752FB5A7E}"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GB"/>
        </a:p>
      </dgm:t>
    </dgm:pt>
    <dgm:pt modelId="{E08D48FA-E80E-4B20-9405-C624CC629C01}">
      <dgm:prSet phldrT="[Text]" custT="1"/>
      <dgm:spPr/>
      <dgm:t>
        <a:bodyPr/>
        <a:lstStyle/>
        <a:p>
          <a:r>
            <a:rPr lang="en-GB" sz="2000" dirty="0"/>
            <a:t>MURD</a:t>
          </a:r>
        </a:p>
        <a:p>
          <a:r>
            <a:rPr lang="en-GB" sz="2000" dirty="0"/>
            <a:t>FUNDING, ALIENATION, PROCLAMATION</a:t>
          </a:r>
        </a:p>
      </dgm:t>
    </dgm:pt>
    <dgm:pt modelId="{741D3041-0EB8-4F1B-A3ED-7F04EB69882E}" type="parTrans" cxnId="{EF669C29-4A14-4AA4-96A1-A9AE9B0C2C25}">
      <dgm:prSet/>
      <dgm:spPr/>
      <dgm:t>
        <a:bodyPr/>
        <a:lstStyle/>
        <a:p>
          <a:endParaRPr lang="en-GB" sz="2000"/>
        </a:p>
      </dgm:t>
    </dgm:pt>
    <dgm:pt modelId="{B176B658-CFDD-4685-92AB-555CF42C0F04}" type="sibTrans" cxnId="{EF669C29-4A14-4AA4-96A1-A9AE9B0C2C25}">
      <dgm:prSet custT="1">
        <dgm:style>
          <a:lnRef idx="1">
            <a:schemeClr val="accent5"/>
          </a:lnRef>
          <a:fillRef idx="3">
            <a:schemeClr val="accent5"/>
          </a:fillRef>
          <a:effectRef idx="2">
            <a:schemeClr val="accent5"/>
          </a:effectRef>
          <a:fontRef idx="minor">
            <a:schemeClr val="lt1"/>
          </a:fontRef>
        </dgm:style>
      </dgm:prSet>
      <dgm:spPr/>
    </dgm:pt>
    <dgm:pt modelId="{12FDB971-E182-4B72-9B97-F02E7AAC298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GB" sz="2000" b="1" dirty="0"/>
            <a:t>ALAN </a:t>
          </a:r>
        </a:p>
        <a:p>
          <a:r>
            <a:rPr lang="en-GB" sz="2000" b="1" dirty="0"/>
            <a:t>57 LOCAL AUTHORITIES +2</a:t>
          </a:r>
        </a:p>
      </dgm:t>
    </dgm:pt>
    <dgm:pt modelId="{ED23DB21-F8C9-4097-8C88-D20BA3386A94}" type="parTrans" cxnId="{E657BDFC-0DDF-48F6-B43D-24808F94DB8F}">
      <dgm:prSet/>
      <dgm:spPr/>
      <dgm:t>
        <a:bodyPr/>
        <a:lstStyle/>
        <a:p>
          <a:endParaRPr lang="en-GB" sz="2000"/>
        </a:p>
      </dgm:t>
    </dgm:pt>
    <dgm:pt modelId="{6623DBE5-0A23-43A1-BD4A-E57A1A8B1EB0}" type="sibTrans" cxnId="{E657BDFC-0DDF-48F6-B43D-24808F94DB8F}">
      <dgm:prSet custT="1"/>
      <dgm:spPr/>
    </dgm:pt>
    <dgm:pt modelId="{D877B454-683D-4E0F-BD9D-FD01430A8625}">
      <dgm:prSet phldrT="[Text]" custT="1"/>
      <dgm:spPr/>
      <dgm:t>
        <a:bodyPr/>
        <a:lstStyle/>
        <a:p>
          <a:r>
            <a:rPr lang="en-GB" sz="2000" b="1" dirty="0"/>
            <a:t>WAITING LIST STRATEGY</a:t>
          </a:r>
        </a:p>
        <a:p>
          <a:r>
            <a:rPr lang="en-GB" sz="2000" b="1" dirty="0"/>
            <a:t>STEP 1</a:t>
          </a:r>
        </a:p>
      </dgm:t>
    </dgm:pt>
    <dgm:pt modelId="{7D24316F-C1B7-45A9-8A75-6D3207A35739}" type="parTrans" cxnId="{ED6D13B8-8F29-4D10-A495-0D1AE0732149}">
      <dgm:prSet/>
      <dgm:spPr/>
      <dgm:t>
        <a:bodyPr/>
        <a:lstStyle/>
        <a:p>
          <a:endParaRPr lang="en-GB" sz="2000"/>
        </a:p>
      </dgm:t>
    </dgm:pt>
    <dgm:pt modelId="{A6B0ADB7-48B6-4C2B-95FD-70BBC55C073B}" type="sibTrans" cxnId="{ED6D13B8-8F29-4D10-A495-0D1AE0732149}">
      <dgm:prSet custT="1"/>
      <dgm:spPr/>
      <dgm:t>
        <a:bodyPr/>
        <a:lstStyle/>
        <a:p>
          <a:endParaRPr lang="en-GB" sz="2000"/>
        </a:p>
      </dgm:t>
    </dgm:pt>
    <dgm:pt modelId="{5BCDC757-8E34-44AF-856A-922B4985F8DD}">
      <dgm:prSet phldrT="[Text]" custT="1"/>
      <dgm:spPr/>
      <dgm:t>
        <a:bodyPr/>
        <a:lstStyle/>
        <a:p>
          <a:endParaRPr lang="en-GB" sz="2000" dirty="0"/>
        </a:p>
        <a:p>
          <a:r>
            <a:rPr lang="en-GB" sz="2000" b="1" dirty="0"/>
            <a:t>RESIDENTIA</a:t>
          </a:r>
          <a:r>
            <a:rPr lang="en-GB" sz="2000" dirty="0"/>
            <a:t>L </a:t>
          </a:r>
          <a:r>
            <a:rPr lang="en-GB" sz="2000" b="1" dirty="0"/>
            <a:t>ERVEN  STOCK LIST</a:t>
          </a:r>
        </a:p>
        <a:p>
          <a:r>
            <a:rPr lang="en-GB" sz="2000" b="1" dirty="0"/>
            <a:t>STEP 2</a:t>
          </a:r>
          <a:r>
            <a:rPr lang="en-GB" sz="2000" dirty="0"/>
            <a:t> </a:t>
          </a:r>
        </a:p>
        <a:p>
          <a:endParaRPr lang="en-GB" sz="2000" dirty="0"/>
        </a:p>
      </dgm:t>
    </dgm:pt>
    <dgm:pt modelId="{90498C3D-5E64-44AA-926C-578FA9AA4951}" type="parTrans" cxnId="{457B478E-045E-45DE-9D0B-79A7D4B7509F}">
      <dgm:prSet/>
      <dgm:spPr/>
      <dgm:t>
        <a:bodyPr/>
        <a:lstStyle/>
        <a:p>
          <a:endParaRPr lang="en-GB" sz="2000"/>
        </a:p>
      </dgm:t>
    </dgm:pt>
    <dgm:pt modelId="{976C13AE-E517-492F-A666-D4D9CDBB05C1}" type="sibTrans" cxnId="{457B478E-045E-45DE-9D0B-79A7D4B7509F}">
      <dgm:prSet custT="1"/>
      <dgm:spPr/>
      <dgm:t>
        <a:bodyPr/>
        <a:lstStyle/>
        <a:p>
          <a:endParaRPr lang="en-GB" sz="2000"/>
        </a:p>
      </dgm:t>
    </dgm:pt>
    <dgm:pt modelId="{CF6971D0-C4F4-4D39-B464-40E02DB978B3}">
      <dgm:prSet phldrT="[Text]" custT="1"/>
      <dgm:spPr/>
      <dgm:t>
        <a:bodyPr/>
        <a:lstStyle/>
        <a:p>
          <a:r>
            <a:rPr lang="en-GB" sz="2000" b="1" dirty="0"/>
            <a:t>HOUSING OPTIONS</a:t>
          </a:r>
        </a:p>
        <a:p>
          <a:r>
            <a:rPr lang="en-GB" sz="2000" b="1" dirty="0"/>
            <a:t>STEP 3 </a:t>
          </a:r>
        </a:p>
      </dgm:t>
    </dgm:pt>
    <dgm:pt modelId="{95CF9DC2-E346-4376-A1B4-25BE42BB6FC2}" type="parTrans" cxnId="{CCFC9435-DFD6-4144-B854-F99A60ED099A}">
      <dgm:prSet/>
      <dgm:spPr/>
      <dgm:t>
        <a:bodyPr/>
        <a:lstStyle/>
        <a:p>
          <a:endParaRPr lang="en-GB" sz="2000"/>
        </a:p>
      </dgm:t>
    </dgm:pt>
    <dgm:pt modelId="{4455D9FE-3EC2-4960-9DD6-761322F71D69}" type="sibTrans" cxnId="{CCFC9435-DFD6-4144-B854-F99A60ED099A}">
      <dgm:prSet custT="1"/>
      <dgm:spPr/>
      <dgm:t>
        <a:bodyPr/>
        <a:lstStyle/>
        <a:p>
          <a:endParaRPr lang="en-GB" sz="2000"/>
        </a:p>
      </dgm:t>
    </dgm:pt>
    <dgm:pt modelId="{C03D1C56-49BF-447B-8C99-6E55C2E095EC}">
      <dgm:prSet custT="1"/>
      <dgm:spPr/>
      <dgm:t>
        <a:bodyPr/>
        <a:lstStyle/>
        <a:p>
          <a:r>
            <a:rPr lang="en-GB" sz="2000" b="1" dirty="0"/>
            <a:t>ARC</a:t>
          </a:r>
        </a:p>
        <a:p>
          <a:r>
            <a:rPr lang="en-GB" sz="2000" b="1" dirty="0"/>
            <a:t>14 REGIONAL COUNCIL</a:t>
          </a:r>
        </a:p>
        <a:p>
          <a:r>
            <a:rPr lang="en-GB" sz="2000" b="1" dirty="0"/>
            <a:t>SETTLEMENTS ?</a:t>
          </a:r>
        </a:p>
      </dgm:t>
    </dgm:pt>
    <dgm:pt modelId="{46EE7BF8-C7D7-44A3-9B6F-C22B0AD5774A}" type="parTrans" cxnId="{BEBFDACB-610F-4CF1-A3F2-6BBEF9E1C1CD}">
      <dgm:prSet/>
      <dgm:spPr/>
      <dgm:t>
        <a:bodyPr/>
        <a:lstStyle/>
        <a:p>
          <a:endParaRPr lang="en-GB" sz="2000"/>
        </a:p>
      </dgm:t>
    </dgm:pt>
    <dgm:pt modelId="{03444326-5E1B-42AF-994F-EA562F377446}" type="sibTrans" cxnId="{BEBFDACB-610F-4CF1-A3F2-6BBEF9E1C1CD}">
      <dgm:prSet custT="1"/>
      <dgm:spPr/>
    </dgm:pt>
    <dgm:pt modelId="{15DFB315-4487-42F3-A06E-D4D931EA6AED}">
      <dgm:prSet custT="1">
        <dgm:style>
          <a:lnRef idx="0">
            <a:schemeClr val="accent4"/>
          </a:lnRef>
          <a:fillRef idx="3">
            <a:schemeClr val="accent4"/>
          </a:fillRef>
          <a:effectRef idx="3">
            <a:schemeClr val="accent4"/>
          </a:effectRef>
          <a:fontRef idx="minor">
            <a:schemeClr val="lt1"/>
          </a:fontRef>
        </dgm:style>
      </dgm:prSet>
      <dgm:spPr/>
      <dgm:t>
        <a:bodyPr/>
        <a:lstStyle/>
        <a:p>
          <a:r>
            <a:rPr lang="en-GB" sz="2000" b="1" dirty="0"/>
            <a:t>HOUSING DEVELOPMENT FUND </a:t>
          </a:r>
        </a:p>
      </dgm:t>
    </dgm:pt>
    <dgm:pt modelId="{A563A4EA-8709-43CC-A60C-006DAB62AAD6}" type="parTrans" cxnId="{10AAC19B-C280-4B4A-89A5-25A8A32FF6E0}">
      <dgm:prSet/>
      <dgm:spPr/>
      <dgm:t>
        <a:bodyPr/>
        <a:lstStyle/>
        <a:p>
          <a:endParaRPr lang="en-GB"/>
        </a:p>
      </dgm:t>
    </dgm:pt>
    <dgm:pt modelId="{D7500429-8F1B-43E6-BE59-3DB621393881}" type="sibTrans" cxnId="{10AAC19B-C280-4B4A-89A5-25A8A32FF6E0}">
      <dgm:prSet/>
      <dgm:spPr/>
      <dgm:t>
        <a:bodyPr/>
        <a:lstStyle/>
        <a:p>
          <a:endParaRPr lang="en-GB"/>
        </a:p>
      </dgm:t>
    </dgm:pt>
    <dgm:pt modelId="{7D46D4D3-F952-4DDF-91C9-C301D04D4A90}" type="pres">
      <dgm:prSet presAssocID="{7B2ADA7A-EAA4-40D8-B752-67B752FB5A7E}" presName="hierChild1" presStyleCnt="0">
        <dgm:presLayoutVars>
          <dgm:chPref val="1"/>
          <dgm:dir/>
          <dgm:animOne val="branch"/>
          <dgm:animLvl val="lvl"/>
          <dgm:resizeHandles/>
        </dgm:presLayoutVars>
      </dgm:prSet>
      <dgm:spPr/>
    </dgm:pt>
    <dgm:pt modelId="{38ADB0BF-6EC7-4F91-9754-B3BB7843DB84}" type="pres">
      <dgm:prSet presAssocID="{E08D48FA-E80E-4B20-9405-C624CC629C01}" presName="hierRoot1" presStyleCnt="0"/>
      <dgm:spPr/>
    </dgm:pt>
    <dgm:pt modelId="{800F1C5D-741B-4E52-A3D1-B4D8AD56B72A}" type="pres">
      <dgm:prSet presAssocID="{E08D48FA-E80E-4B20-9405-C624CC629C01}" presName="composite" presStyleCnt="0"/>
      <dgm:spPr/>
    </dgm:pt>
    <dgm:pt modelId="{F5A64E6A-2425-4CA7-B0E1-AF171D2475B5}" type="pres">
      <dgm:prSet presAssocID="{E08D48FA-E80E-4B20-9405-C624CC629C01}" presName="background" presStyleLbl="node0" presStyleIdx="0" presStyleCnt="1"/>
      <dgm:spPr/>
    </dgm:pt>
    <dgm:pt modelId="{2CA03C77-E852-464E-9417-0F2F40E9DF62}" type="pres">
      <dgm:prSet presAssocID="{E08D48FA-E80E-4B20-9405-C624CC629C01}" presName="text" presStyleLbl="fgAcc0" presStyleIdx="0" presStyleCnt="1" custScaleX="379627" custScaleY="225700" custLinFactNeighborX="-18008" custLinFactNeighborY="-59561">
        <dgm:presLayoutVars>
          <dgm:chPref val="3"/>
        </dgm:presLayoutVars>
      </dgm:prSet>
      <dgm:spPr/>
    </dgm:pt>
    <dgm:pt modelId="{203141FE-05A3-4D47-9200-7B543731EED3}" type="pres">
      <dgm:prSet presAssocID="{E08D48FA-E80E-4B20-9405-C624CC629C01}" presName="hierChild2" presStyleCnt="0"/>
      <dgm:spPr/>
    </dgm:pt>
    <dgm:pt modelId="{556A5FE0-C42D-40F3-A3C9-BDC9163BB92F}" type="pres">
      <dgm:prSet presAssocID="{ED23DB21-F8C9-4097-8C88-D20BA3386A94}" presName="Name10" presStyleLbl="parChTrans1D2" presStyleIdx="0" presStyleCnt="3"/>
      <dgm:spPr/>
    </dgm:pt>
    <dgm:pt modelId="{AA2DAE29-CE90-48BD-85F4-6025C9A51F31}" type="pres">
      <dgm:prSet presAssocID="{12FDB971-E182-4B72-9B97-F02E7AAC2989}" presName="hierRoot2" presStyleCnt="0"/>
      <dgm:spPr/>
    </dgm:pt>
    <dgm:pt modelId="{7FEB9062-9347-46A9-A471-42C53E18D7D8}" type="pres">
      <dgm:prSet presAssocID="{12FDB971-E182-4B72-9B97-F02E7AAC2989}" presName="composite2" presStyleCnt="0"/>
      <dgm:spPr/>
    </dgm:pt>
    <dgm:pt modelId="{64734DF1-CB12-4CB0-8039-FBDDE9ACD068}" type="pres">
      <dgm:prSet presAssocID="{12FDB971-E182-4B72-9B97-F02E7AAC2989}" presName="background2" presStyleLbl="node2" presStyleIdx="0" presStyleCnt="3">
        <dgm:style>
          <a:lnRef idx="1">
            <a:schemeClr val="accent4"/>
          </a:lnRef>
          <a:fillRef idx="3">
            <a:schemeClr val="accent4"/>
          </a:fillRef>
          <a:effectRef idx="2">
            <a:schemeClr val="accent4"/>
          </a:effectRef>
          <a:fontRef idx="minor">
            <a:schemeClr val="lt1"/>
          </a:fontRef>
        </dgm:style>
      </dgm:prSet>
      <dgm:spPr>
        <a:solidFill>
          <a:srgbClr val="1BEF1B"/>
        </a:solidFill>
      </dgm:spPr>
    </dgm:pt>
    <dgm:pt modelId="{40D65B5A-7352-43AF-A846-CE8365E85850}" type="pres">
      <dgm:prSet presAssocID="{12FDB971-E182-4B72-9B97-F02E7AAC2989}" presName="text2" presStyleLbl="fgAcc2" presStyleIdx="0" presStyleCnt="3" custScaleX="268946" custScaleY="197763" custLinFactNeighborX="-29654" custLinFactNeighborY="-18110">
        <dgm:presLayoutVars>
          <dgm:chPref val="3"/>
        </dgm:presLayoutVars>
      </dgm:prSet>
      <dgm:spPr/>
    </dgm:pt>
    <dgm:pt modelId="{33ADC4EB-3185-415E-861C-DE981CA95228}" type="pres">
      <dgm:prSet presAssocID="{12FDB971-E182-4B72-9B97-F02E7AAC2989}" presName="hierChild3" presStyleCnt="0"/>
      <dgm:spPr/>
    </dgm:pt>
    <dgm:pt modelId="{788B2041-5D3B-4187-9C65-FFAA69B3EB05}" type="pres">
      <dgm:prSet presAssocID="{7D24316F-C1B7-45A9-8A75-6D3207A35739}" presName="Name17" presStyleLbl="parChTrans1D3" presStyleIdx="0" presStyleCnt="2"/>
      <dgm:spPr/>
    </dgm:pt>
    <dgm:pt modelId="{0B547B95-AD7A-4229-B0D2-45FE5F0BD4DE}" type="pres">
      <dgm:prSet presAssocID="{D877B454-683D-4E0F-BD9D-FD01430A8625}" presName="hierRoot3" presStyleCnt="0"/>
      <dgm:spPr/>
    </dgm:pt>
    <dgm:pt modelId="{E7C543FA-98F4-42B1-8B29-900354A51078}" type="pres">
      <dgm:prSet presAssocID="{D877B454-683D-4E0F-BD9D-FD01430A8625}" presName="composite3" presStyleCnt="0"/>
      <dgm:spPr/>
    </dgm:pt>
    <dgm:pt modelId="{C925D826-FE13-490C-8BF9-EA89B3F9AD66}" type="pres">
      <dgm:prSet presAssocID="{D877B454-683D-4E0F-BD9D-FD01430A8625}" presName="background3" presStyleLbl="node3" presStyleIdx="0" presStyleCnt="2"/>
      <dgm:spPr/>
    </dgm:pt>
    <dgm:pt modelId="{70682222-C0D0-4229-8363-90BC2FC38E7C}" type="pres">
      <dgm:prSet presAssocID="{D877B454-683D-4E0F-BD9D-FD01430A8625}" presName="text3" presStyleLbl="fgAcc3" presStyleIdx="0" presStyleCnt="2" custScaleX="194027" custScaleY="204458" custLinFactNeighborX="354" custLinFactNeighborY="-9768">
        <dgm:presLayoutVars>
          <dgm:chPref val="3"/>
        </dgm:presLayoutVars>
      </dgm:prSet>
      <dgm:spPr/>
    </dgm:pt>
    <dgm:pt modelId="{78F775F5-4B91-448A-96D6-5AD3E92C66E2}" type="pres">
      <dgm:prSet presAssocID="{D877B454-683D-4E0F-BD9D-FD01430A8625}" presName="hierChild4" presStyleCnt="0"/>
      <dgm:spPr/>
    </dgm:pt>
    <dgm:pt modelId="{CAF49A42-51BD-4EE8-AE4F-7999BE3877DA}" type="pres">
      <dgm:prSet presAssocID="{90498C3D-5E64-44AA-926C-578FA9AA4951}" presName="Name17" presStyleLbl="parChTrans1D3" presStyleIdx="1" presStyleCnt="2"/>
      <dgm:spPr/>
    </dgm:pt>
    <dgm:pt modelId="{20123E70-BB32-4D38-B389-2A83037F30FE}" type="pres">
      <dgm:prSet presAssocID="{5BCDC757-8E34-44AF-856A-922B4985F8DD}" presName="hierRoot3" presStyleCnt="0"/>
      <dgm:spPr/>
    </dgm:pt>
    <dgm:pt modelId="{836CCB1D-DE14-4AB4-80B9-4B92F49E04DF}" type="pres">
      <dgm:prSet presAssocID="{5BCDC757-8E34-44AF-856A-922B4985F8DD}" presName="composite3" presStyleCnt="0"/>
      <dgm:spPr/>
    </dgm:pt>
    <dgm:pt modelId="{174CBA85-41DA-4B41-B253-50887FB2CB41}" type="pres">
      <dgm:prSet presAssocID="{5BCDC757-8E34-44AF-856A-922B4985F8DD}" presName="background3" presStyleLbl="node3" presStyleIdx="1" presStyleCnt="2"/>
      <dgm:spPr/>
    </dgm:pt>
    <dgm:pt modelId="{90066DAC-0EFE-4354-9AB0-207A60666869}" type="pres">
      <dgm:prSet presAssocID="{5BCDC757-8E34-44AF-856A-922B4985F8DD}" presName="text3" presStyleLbl="fgAcc3" presStyleIdx="1" presStyleCnt="2" custScaleX="268613" custScaleY="177105" custLinFactNeighborX="42323" custLinFactNeighborY="1916">
        <dgm:presLayoutVars>
          <dgm:chPref val="3"/>
        </dgm:presLayoutVars>
      </dgm:prSet>
      <dgm:spPr/>
    </dgm:pt>
    <dgm:pt modelId="{5F2A87FD-8292-4315-847B-ADC905D31FA7}" type="pres">
      <dgm:prSet presAssocID="{5BCDC757-8E34-44AF-856A-922B4985F8DD}" presName="hierChild4" presStyleCnt="0"/>
      <dgm:spPr/>
    </dgm:pt>
    <dgm:pt modelId="{1DC9D1C1-AB1E-4BC3-B96F-0F0CA10C5B03}" type="pres">
      <dgm:prSet presAssocID="{A563A4EA-8709-43CC-A60C-006DAB62AAD6}" presName="Name23" presStyleLbl="parChTrans1D4" presStyleIdx="0" presStyleCnt="1"/>
      <dgm:spPr/>
    </dgm:pt>
    <dgm:pt modelId="{65B38551-BB83-4C84-94B0-3721E7E593B8}" type="pres">
      <dgm:prSet presAssocID="{15DFB315-4487-42F3-A06E-D4D931EA6AED}" presName="hierRoot4" presStyleCnt="0"/>
      <dgm:spPr/>
    </dgm:pt>
    <dgm:pt modelId="{254AA3EF-3BF7-416A-BA38-120FE9165034}" type="pres">
      <dgm:prSet presAssocID="{15DFB315-4487-42F3-A06E-D4D931EA6AED}" presName="composite4" presStyleCnt="0"/>
      <dgm:spPr/>
    </dgm:pt>
    <dgm:pt modelId="{9FAB3E31-BDBD-493C-B849-2CE99A202889}" type="pres">
      <dgm:prSet presAssocID="{15DFB315-4487-42F3-A06E-D4D931EA6AED}" presName="background4" presStyleLbl="node4" presStyleIdx="0" presStyleCnt="1"/>
      <dgm:spPr/>
    </dgm:pt>
    <dgm:pt modelId="{FEA1EC09-CABC-495F-AE71-7C735DAA02B9}" type="pres">
      <dgm:prSet presAssocID="{15DFB315-4487-42F3-A06E-D4D931EA6AED}" presName="text4" presStyleLbl="fgAcc4" presStyleIdx="0" presStyleCnt="1" custScaleX="201896" custScaleY="130732" custLinFactNeighborX="54807" custLinFactNeighborY="2904">
        <dgm:presLayoutVars>
          <dgm:chPref val="3"/>
        </dgm:presLayoutVars>
      </dgm:prSet>
      <dgm:spPr/>
    </dgm:pt>
    <dgm:pt modelId="{8CB4B6C1-1564-4E04-A9AC-62B75D5722CF}" type="pres">
      <dgm:prSet presAssocID="{15DFB315-4487-42F3-A06E-D4D931EA6AED}" presName="hierChild5" presStyleCnt="0"/>
      <dgm:spPr/>
    </dgm:pt>
    <dgm:pt modelId="{7DCDCB28-AE20-4F5D-89F7-343D4AED92E5}" type="pres">
      <dgm:prSet presAssocID="{46EE7BF8-C7D7-44A3-9B6F-C22B0AD5774A}" presName="Name10" presStyleLbl="parChTrans1D2" presStyleIdx="1" presStyleCnt="3"/>
      <dgm:spPr/>
    </dgm:pt>
    <dgm:pt modelId="{48A387EA-060F-4EBD-85F3-94E76EC481D7}" type="pres">
      <dgm:prSet presAssocID="{C03D1C56-49BF-447B-8C99-6E55C2E095EC}" presName="hierRoot2" presStyleCnt="0"/>
      <dgm:spPr/>
    </dgm:pt>
    <dgm:pt modelId="{A2E78D0B-FAB8-4C8A-AFBF-56CA0149290E}" type="pres">
      <dgm:prSet presAssocID="{C03D1C56-49BF-447B-8C99-6E55C2E095EC}" presName="composite2" presStyleCnt="0"/>
      <dgm:spPr/>
    </dgm:pt>
    <dgm:pt modelId="{82A55B8A-B609-4EC3-9D00-982760FFCFA6}" type="pres">
      <dgm:prSet presAssocID="{C03D1C56-49BF-447B-8C99-6E55C2E095EC}" presName="background2" presStyleLbl="node2" presStyleIdx="1" presStyleCnt="3"/>
      <dgm:spPr>
        <a:solidFill>
          <a:srgbClr val="FF0000"/>
        </a:solidFill>
      </dgm:spPr>
    </dgm:pt>
    <dgm:pt modelId="{43BE3B6A-E3E5-4A9A-88CA-1C70376886B4}" type="pres">
      <dgm:prSet presAssocID="{C03D1C56-49BF-447B-8C99-6E55C2E095EC}" presName="text2" presStyleLbl="fgAcc2" presStyleIdx="1" presStyleCnt="3" custScaleX="316437" custScaleY="199241" custLinFactX="38772" custLinFactNeighborX="100000" custLinFactNeighborY="5852">
        <dgm:presLayoutVars>
          <dgm:chPref val="3"/>
        </dgm:presLayoutVars>
      </dgm:prSet>
      <dgm:spPr/>
    </dgm:pt>
    <dgm:pt modelId="{CFA363CA-437F-495A-96FA-0AF1A21FD46D}" type="pres">
      <dgm:prSet presAssocID="{C03D1C56-49BF-447B-8C99-6E55C2E095EC}" presName="hierChild3" presStyleCnt="0"/>
      <dgm:spPr/>
    </dgm:pt>
    <dgm:pt modelId="{B490C71A-5027-4484-A65A-2CC9E330F74F}" type="pres">
      <dgm:prSet presAssocID="{95CF9DC2-E346-4376-A1B4-25BE42BB6FC2}" presName="Name10" presStyleLbl="parChTrans1D2" presStyleIdx="2" presStyleCnt="3"/>
      <dgm:spPr/>
    </dgm:pt>
    <dgm:pt modelId="{7C684C40-F560-42AB-B434-DC700C3DBF7C}" type="pres">
      <dgm:prSet presAssocID="{CF6971D0-C4F4-4D39-B464-40E02DB978B3}" presName="hierRoot2" presStyleCnt="0"/>
      <dgm:spPr/>
    </dgm:pt>
    <dgm:pt modelId="{A9A94205-6CA8-4B49-A185-63A77C34220E}" type="pres">
      <dgm:prSet presAssocID="{CF6971D0-C4F4-4D39-B464-40E02DB978B3}" presName="composite2" presStyleCnt="0"/>
      <dgm:spPr/>
    </dgm:pt>
    <dgm:pt modelId="{C2E72BCB-BFE9-4370-84B8-8A22289CE322}" type="pres">
      <dgm:prSet presAssocID="{CF6971D0-C4F4-4D39-B464-40E02DB978B3}" presName="background2" presStyleLbl="node2" presStyleIdx="2" presStyleCnt="3"/>
      <dgm:spPr/>
    </dgm:pt>
    <dgm:pt modelId="{CA0B2D26-4A8D-4055-ADE5-CA1C97F94C47}" type="pres">
      <dgm:prSet presAssocID="{CF6971D0-C4F4-4D39-B464-40E02DB978B3}" presName="text2" presStyleLbl="fgAcc2" presStyleIdx="2" presStyleCnt="3" custScaleX="230320" custScaleY="174423" custLinFactX="-17698" custLinFactY="100000" custLinFactNeighborX="-100000" custLinFactNeighborY="158583">
        <dgm:presLayoutVars>
          <dgm:chPref val="3"/>
        </dgm:presLayoutVars>
      </dgm:prSet>
      <dgm:spPr/>
    </dgm:pt>
    <dgm:pt modelId="{7BB91FD5-C43F-4097-9AE3-79B4EC301A77}" type="pres">
      <dgm:prSet presAssocID="{CF6971D0-C4F4-4D39-B464-40E02DB978B3}" presName="hierChild3" presStyleCnt="0"/>
      <dgm:spPr/>
    </dgm:pt>
  </dgm:ptLst>
  <dgm:cxnLst>
    <dgm:cxn modelId="{61EF9D05-F55F-44ED-8146-E33DB4E3FE32}" type="presOf" srcId="{A563A4EA-8709-43CC-A60C-006DAB62AAD6}" destId="{1DC9D1C1-AB1E-4BC3-B96F-0F0CA10C5B03}" srcOrd="0" destOrd="0" presId="urn:microsoft.com/office/officeart/2005/8/layout/hierarchy1"/>
    <dgm:cxn modelId="{519D2706-B668-4581-9636-3317954BE4D4}" type="presOf" srcId="{5BCDC757-8E34-44AF-856A-922B4985F8DD}" destId="{90066DAC-0EFE-4354-9AB0-207A60666869}" srcOrd="0" destOrd="0" presId="urn:microsoft.com/office/officeart/2005/8/layout/hierarchy1"/>
    <dgm:cxn modelId="{99709B1E-5E44-422A-BE84-F25C066EC3CA}" type="presOf" srcId="{ED23DB21-F8C9-4097-8C88-D20BA3386A94}" destId="{556A5FE0-C42D-40F3-A3C9-BDC9163BB92F}" srcOrd="0" destOrd="0" presId="urn:microsoft.com/office/officeart/2005/8/layout/hierarchy1"/>
    <dgm:cxn modelId="{EF669C29-4A14-4AA4-96A1-A9AE9B0C2C25}" srcId="{7B2ADA7A-EAA4-40D8-B752-67B752FB5A7E}" destId="{E08D48FA-E80E-4B20-9405-C624CC629C01}" srcOrd="0" destOrd="0" parTransId="{741D3041-0EB8-4F1B-A3ED-7F04EB69882E}" sibTransId="{B176B658-CFDD-4685-92AB-555CF42C0F04}"/>
    <dgm:cxn modelId="{CCFC9435-DFD6-4144-B854-F99A60ED099A}" srcId="{E08D48FA-E80E-4B20-9405-C624CC629C01}" destId="{CF6971D0-C4F4-4D39-B464-40E02DB978B3}" srcOrd="2" destOrd="0" parTransId="{95CF9DC2-E346-4376-A1B4-25BE42BB6FC2}" sibTransId="{4455D9FE-3EC2-4960-9DD6-761322F71D69}"/>
    <dgm:cxn modelId="{CA14796C-F1D7-4E3F-853B-C4EBA3FBBB21}" type="presOf" srcId="{D877B454-683D-4E0F-BD9D-FD01430A8625}" destId="{70682222-C0D0-4229-8363-90BC2FC38E7C}" srcOrd="0" destOrd="0" presId="urn:microsoft.com/office/officeart/2005/8/layout/hierarchy1"/>
    <dgm:cxn modelId="{91913970-8483-46D9-86FA-91C7DEDBD631}" type="presOf" srcId="{E08D48FA-E80E-4B20-9405-C624CC629C01}" destId="{2CA03C77-E852-464E-9417-0F2F40E9DF62}" srcOrd="0" destOrd="0" presId="urn:microsoft.com/office/officeart/2005/8/layout/hierarchy1"/>
    <dgm:cxn modelId="{1FB24575-B392-4C27-81B3-CDAA8D72F8FF}" type="presOf" srcId="{12FDB971-E182-4B72-9B97-F02E7AAC2989}" destId="{40D65B5A-7352-43AF-A846-CE8365E85850}" srcOrd="0" destOrd="0" presId="urn:microsoft.com/office/officeart/2005/8/layout/hierarchy1"/>
    <dgm:cxn modelId="{48432C78-70E2-4306-BC85-43E324034EBC}" type="presOf" srcId="{CF6971D0-C4F4-4D39-B464-40E02DB978B3}" destId="{CA0B2D26-4A8D-4055-ADE5-CA1C97F94C47}" srcOrd="0" destOrd="0" presId="urn:microsoft.com/office/officeart/2005/8/layout/hierarchy1"/>
    <dgm:cxn modelId="{4B023359-CC70-45FE-8179-EB4FADF7663D}" type="presOf" srcId="{46EE7BF8-C7D7-44A3-9B6F-C22B0AD5774A}" destId="{7DCDCB28-AE20-4F5D-89F7-343D4AED92E5}" srcOrd="0" destOrd="0" presId="urn:microsoft.com/office/officeart/2005/8/layout/hierarchy1"/>
    <dgm:cxn modelId="{D8B33584-7DBC-441E-BEA7-D10805FB5D4E}" type="presOf" srcId="{C03D1C56-49BF-447B-8C99-6E55C2E095EC}" destId="{43BE3B6A-E3E5-4A9A-88CA-1C70376886B4}" srcOrd="0" destOrd="0" presId="urn:microsoft.com/office/officeart/2005/8/layout/hierarchy1"/>
    <dgm:cxn modelId="{457B478E-045E-45DE-9D0B-79A7D4B7509F}" srcId="{12FDB971-E182-4B72-9B97-F02E7AAC2989}" destId="{5BCDC757-8E34-44AF-856A-922B4985F8DD}" srcOrd="1" destOrd="0" parTransId="{90498C3D-5E64-44AA-926C-578FA9AA4951}" sibTransId="{976C13AE-E517-492F-A666-D4D9CDBB05C1}"/>
    <dgm:cxn modelId="{36D6E390-CEF3-43F4-9D08-EF60879E55D3}" type="presOf" srcId="{7D24316F-C1B7-45A9-8A75-6D3207A35739}" destId="{788B2041-5D3B-4187-9C65-FFAA69B3EB05}" srcOrd="0" destOrd="0" presId="urn:microsoft.com/office/officeart/2005/8/layout/hierarchy1"/>
    <dgm:cxn modelId="{10AAC19B-C280-4B4A-89A5-25A8A32FF6E0}" srcId="{5BCDC757-8E34-44AF-856A-922B4985F8DD}" destId="{15DFB315-4487-42F3-A06E-D4D931EA6AED}" srcOrd="0" destOrd="0" parTransId="{A563A4EA-8709-43CC-A60C-006DAB62AAD6}" sibTransId="{D7500429-8F1B-43E6-BE59-3DB621393881}"/>
    <dgm:cxn modelId="{B39D57AA-A4E9-40AB-B77E-D87097CD975A}" type="presOf" srcId="{7B2ADA7A-EAA4-40D8-B752-67B752FB5A7E}" destId="{7D46D4D3-F952-4DDF-91C9-C301D04D4A90}" srcOrd="0" destOrd="0" presId="urn:microsoft.com/office/officeart/2005/8/layout/hierarchy1"/>
    <dgm:cxn modelId="{ED6D13B8-8F29-4D10-A495-0D1AE0732149}" srcId="{12FDB971-E182-4B72-9B97-F02E7AAC2989}" destId="{D877B454-683D-4E0F-BD9D-FD01430A8625}" srcOrd="0" destOrd="0" parTransId="{7D24316F-C1B7-45A9-8A75-6D3207A35739}" sibTransId="{A6B0ADB7-48B6-4C2B-95FD-70BBC55C073B}"/>
    <dgm:cxn modelId="{DBBF4CC1-7959-4154-8FF3-48E54E653C2D}" type="presOf" srcId="{95CF9DC2-E346-4376-A1B4-25BE42BB6FC2}" destId="{B490C71A-5027-4484-A65A-2CC9E330F74F}" srcOrd="0" destOrd="0" presId="urn:microsoft.com/office/officeart/2005/8/layout/hierarchy1"/>
    <dgm:cxn modelId="{BEBFDACB-610F-4CF1-A3F2-6BBEF9E1C1CD}" srcId="{E08D48FA-E80E-4B20-9405-C624CC629C01}" destId="{C03D1C56-49BF-447B-8C99-6E55C2E095EC}" srcOrd="1" destOrd="0" parTransId="{46EE7BF8-C7D7-44A3-9B6F-C22B0AD5774A}" sibTransId="{03444326-5E1B-42AF-994F-EA562F377446}"/>
    <dgm:cxn modelId="{355DFBD3-9F34-434D-80B2-0762F7C6C136}" type="presOf" srcId="{90498C3D-5E64-44AA-926C-578FA9AA4951}" destId="{CAF49A42-51BD-4EE8-AE4F-7999BE3877DA}" srcOrd="0" destOrd="0" presId="urn:microsoft.com/office/officeart/2005/8/layout/hierarchy1"/>
    <dgm:cxn modelId="{BC2DE7F3-B9CF-4B72-AD1C-BA5BF79F968B}" type="presOf" srcId="{15DFB315-4487-42F3-A06E-D4D931EA6AED}" destId="{FEA1EC09-CABC-495F-AE71-7C735DAA02B9}" srcOrd="0" destOrd="0" presId="urn:microsoft.com/office/officeart/2005/8/layout/hierarchy1"/>
    <dgm:cxn modelId="{E657BDFC-0DDF-48F6-B43D-24808F94DB8F}" srcId="{E08D48FA-E80E-4B20-9405-C624CC629C01}" destId="{12FDB971-E182-4B72-9B97-F02E7AAC2989}" srcOrd="0" destOrd="0" parTransId="{ED23DB21-F8C9-4097-8C88-D20BA3386A94}" sibTransId="{6623DBE5-0A23-43A1-BD4A-E57A1A8B1EB0}"/>
    <dgm:cxn modelId="{1EE15DA6-B748-49C8-8CC9-88D516CAD290}" type="presParOf" srcId="{7D46D4D3-F952-4DDF-91C9-C301D04D4A90}" destId="{38ADB0BF-6EC7-4F91-9754-B3BB7843DB84}" srcOrd="0" destOrd="0" presId="urn:microsoft.com/office/officeart/2005/8/layout/hierarchy1"/>
    <dgm:cxn modelId="{73DF9686-69AE-4B84-AE16-7355A1D2048C}" type="presParOf" srcId="{38ADB0BF-6EC7-4F91-9754-B3BB7843DB84}" destId="{800F1C5D-741B-4E52-A3D1-B4D8AD56B72A}" srcOrd="0" destOrd="0" presId="urn:microsoft.com/office/officeart/2005/8/layout/hierarchy1"/>
    <dgm:cxn modelId="{1F9E5C22-BBA2-41E2-A0BA-BE0A03BCEEFA}" type="presParOf" srcId="{800F1C5D-741B-4E52-A3D1-B4D8AD56B72A}" destId="{F5A64E6A-2425-4CA7-B0E1-AF171D2475B5}" srcOrd="0" destOrd="0" presId="urn:microsoft.com/office/officeart/2005/8/layout/hierarchy1"/>
    <dgm:cxn modelId="{92E540E5-2AB0-4B38-98B9-58F7FE95ED06}" type="presParOf" srcId="{800F1C5D-741B-4E52-A3D1-B4D8AD56B72A}" destId="{2CA03C77-E852-464E-9417-0F2F40E9DF62}" srcOrd="1" destOrd="0" presId="urn:microsoft.com/office/officeart/2005/8/layout/hierarchy1"/>
    <dgm:cxn modelId="{3B25027C-F0E4-4B87-B1ED-D16041548FDB}" type="presParOf" srcId="{38ADB0BF-6EC7-4F91-9754-B3BB7843DB84}" destId="{203141FE-05A3-4D47-9200-7B543731EED3}" srcOrd="1" destOrd="0" presId="urn:microsoft.com/office/officeart/2005/8/layout/hierarchy1"/>
    <dgm:cxn modelId="{DED0097D-8A28-4D3C-857E-2F89A97C60B5}" type="presParOf" srcId="{203141FE-05A3-4D47-9200-7B543731EED3}" destId="{556A5FE0-C42D-40F3-A3C9-BDC9163BB92F}" srcOrd="0" destOrd="0" presId="urn:microsoft.com/office/officeart/2005/8/layout/hierarchy1"/>
    <dgm:cxn modelId="{E48C7929-5E6D-430F-835B-E736C118A127}" type="presParOf" srcId="{203141FE-05A3-4D47-9200-7B543731EED3}" destId="{AA2DAE29-CE90-48BD-85F4-6025C9A51F31}" srcOrd="1" destOrd="0" presId="urn:microsoft.com/office/officeart/2005/8/layout/hierarchy1"/>
    <dgm:cxn modelId="{6A70435B-8470-4A4E-B3D3-E1A75BB22F6B}" type="presParOf" srcId="{AA2DAE29-CE90-48BD-85F4-6025C9A51F31}" destId="{7FEB9062-9347-46A9-A471-42C53E18D7D8}" srcOrd="0" destOrd="0" presId="urn:microsoft.com/office/officeart/2005/8/layout/hierarchy1"/>
    <dgm:cxn modelId="{01999E81-F699-44C8-A35F-F5A0D5EBBE5E}" type="presParOf" srcId="{7FEB9062-9347-46A9-A471-42C53E18D7D8}" destId="{64734DF1-CB12-4CB0-8039-FBDDE9ACD068}" srcOrd="0" destOrd="0" presId="urn:microsoft.com/office/officeart/2005/8/layout/hierarchy1"/>
    <dgm:cxn modelId="{DCA9A5C6-27CE-4363-B3D4-045EC64CF67C}" type="presParOf" srcId="{7FEB9062-9347-46A9-A471-42C53E18D7D8}" destId="{40D65B5A-7352-43AF-A846-CE8365E85850}" srcOrd="1" destOrd="0" presId="urn:microsoft.com/office/officeart/2005/8/layout/hierarchy1"/>
    <dgm:cxn modelId="{2A521146-5A14-4855-A3DC-FAC76D0BBF17}" type="presParOf" srcId="{AA2DAE29-CE90-48BD-85F4-6025C9A51F31}" destId="{33ADC4EB-3185-415E-861C-DE981CA95228}" srcOrd="1" destOrd="0" presId="urn:microsoft.com/office/officeart/2005/8/layout/hierarchy1"/>
    <dgm:cxn modelId="{2E79E9F8-3712-4CB6-8AD9-0FA4C9803113}" type="presParOf" srcId="{33ADC4EB-3185-415E-861C-DE981CA95228}" destId="{788B2041-5D3B-4187-9C65-FFAA69B3EB05}" srcOrd="0" destOrd="0" presId="urn:microsoft.com/office/officeart/2005/8/layout/hierarchy1"/>
    <dgm:cxn modelId="{23DD71D3-3746-42BB-9AC3-A7C9C7897DA4}" type="presParOf" srcId="{33ADC4EB-3185-415E-861C-DE981CA95228}" destId="{0B547B95-AD7A-4229-B0D2-45FE5F0BD4DE}" srcOrd="1" destOrd="0" presId="urn:microsoft.com/office/officeart/2005/8/layout/hierarchy1"/>
    <dgm:cxn modelId="{283A9309-227A-4C6F-882F-1C518E0A926D}" type="presParOf" srcId="{0B547B95-AD7A-4229-B0D2-45FE5F0BD4DE}" destId="{E7C543FA-98F4-42B1-8B29-900354A51078}" srcOrd="0" destOrd="0" presId="urn:microsoft.com/office/officeart/2005/8/layout/hierarchy1"/>
    <dgm:cxn modelId="{62D095C9-1AF1-45B5-8B16-DE35B934E8D1}" type="presParOf" srcId="{E7C543FA-98F4-42B1-8B29-900354A51078}" destId="{C925D826-FE13-490C-8BF9-EA89B3F9AD66}" srcOrd="0" destOrd="0" presId="urn:microsoft.com/office/officeart/2005/8/layout/hierarchy1"/>
    <dgm:cxn modelId="{607BFCAF-81F2-41BF-A0AA-D7E2C19DBD45}" type="presParOf" srcId="{E7C543FA-98F4-42B1-8B29-900354A51078}" destId="{70682222-C0D0-4229-8363-90BC2FC38E7C}" srcOrd="1" destOrd="0" presId="urn:microsoft.com/office/officeart/2005/8/layout/hierarchy1"/>
    <dgm:cxn modelId="{D4A1B5F3-7194-4FA8-9515-6558E5EB54EB}" type="presParOf" srcId="{0B547B95-AD7A-4229-B0D2-45FE5F0BD4DE}" destId="{78F775F5-4B91-448A-96D6-5AD3E92C66E2}" srcOrd="1" destOrd="0" presId="urn:microsoft.com/office/officeart/2005/8/layout/hierarchy1"/>
    <dgm:cxn modelId="{73B366B6-1FD8-44A6-A5F9-2A66BD0FD81E}" type="presParOf" srcId="{33ADC4EB-3185-415E-861C-DE981CA95228}" destId="{CAF49A42-51BD-4EE8-AE4F-7999BE3877DA}" srcOrd="2" destOrd="0" presId="urn:microsoft.com/office/officeart/2005/8/layout/hierarchy1"/>
    <dgm:cxn modelId="{92AD8CC8-ACE6-496A-9C84-4D9AE9FA5876}" type="presParOf" srcId="{33ADC4EB-3185-415E-861C-DE981CA95228}" destId="{20123E70-BB32-4D38-B389-2A83037F30FE}" srcOrd="3" destOrd="0" presId="urn:microsoft.com/office/officeart/2005/8/layout/hierarchy1"/>
    <dgm:cxn modelId="{7B0DDD4B-B0F9-4E38-A73F-00885EC4924F}" type="presParOf" srcId="{20123E70-BB32-4D38-B389-2A83037F30FE}" destId="{836CCB1D-DE14-4AB4-80B9-4B92F49E04DF}" srcOrd="0" destOrd="0" presId="urn:microsoft.com/office/officeart/2005/8/layout/hierarchy1"/>
    <dgm:cxn modelId="{94F10708-343E-4F1F-995A-F7A39A66C4F6}" type="presParOf" srcId="{836CCB1D-DE14-4AB4-80B9-4B92F49E04DF}" destId="{174CBA85-41DA-4B41-B253-50887FB2CB41}" srcOrd="0" destOrd="0" presId="urn:microsoft.com/office/officeart/2005/8/layout/hierarchy1"/>
    <dgm:cxn modelId="{FBD590C7-E0F3-408D-8BAD-8E08E9CBEF02}" type="presParOf" srcId="{836CCB1D-DE14-4AB4-80B9-4B92F49E04DF}" destId="{90066DAC-0EFE-4354-9AB0-207A60666869}" srcOrd="1" destOrd="0" presId="urn:microsoft.com/office/officeart/2005/8/layout/hierarchy1"/>
    <dgm:cxn modelId="{8D3883B5-8A81-4AF8-932C-25717FBFEE01}" type="presParOf" srcId="{20123E70-BB32-4D38-B389-2A83037F30FE}" destId="{5F2A87FD-8292-4315-847B-ADC905D31FA7}" srcOrd="1" destOrd="0" presId="urn:microsoft.com/office/officeart/2005/8/layout/hierarchy1"/>
    <dgm:cxn modelId="{A689F6FC-CE57-45DC-A0DE-614DBCF51508}" type="presParOf" srcId="{5F2A87FD-8292-4315-847B-ADC905D31FA7}" destId="{1DC9D1C1-AB1E-4BC3-B96F-0F0CA10C5B03}" srcOrd="0" destOrd="0" presId="urn:microsoft.com/office/officeart/2005/8/layout/hierarchy1"/>
    <dgm:cxn modelId="{3C1C9422-EE2F-4355-8B54-E497CBCFB0F2}" type="presParOf" srcId="{5F2A87FD-8292-4315-847B-ADC905D31FA7}" destId="{65B38551-BB83-4C84-94B0-3721E7E593B8}" srcOrd="1" destOrd="0" presId="urn:microsoft.com/office/officeart/2005/8/layout/hierarchy1"/>
    <dgm:cxn modelId="{3D3416B6-9412-4D14-8CB0-FDB2EFED90DE}" type="presParOf" srcId="{65B38551-BB83-4C84-94B0-3721E7E593B8}" destId="{254AA3EF-3BF7-416A-BA38-120FE9165034}" srcOrd="0" destOrd="0" presId="urn:microsoft.com/office/officeart/2005/8/layout/hierarchy1"/>
    <dgm:cxn modelId="{F734F284-A70A-46D6-8FF2-CFF036F7551D}" type="presParOf" srcId="{254AA3EF-3BF7-416A-BA38-120FE9165034}" destId="{9FAB3E31-BDBD-493C-B849-2CE99A202889}" srcOrd="0" destOrd="0" presId="urn:microsoft.com/office/officeart/2005/8/layout/hierarchy1"/>
    <dgm:cxn modelId="{742443A4-2A2B-4A20-9E69-6CC92A97394B}" type="presParOf" srcId="{254AA3EF-3BF7-416A-BA38-120FE9165034}" destId="{FEA1EC09-CABC-495F-AE71-7C735DAA02B9}" srcOrd="1" destOrd="0" presId="urn:microsoft.com/office/officeart/2005/8/layout/hierarchy1"/>
    <dgm:cxn modelId="{FEA25ACF-2CF5-4EF2-AFB4-B9F66CBE8856}" type="presParOf" srcId="{65B38551-BB83-4C84-94B0-3721E7E593B8}" destId="{8CB4B6C1-1564-4E04-A9AC-62B75D5722CF}" srcOrd="1" destOrd="0" presId="urn:microsoft.com/office/officeart/2005/8/layout/hierarchy1"/>
    <dgm:cxn modelId="{ACF162DF-F0B7-48AC-825B-8906BB6A02CB}" type="presParOf" srcId="{203141FE-05A3-4D47-9200-7B543731EED3}" destId="{7DCDCB28-AE20-4F5D-89F7-343D4AED92E5}" srcOrd="2" destOrd="0" presId="urn:microsoft.com/office/officeart/2005/8/layout/hierarchy1"/>
    <dgm:cxn modelId="{5CD1A84B-6BCD-4C38-9FF0-AD80FE69324F}" type="presParOf" srcId="{203141FE-05A3-4D47-9200-7B543731EED3}" destId="{48A387EA-060F-4EBD-85F3-94E76EC481D7}" srcOrd="3" destOrd="0" presId="urn:microsoft.com/office/officeart/2005/8/layout/hierarchy1"/>
    <dgm:cxn modelId="{1A02F91F-9C62-4FF2-9E9F-1DF382DB89E0}" type="presParOf" srcId="{48A387EA-060F-4EBD-85F3-94E76EC481D7}" destId="{A2E78D0B-FAB8-4C8A-AFBF-56CA0149290E}" srcOrd="0" destOrd="0" presId="urn:microsoft.com/office/officeart/2005/8/layout/hierarchy1"/>
    <dgm:cxn modelId="{6298FC5B-B306-47C4-8C27-D84C006A4E56}" type="presParOf" srcId="{A2E78D0B-FAB8-4C8A-AFBF-56CA0149290E}" destId="{82A55B8A-B609-4EC3-9D00-982760FFCFA6}" srcOrd="0" destOrd="0" presId="urn:microsoft.com/office/officeart/2005/8/layout/hierarchy1"/>
    <dgm:cxn modelId="{20F45BDC-E0AC-423C-85F2-1936C93CA862}" type="presParOf" srcId="{A2E78D0B-FAB8-4C8A-AFBF-56CA0149290E}" destId="{43BE3B6A-E3E5-4A9A-88CA-1C70376886B4}" srcOrd="1" destOrd="0" presId="urn:microsoft.com/office/officeart/2005/8/layout/hierarchy1"/>
    <dgm:cxn modelId="{E739E79D-9939-4619-A9F8-50B56230DC1F}" type="presParOf" srcId="{48A387EA-060F-4EBD-85F3-94E76EC481D7}" destId="{CFA363CA-437F-495A-96FA-0AF1A21FD46D}" srcOrd="1" destOrd="0" presId="urn:microsoft.com/office/officeart/2005/8/layout/hierarchy1"/>
    <dgm:cxn modelId="{C2E9DB2D-73D5-4ED7-B92F-AA5BFE8D0C98}" type="presParOf" srcId="{203141FE-05A3-4D47-9200-7B543731EED3}" destId="{B490C71A-5027-4484-A65A-2CC9E330F74F}" srcOrd="4" destOrd="0" presId="urn:microsoft.com/office/officeart/2005/8/layout/hierarchy1"/>
    <dgm:cxn modelId="{213046AC-0B4C-4463-AB4A-5EF7820209CE}" type="presParOf" srcId="{203141FE-05A3-4D47-9200-7B543731EED3}" destId="{7C684C40-F560-42AB-B434-DC700C3DBF7C}" srcOrd="5" destOrd="0" presId="urn:microsoft.com/office/officeart/2005/8/layout/hierarchy1"/>
    <dgm:cxn modelId="{5396C120-4100-4B10-A65B-C2220CD23409}" type="presParOf" srcId="{7C684C40-F560-42AB-B434-DC700C3DBF7C}" destId="{A9A94205-6CA8-4B49-A185-63A77C34220E}" srcOrd="0" destOrd="0" presId="urn:microsoft.com/office/officeart/2005/8/layout/hierarchy1"/>
    <dgm:cxn modelId="{9AE3FB99-AE21-43AE-B644-779F1AD4BE26}" type="presParOf" srcId="{A9A94205-6CA8-4B49-A185-63A77C34220E}" destId="{C2E72BCB-BFE9-4370-84B8-8A22289CE322}" srcOrd="0" destOrd="0" presId="urn:microsoft.com/office/officeart/2005/8/layout/hierarchy1"/>
    <dgm:cxn modelId="{961206E8-1CA9-43F8-883A-741BDB1FD086}" type="presParOf" srcId="{A9A94205-6CA8-4B49-A185-63A77C34220E}" destId="{CA0B2D26-4A8D-4055-ADE5-CA1C97F94C47}" srcOrd="1" destOrd="0" presId="urn:microsoft.com/office/officeart/2005/8/layout/hierarchy1"/>
    <dgm:cxn modelId="{05BE0DA6-D671-4159-AA7F-25D26690D395}" type="presParOf" srcId="{7C684C40-F560-42AB-B434-DC700C3DBF7C}" destId="{7BB91FD5-C43F-4097-9AE3-79B4EC301A7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3C0F-A33F-4180-BA94-B94810971204}">
      <dsp:nvSpPr>
        <dsp:cNvPr id="0" name=""/>
        <dsp:cNvSpPr/>
      </dsp:nvSpPr>
      <dsp:spPr>
        <a:xfrm>
          <a:off x="0" y="40136"/>
          <a:ext cx="7704856" cy="19964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latin typeface="Albertus Extra Bold" panose="020E0802040304020204" pitchFamily="34" charset="0"/>
            </a:rPr>
            <a:t>NAMIBIA RESIDENTIAL LAND  AND HOUSING BACKLOG WAITING ROLL </a:t>
          </a:r>
        </a:p>
      </dsp:txBody>
      <dsp:txXfrm>
        <a:off x="1740617" y="40136"/>
        <a:ext cx="5964238" cy="1996463"/>
      </dsp:txXfrm>
    </dsp:sp>
    <dsp:sp modelId="{621B517F-F5EA-46B2-8D12-00F0EDDAF546}">
      <dsp:nvSpPr>
        <dsp:cNvPr id="0" name=""/>
        <dsp:cNvSpPr/>
      </dsp:nvSpPr>
      <dsp:spPr>
        <a:xfrm>
          <a:off x="0" y="0"/>
          <a:ext cx="1829009" cy="201237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56CD38-A902-43F8-92BA-30C1477B19F3}">
      <dsp:nvSpPr>
        <dsp:cNvPr id="0" name=""/>
        <dsp:cNvSpPr/>
      </dsp:nvSpPr>
      <dsp:spPr>
        <a:xfrm>
          <a:off x="0" y="2212018"/>
          <a:ext cx="7704856" cy="1996463"/>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latin typeface="Albertus Extra Bold" panose="020E0802040304020204" pitchFamily="34" charset="0"/>
            </a:rPr>
            <a:t>ALAN /NAMIBIA  RESIDENTIAL LAND AND HOUSING DEVELOPMENT FUND</a:t>
          </a:r>
        </a:p>
      </dsp:txBody>
      <dsp:txXfrm>
        <a:off x="1740617" y="2212018"/>
        <a:ext cx="5964238" cy="1996463"/>
      </dsp:txXfrm>
    </dsp:sp>
    <dsp:sp modelId="{570AF54F-2238-40B7-A5FC-53AB71D7348A}">
      <dsp:nvSpPr>
        <dsp:cNvPr id="0" name=""/>
        <dsp:cNvSpPr/>
      </dsp:nvSpPr>
      <dsp:spPr>
        <a:xfrm>
          <a:off x="199646" y="2411664"/>
          <a:ext cx="1540971" cy="159717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FF54C3-3181-4A48-9D98-9C670A603DA3}">
      <dsp:nvSpPr>
        <dsp:cNvPr id="0" name=""/>
        <dsp:cNvSpPr/>
      </dsp:nvSpPr>
      <dsp:spPr>
        <a:xfrm>
          <a:off x="0" y="4408128"/>
          <a:ext cx="7704856" cy="1996463"/>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latin typeface="Albertus Extra Bold" panose="020E0802040304020204" pitchFamily="34" charset="0"/>
              <a:ea typeface="+mn-ea"/>
              <a:cs typeface="+mn-cs"/>
            </a:rPr>
            <a:t>COMMUNITY DRIVING STANDARD AND ACCEPTABLE HOUSING DEVELOPMENT</a:t>
          </a:r>
        </a:p>
        <a:p>
          <a:pPr marL="0" lvl="0" indent="0" algn="l" defTabSz="1244600">
            <a:lnSpc>
              <a:spcPct val="90000"/>
            </a:lnSpc>
            <a:spcBef>
              <a:spcPct val="0"/>
            </a:spcBef>
            <a:spcAft>
              <a:spcPct val="35000"/>
            </a:spcAft>
            <a:buNone/>
          </a:pPr>
          <a:r>
            <a:rPr lang="en-GB" sz="2800" kern="1200" dirty="0">
              <a:solidFill>
                <a:schemeClr val="tx1"/>
              </a:solidFill>
              <a:latin typeface="Albertus Extra Bold" panose="020E0802040304020204" pitchFamily="34" charset="0"/>
              <a:ea typeface="+mn-ea"/>
              <a:cs typeface="+mn-cs"/>
            </a:rPr>
            <a:t> KAMANJAB SUSTAINABLE HOUSING AND RESIDENTIAL LAND  APPROACH </a:t>
          </a:r>
          <a:endParaRPr lang="en-GB" sz="2800" kern="1200" dirty="0">
            <a:solidFill>
              <a:schemeClr val="tx1"/>
            </a:solidFill>
            <a:latin typeface="Albertus Extra Bold" panose="020E0802040304020204" pitchFamily="34" charset="0"/>
          </a:endParaRPr>
        </a:p>
      </dsp:txBody>
      <dsp:txXfrm>
        <a:off x="1740617" y="4408128"/>
        <a:ext cx="5964238" cy="1996463"/>
      </dsp:txXfrm>
    </dsp:sp>
    <dsp:sp modelId="{9704BA9C-4F1A-4A4E-9F70-8D812EDA9E40}">
      <dsp:nvSpPr>
        <dsp:cNvPr id="0" name=""/>
        <dsp:cNvSpPr/>
      </dsp:nvSpPr>
      <dsp:spPr>
        <a:xfrm>
          <a:off x="0" y="4657127"/>
          <a:ext cx="1708875" cy="159717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36CAB-9844-496B-AAC0-02B4854E2F1A}">
      <dsp:nvSpPr>
        <dsp:cNvPr id="0" name=""/>
        <dsp:cNvSpPr/>
      </dsp:nvSpPr>
      <dsp:spPr>
        <a:xfrm>
          <a:off x="0" y="25739"/>
          <a:ext cx="2767315" cy="3842140"/>
        </a:xfrm>
        <a:prstGeom prst="roundRect">
          <a:avLst>
            <a:gd name="adj" fmla="val 5000"/>
          </a:avLst>
        </a:prstGeom>
        <a:solidFill>
          <a:srgbClr val="1BEF1B"/>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GB" sz="1700" kern="1200" dirty="0"/>
            <a:t>LA SUBMITTED</a:t>
          </a:r>
        </a:p>
      </dsp:txBody>
      <dsp:txXfrm rot="16200000">
        <a:off x="-1298546" y="1324285"/>
        <a:ext cx="3150555" cy="553463"/>
      </dsp:txXfrm>
    </dsp:sp>
    <dsp:sp modelId="{04C73FE5-4E0A-46A9-946A-5088C438ED6B}">
      <dsp:nvSpPr>
        <dsp:cNvPr id="0" name=""/>
        <dsp:cNvSpPr/>
      </dsp:nvSpPr>
      <dsp:spPr>
        <a:xfrm>
          <a:off x="553463" y="25739"/>
          <a:ext cx="2061649" cy="38421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6314" rIns="0" bIns="0" numCol="1" spcCol="1270" anchor="t" anchorCtr="0">
          <a:noAutofit/>
        </a:bodyPr>
        <a:lstStyle/>
        <a:p>
          <a:pPr marL="0" lvl="0" indent="0" algn="ctr" defTabSz="2933700">
            <a:lnSpc>
              <a:spcPct val="90000"/>
            </a:lnSpc>
            <a:spcBef>
              <a:spcPct val="0"/>
            </a:spcBef>
            <a:spcAft>
              <a:spcPct val="35000"/>
            </a:spcAft>
            <a:buNone/>
          </a:pPr>
          <a:r>
            <a:rPr lang="en-GB" sz="6600" kern="1200" dirty="0"/>
            <a:t>31</a:t>
          </a:r>
        </a:p>
        <a:p>
          <a:pPr marL="0" lvl="0" indent="0" algn="l" defTabSz="755650">
            <a:lnSpc>
              <a:spcPct val="90000"/>
            </a:lnSpc>
            <a:spcBef>
              <a:spcPct val="0"/>
            </a:spcBef>
            <a:spcAft>
              <a:spcPct val="35000"/>
            </a:spcAft>
            <a:buNone/>
          </a:pPr>
          <a:r>
            <a:rPr lang="en-GB" sz="1700" kern="1200" dirty="0"/>
            <a:t>OUTDATED WAITING LIST SOME SINCE 2015</a:t>
          </a:r>
        </a:p>
        <a:p>
          <a:pPr marL="0" lvl="0" indent="0" algn="l" defTabSz="755650">
            <a:lnSpc>
              <a:spcPct val="90000"/>
            </a:lnSpc>
            <a:spcBef>
              <a:spcPct val="0"/>
            </a:spcBef>
            <a:spcAft>
              <a:spcPct val="35000"/>
            </a:spcAft>
            <a:buNone/>
          </a:pPr>
          <a:r>
            <a:rPr lang="en-GB" sz="1700" kern="1200" dirty="0"/>
            <a:t>MASS HOUSING LIST</a:t>
          </a:r>
        </a:p>
        <a:p>
          <a:pPr marL="0" lvl="0" indent="0" algn="l" defTabSz="889000">
            <a:lnSpc>
              <a:spcPct val="90000"/>
            </a:lnSpc>
            <a:spcBef>
              <a:spcPct val="0"/>
            </a:spcBef>
            <a:spcAft>
              <a:spcPct val="35000"/>
            </a:spcAft>
            <a:buNone/>
          </a:pPr>
          <a:r>
            <a:rPr lang="en-GB" sz="2000" kern="1200" dirty="0"/>
            <a:t>DUE TO LACK OF RESOURCES AND CURRENT WAITING LISTT WHICH IS LONG  </a:t>
          </a:r>
        </a:p>
      </dsp:txBody>
      <dsp:txXfrm>
        <a:off x="553463" y="25739"/>
        <a:ext cx="2061649" cy="3842140"/>
      </dsp:txXfrm>
    </dsp:sp>
    <dsp:sp modelId="{87DF8305-13E1-4ED5-896B-0167A62212D0}">
      <dsp:nvSpPr>
        <dsp:cNvPr id="0" name=""/>
        <dsp:cNvSpPr/>
      </dsp:nvSpPr>
      <dsp:spPr>
        <a:xfrm>
          <a:off x="2864814" y="3"/>
          <a:ext cx="2767315" cy="3931469"/>
        </a:xfrm>
        <a:prstGeom prst="roundRect">
          <a:avLst>
            <a:gd name="adj" fmla="val 5000"/>
          </a:avLst>
        </a:prstGeom>
        <a:solidFill>
          <a:srgbClr val="1BEF1B"/>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GB" sz="1700" kern="1200" dirty="0"/>
            <a:t>LA THAT DIDN’T SUBMIT</a:t>
          </a:r>
        </a:p>
      </dsp:txBody>
      <dsp:txXfrm rot="16200000">
        <a:off x="1529643" y="1335174"/>
        <a:ext cx="3223804" cy="553463"/>
      </dsp:txXfrm>
    </dsp:sp>
    <dsp:sp modelId="{395EB2E7-684E-44C2-A745-7D70E50A3CD5}">
      <dsp:nvSpPr>
        <dsp:cNvPr id="0" name=""/>
        <dsp:cNvSpPr/>
      </dsp:nvSpPr>
      <dsp:spPr>
        <a:xfrm rot="5400000">
          <a:off x="2634739" y="2638092"/>
          <a:ext cx="487823" cy="415097"/>
        </a:xfrm>
        <a:prstGeom prst="flowChartExtract">
          <a:avLst/>
        </a:prstGeom>
        <a:solidFill>
          <a:srgbClr val="FF0000"/>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39BC82-C515-46C4-A0D3-CE008170A429}">
      <dsp:nvSpPr>
        <dsp:cNvPr id="0" name=""/>
        <dsp:cNvSpPr/>
      </dsp:nvSpPr>
      <dsp:spPr>
        <a:xfrm>
          <a:off x="3418277" y="3"/>
          <a:ext cx="2061649" cy="39314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4592" rIns="0" bIns="0" numCol="1" spcCol="1270" anchor="t" anchorCtr="0">
          <a:noAutofit/>
        </a:bodyPr>
        <a:lstStyle/>
        <a:p>
          <a:pPr marL="0" lvl="0" indent="0" algn="ctr" defTabSz="2133600">
            <a:lnSpc>
              <a:spcPct val="90000"/>
            </a:lnSpc>
            <a:spcBef>
              <a:spcPct val="0"/>
            </a:spcBef>
            <a:spcAft>
              <a:spcPct val="35000"/>
            </a:spcAft>
            <a:buNone/>
          </a:pPr>
          <a:r>
            <a:rPr lang="en-GB" sz="4800" kern="1200" dirty="0"/>
            <a:t>26+2</a:t>
          </a:r>
        </a:p>
        <a:p>
          <a:pPr marL="0" lvl="0" indent="0" algn="l" defTabSz="711200">
            <a:lnSpc>
              <a:spcPct val="90000"/>
            </a:lnSpc>
            <a:spcBef>
              <a:spcPct val="0"/>
            </a:spcBef>
            <a:spcAft>
              <a:spcPct val="35000"/>
            </a:spcAft>
            <a:buNone/>
          </a:pPr>
          <a:r>
            <a:rPr lang="en-GB" sz="1600" kern="1200" dirty="0"/>
            <a:t>DID NOT RESPOND ON CEO FORUM</a:t>
          </a:r>
        </a:p>
        <a:p>
          <a:pPr marL="0" lvl="0" indent="0" algn="l" defTabSz="711200">
            <a:lnSpc>
              <a:spcPct val="90000"/>
            </a:lnSpc>
            <a:spcBef>
              <a:spcPct val="0"/>
            </a:spcBef>
            <a:spcAft>
              <a:spcPct val="35000"/>
            </a:spcAft>
            <a:buNone/>
          </a:pPr>
          <a:r>
            <a:rPr lang="en-GB" sz="1600" kern="1200" dirty="0"/>
            <a:t>IS NOT ON THE CEO FORUM</a:t>
          </a:r>
        </a:p>
        <a:p>
          <a:pPr marL="0" lvl="0" indent="0" algn="l" defTabSz="711200">
            <a:lnSpc>
              <a:spcPct val="90000"/>
            </a:lnSpc>
            <a:spcBef>
              <a:spcPct val="0"/>
            </a:spcBef>
            <a:spcAft>
              <a:spcPct val="35000"/>
            </a:spcAft>
            <a:buNone/>
          </a:pPr>
          <a:r>
            <a:rPr lang="en-GB" sz="1600" kern="1200" dirty="0"/>
            <a:t>DIID NOT  HAVE THE AUTHORITY TO REQUEST INFORMATION IN TERMS OF THE STATESTICS ACT </a:t>
          </a:r>
        </a:p>
        <a:p>
          <a:pPr marL="0" lvl="0" indent="0" algn="l" defTabSz="711200">
            <a:lnSpc>
              <a:spcPct val="90000"/>
            </a:lnSpc>
            <a:spcBef>
              <a:spcPct val="0"/>
            </a:spcBef>
            <a:spcAft>
              <a:spcPct val="35000"/>
            </a:spcAft>
            <a:buNone/>
          </a:pPr>
          <a:r>
            <a:rPr lang="en-GB" sz="1600" kern="1200" dirty="0"/>
            <a:t>WAS NOT THE RIGHT TIME </a:t>
          </a:r>
        </a:p>
      </dsp:txBody>
      <dsp:txXfrm>
        <a:off x="3418277" y="3"/>
        <a:ext cx="2061649" cy="3931469"/>
      </dsp:txXfrm>
    </dsp:sp>
    <dsp:sp modelId="{950B496B-99C5-45DF-A22A-E09327E42C22}">
      <dsp:nvSpPr>
        <dsp:cNvPr id="0" name=""/>
        <dsp:cNvSpPr/>
      </dsp:nvSpPr>
      <dsp:spPr>
        <a:xfrm>
          <a:off x="5729628" y="7"/>
          <a:ext cx="2767315" cy="3986162"/>
        </a:xfrm>
        <a:prstGeom prst="roundRect">
          <a:avLst>
            <a:gd name="adj" fmla="val 5000"/>
          </a:avLst>
        </a:prstGeom>
        <a:solidFill>
          <a:srgbClr val="1BEF1B"/>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GB" sz="1700" kern="1200" dirty="0"/>
            <a:t>REGIONAL COUNCIL  PROCLAIMED SETTLEMENTS </a:t>
          </a:r>
        </a:p>
      </dsp:txBody>
      <dsp:txXfrm rot="16200000">
        <a:off x="4372033" y="1357602"/>
        <a:ext cx="3268653" cy="553463"/>
      </dsp:txXfrm>
    </dsp:sp>
    <dsp:sp modelId="{35E183B1-DFFC-472B-9160-399EB35AD0DF}">
      <dsp:nvSpPr>
        <dsp:cNvPr id="0" name=""/>
        <dsp:cNvSpPr/>
      </dsp:nvSpPr>
      <dsp:spPr>
        <a:xfrm rot="5400000">
          <a:off x="5498910" y="2638092"/>
          <a:ext cx="487823" cy="415097"/>
        </a:xfrm>
        <a:prstGeom prst="flowChartExtract">
          <a:avLst/>
        </a:prstGeom>
        <a:solidFill>
          <a:srgbClr val="FF0000"/>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40AD85-772D-47E6-8792-C52DAA4D3822}">
      <dsp:nvSpPr>
        <dsp:cNvPr id="0" name=""/>
        <dsp:cNvSpPr/>
      </dsp:nvSpPr>
      <dsp:spPr>
        <a:xfrm>
          <a:off x="6283091" y="7"/>
          <a:ext cx="2061649" cy="39861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GB" sz="3500" kern="1200" dirty="0"/>
            <a:t>14 </a:t>
          </a:r>
          <a:r>
            <a:rPr lang="en-GB" sz="2000" kern="1200" dirty="0"/>
            <a:t>REGIONAL COUNCILS </a:t>
          </a:r>
        </a:p>
        <a:p>
          <a:pPr marL="0" lvl="0" indent="0" algn="l" defTabSz="1555750">
            <a:lnSpc>
              <a:spcPct val="90000"/>
            </a:lnSpc>
            <a:spcBef>
              <a:spcPct val="0"/>
            </a:spcBef>
            <a:spcAft>
              <a:spcPct val="35000"/>
            </a:spcAft>
            <a:buNone/>
          </a:pPr>
          <a:endParaRPr lang="en-GB" sz="2000" kern="1200" dirty="0"/>
        </a:p>
        <a:p>
          <a:pPr marL="0" lvl="0" indent="0" algn="l" defTabSz="1555750">
            <a:lnSpc>
              <a:spcPct val="90000"/>
            </a:lnSpc>
            <a:spcBef>
              <a:spcPct val="0"/>
            </a:spcBef>
            <a:spcAft>
              <a:spcPct val="35000"/>
            </a:spcAft>
            <a:buNone/>
          </a:pPr>
          <a:r>
            <a:rPr lang="en-GB" sz="2000" kern="1200" dirty="0"/>
            <a:t>DID NOT  REQUEST </a:t>
          </a:r>
        </a:p>
        <a:p>
          <a:pPr marL="0" lvl="0" indent="0" algn="l" defTabSz="889000">
            <a:lnSpc>
              <a:spcPct val="90000"/>
            </a:lnSpc>
            <a:spcBef>
              <a:spcPct val="0"/>
            </a:spcBef>
            <a:spcAft>
              <a:spcPct val="35000"/>
            </a:spcAft>
            <a:buNone/>
          </a:pPr>
          <a:r>
            <a:rPr lang="en-GB" sz="2000" kern="1200" dirty="0"/>
            <a:t> MURD AND ALAN </a:t>
          </a:r>
        </a:p>
      </dsp:txBody>
      <dsp:txXfrm>
        <a:off x="6283091" y="7"/>
        <a:ext cx="2061649" cy="3986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0C71A-5027-4484-A65A-2CC9E330F74F}">
      <dsp:nvSpPr>
        <dsp:cNvPr id="0" name=""/>
        <dsp:cNvSpPr/>
      </dsp:nvSpPr>
      <dsp:spPr>
        <a:xfrm>
          <a:off x="4760527" y="1214713"/>
          <a:ext cx="1969172" cy="1881355"/>
        </a:xfrm>
        <a:custGeom>
          <a:avLst/>
          <a:gdLst/>
          <a:ahLst/>
          <a:cxnLst/>
          <a:rect l="0" t="0" r="0" b="0"/>
          <a:pathLst>
            <a:path>
              <a:moveTo>
                <a:pt x="0" y="0"/>
              </a:moveTo>
              <a:lnTo>
                <a:pt x="0" y="1796596"/>
              </a:lnTo>
              <a:lnTo>
                <a:pt x="1969172" y="1796596"/>
              </a:lnTo>
              <a:lnTo>
                <a:pt x="1969172" y="188135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DCB28-AE20-4F5D-89F7-343D4AED92E5}">
      <dsp:nvSpPr>
        <dsp:cNvPr id="0" name=""/>
        <dsp:cNvSpPr/>
      </dsp:nvSpPr>
      <dsp:spPr>
        <a:xfrm>
          <a:off x="4760527" y="1214713"/>
          <a:ext cx="1611149" cy="413018"/>
        </a:xfrm>
        <a:custGeom>
          <a:avLst/>
          <a:gdLst/>
          <a:ahLst/>
          <a:cxnLst/>
          <a:rect l="0" t="0" r="0" b="0"/>
          <a:pathLst>
            <a:path>
              <a:moveTo>
                <a:pt x="0" y="0"/>
              </a:moveTo>
              <a:lnTo>
                <a:pt x="0" y="328258"/>
              </a:lnTo>
              <a:lnTo>
                <a:pt x="1611149" y="328258"/>
              </a:lnTo>
              <a:lnTo>
                <a:pt x="1611149" y="4130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9D1C1-AB1E-4BC3-B96F-0F0CA10C5B03}">
      <dsp:nvSpPr>
        <dsp:cNvPr id="0" name=""/>
        <dsp:cNvSpPr/>
      </dsp:nvSpPr>
      <dsp:spPr>
        <a:xfrm>
          <a:off x="3597223" y="4048899"/>
          <a:ext cx="114221" cy="271309"/>
        </a:xfrm>
        <a:custGeom>
          <a:avLst/>
          <a:gdLst/>
          <a:ahLst/>
          <a:cxnLst/>
          <a:rect l="0" t="0" r="0" b="0"/>
          <a:pathLst>
            <a:path>
              <a:moveTo>
                <a:pt x="0" y="0"/>
              </a:moveTo>
              <a:lnTo>
                <a:pt x="0" y="186550"/>
              </a:lnTo>
              <a:lnTo>
                <a:pt x="114221" y="186550"/>
              </a:lnTo>
              <a:lnTo>
                <a:pt x="114221" y="27130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F49A42-51BD-4EE8-AE4F-7999BE3877DA}">
      <dsp:nvSpPr>
        <dsp:cNvPr id="0" name=""/>
        <dsp:cNvSpPr/>
      </dsp:nvSpPr>
      <dsp:spPr>
        <a:xfrm>
          <a:off x="1949397" y="2637495"/>
          <a:ext cx="1647825" cy="382444"/>
        </a:xfrm>
        <a:custGeom>
          <a:avLst/>
          <a:gdLst/>
          <a:ahLst/>
          <a:cxnLst/>
          <a:rect l="0" t="0" r="0" b="0"/>
          <a:pathLst>
            <a:path>
              <a:moveTo>
                <a:pt x="0" y="0"/>
              </a:moveTo>
              <a:lnTo>
                <a:pt x="0" y="297685"/>
              </a:lnTo>
              <a:lnTo>
                <a:pt x="1647825" y="297685"/>
              </a:lnTo>
              <a:lnTo>
                <a:pt x="1647825" y="38244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B2041-5D3B-4187-9C65-FFAA69B3EB05}">
      <dsp:nvSpPr>
        <dsp:cNvPr id="0" name=""/>
        <dsp:cNvSpPr/>
      </dsp:nvSpPr>
      <dsp:spPr>
        <a:xfrm>
          <a:off x="893466" y="2637495"/>
          <a:ext cx="1055931" cy="314561"/>
        </a:xfrm>
        <a:custGeom>
          <a:avLst/>
          <a:gdLst/>
          <a:ahLst/>
          <a:cxnLst/>
          <a:rect l="0" t="0" r="0" b="0"/>
          <a:pathLst>
            <a:path>
              <a:moveTo>
                <a:pt x="1055931" y="0"/>
              </a:moveTo>
              <a:lnTo>
                <a:pt x="1055931" y="229802"/>
              </a:lnTo>
              <a:lnTo>
                <a:pt x="0" y="229802"/>
              </a:lnTo>
              <a:lnTo>
                <a:pt x="0" y="31456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A5FE0-C42D-40F3-A3C9-BDC9163BB92F}">
      <dsp:nvSpPr>
        <dsp:cNvPr id="0" name=""/>
        <dsp:cNvSpPr/>
      </dsp:nvSpPr>
      <dsp:spPr>
        <a:xfrm>
          <a:off x="1949397" y="1214713"/>
          <a:ext cx="2811130" cy="273801"/>
        </a:xfrm>
        <a:custGeom>
          <a:avLst/>
          <a:gdLst/>
          <a:ahLst/>
          <a:cxnLst/>
          <a:rect l="0" t="0" r="0" b="0"/>
          <a:pathLst>
            <a:path>
              <a:moveTo>
                <a:pt x="2811130" y="0"/>
              </a:moveTo>
              <a:lnTo>
                <a:pt x="2811130" y="189042"/>
              </a:lnTo>
              <a:lnTo>
                <a:pt x="0" y="189042"/>
              </a:lnTo>
              <a:lnTo>
                <a:pt x="0" y="27380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64E6A-2425-4CA7-B0E1-AF171D2475B5}">
      <dsp:nvSpPr>
        <dsp:cNvPr id="0" name=""/>
        <dsp:cNvSpPr/>
      </dsp:nvSpPr>
      <dsp:spPr>
        <a:xfrm>
          <a:off x="3023843" y="-96577"/>
          <a:ext cx="3473368" cy="13112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03C77-E852-464E-9417-0F2F40E9DF62}">
      <dsp:nvSpPr>
        <dsp:cNvPr id="0" name=""/>
        <dsp:cNvSpPr/>
      </dsp:nvSpPr>
      <dsp:spPr>
        <a:xfrm>
          <a:off x="3125503" y="0"/>
          <a:ext cx="3473368" cy="131129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MURD</a:t>
          </a:r>
        </a:p>
        <a:p>
          <a:pPr marL="0" lvl="0" indent="0" algn="ctr" defTabSz="889000">
            <a:lnSpc>
              <a:spcPct val="90000"/>
            </a:lnSpc>
            <a:spcBef>
              <a:spcPct val="0"/>
            </a:spcBef>
            <a:spcAft>
              <a:spcPct val="35000"/>
            </a:spcAft>
            <a:buNone/>
          </a:pPr>
          <a:r>
            <a:rPr lang="en-GB" sz="2000" kern="1200" dirty="0"/>
            <a:t>FUNDING, ALIENATION, PROCLAMATION</a:t>
          </a:r>
        </a:p>
      </dsp:txBody>
      <dsp:txXfrm>
        <a:off x="3163909" y="38406"/>
        <a:ext cx="3396556" cy="1234478"/>
      </dsp:txXfrm>
    </dsp:sp>
    <dsp:sp modelId="{64734DF1-CB12-4CB0-8039-FBDDE9ACD068}">
      <dsp:nvSpPr>
        <dsp:cNvPr id="0" name=""/>
        <dsp:cNvSpPr/>
      </dsp:nvSpPr>
      <dsp:spPr>
        <a:xfrm>
          <a:off x="719047" y="1488515"/>
          <a:ext cx="2460700" cy="1148980"/>
        </a:xfrm>
        <a:prstGeom prst="roundRect">
          <a:avLst>
            <a:gd name="adj" fmla="val 10000"/>
          </a:avLst>
        </a:prstGeom>
        <a:solidFill>
          <a:srgbClr val="1BEF1B"/>
        </a:soli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sp>
    <dsp:sp modelId="{40D65B5A-7352-43AF-A846-CE8365E85850}">
      <dsp:nvSpPr>
        <dsp:cNvPr id="0" name=""/>
        <dsp:cNvSpPr/>
      </dsp:nvSpPr>
      <dsp:spPr>
        <a:xfrm>
          <a:off x="820707" y="1585092"/>
          <a:ext cx="2460700" cy="1148980"/>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ALAN </a:t>
          </a:r>
        </a:p>
        <a:p>
          <a:pPr marL="0" lvl="0" indent="0" algn="ctr" defTabSz="889000">
            <a:lnSpc>
              <a:spcPct val="90000"/>
            </a:lnSpc>
            <a:spcBef>
              <a:spcPct val="0"/>
            </a:spcBef>
            <a:spcAft>
              <a:spcPct val="35000"/>
            </a:spcAft>
            <a:buNone/>
          </a:pPr>
          <a:r>
            <a:rPr lang="en-GB" sz="2000" b="1" kern="1200" dirty="0"/>
            <a:t>57 LOCAL AUTHORITIES +2</a:t>
          </a:r>
        </a:p>
      </dsp:txBody>
      <dsp:txXfrm>
        <a:off x="854359" y="1618744"/>
        <a:ext cx="2393396" cy="1081676"/>
      </dsp:txXfrm>
    </dsp:sp>
    <dsp:sp modelId="{C925D826-FE13-490C-8BF9-EA89B3F9AD66}">
      <dsp:nvSpPr>
        <dsp:cNvPr id="0" name=""/>
        <dsp:cNvSpPr/>
      </dsp:nvSpPr>
      <dsp:spPr>
        <a:xfrm>
          <a:off x="5848" y="2952057"/>
          <a:ext cx="1775235" cy="11878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82222-C0D0-4229-8363-90BC2FC38E7C}">
      <dsp:nvSpPr>
        <dsp:cNvPr id="0" name=""/>
        <dsp:cNvSpPr/>
      </dsp:nvSpPr>
      <dsp:spPr>
        <a:xfrm>
          <a:off x="107508" y="3048634"/>
          <a:ext cx="1775235" cy="118787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WAITING LIST STRATEGY</a:t>
          </a:r>
        </a:p>
        <a:p>
          <a:pPr marL="0" lvl="0" indent="0" algn="ctr" defTabSz="889000">
            <a:lnSpc>
              <a:spcPct val="90000"/>
            </a:lnSpc>
            <a:spcBef>
              <a:spcPct val="0"/>
            </a:spcBef>
            <a:spcAft>
              <a:spcPct val="35000"/>
            </a:spcAft>
            <a:buNone/>
          </a:pPr>
          <a:r>
            <a:rPr lang="en-GB" sz="2000" b="1" kern="1200" dirty="0"/>
            <a:t>STEP 1</a:t>
          </a:r>
        </a:p>
      </dsp:txBody>
      <dsp:txXfrm>
        <a:off x="142300" y="3083426"/>
        <a:ext cx="1705651" cy="1118293"/>
      </dsp:txXfrm>
    </dsp:sp>
    <dsp:sp modelId="{174CBA85-41DA-4B41-B253-50887FB2CB41}">
      <dsp:nvSpPr>
        <dsp:cNvPr id="0" name=""/>
        <dsp:cNvSpPr/>
      </dsp:nvSpPr>
      <dsp:spPr>
        <a:xfrm>
          <a:off x="2368396" y="3019939"/>
          <a:ext cx="2457654" cy="10289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66DAC-0EFE-4354-9AB0-207A60666869}">
      <dsp:nvSpPr>
        <dsp:cNvPr id="0" name=""/>
        <dsp:cNvSpPr/>
      </dsp:nvSpPr>
      <dsp:spPr>
        <a:xfrm>
          <a:off x="2470056" y="3116517"/>
          <a:ext cx="2457654" cy="10289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r>
            <a:rPr lang="en-GB" sz="2000" b="1" kern="1200" dirty="0"/>
            <a:t>RESIDENTIA</a:t>
          </a:r>
          <a:r>
            <a:rPr lang="en-GB" sz="2000" kern="1200" dirty="0"/>
            <a:t>L </a:t>
          </a:r>
          <a:r>
            <a:rPr lang="en-GB" sz="2000" b="1" kern="1200" dirty="0"/>
            <a:t>ERVEN  STOCK LIST</a:t>
          </a:r>
        </a:p>
        <a:p>
          <a:pPr marL="0" lvl="0" indent="0" algn="ctr" defTabSz="889000">
            <a:lnSpc>
              <a:spcPct val="90000"/>
            </a:lnSpc>
            <a:spcBef>
              <a:spcPct val="0"/>
            </a:spcBef>
            <a:spcAft>
              <a:spcPct val="35000"/>
            </a:spcAft>
            <a:buNone/>
          </a:pPr>
          <a:r>
            <a:rPr lang="en-GB" sz="2000" b="1" kern="1200" dirty="0"/>
            <a:t>STEP 2</a:t>
          </a:r>
          <a:r>
            <a:rPr lang="en-GB" sz="2000" kern="1200" dirty="0"/>
            <a:t> </a:t>
          </a:r>
        </a:p>
        <a:p>
          <a:pPr marL="0" lvl="0" indent="0" algn="ctr" defTabSz="889000">
            <a:lnSpc>
              <a:spcPct val="90000"/>
            </a:lnSpc>
            <a:spcBef>
              <a:spcPct val="0"/>
            </a:spcBef>
            <a:spcAft>
              <a:spcPct val="35000"/>
            </a:spcAft>
            <a:buNone/>
          </a:pPr>
          <a:endParaRPr lang="en-GB" sz="2000" kern="1200" dirty="0"/>
        </a:p>
      </dsp:txBody>
      <dsp:txXfrm>
        <a:off x="2500193" y="3146654"/>
        <a:ext cx="2397380" cy="968685"/>
      </dsp:txXfrm>
    </dsp:sp>
    <dsp:sp modelId="{9FAB3E31-BDBD-493C-B849-2CE99A202889}">
      <dsp:nvSpPr>
        <dsp:cNvPr id="0" name=""/>
        <dsp:cNvSpPr/>
      </dsp:nvSpPr>
      <dsp:spPr>
        <a:xfrm>
          <a:off x="2787828" y="4320209"/>
          <a:ext cx="1847231" cy="7595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1EC09-CABC-495F-AE71-7C735DAA02B9}">
      <dsp:nvSpPr>
        <dsp:cNvPr id="0" name=""/>
        <dsp:cNvSpPr/>
      </dsp:nvSpPr>
      <dsp:spPr>
        <a:xfrm>
          <a:off x="2889489" y="4416786"/>
          <a:ext cx="1847231" cy="759537"/>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HOUSING DEVELOPMENT FUND </a:t>
          </a:r>
        </a:p>
      </dsp:txBody>
      <dsp:txXfrm>
        <a:off x="2911735" y="4439032"/>
        <a:ext cx="1802739" cy="715045"/>
      </dsp:txXfrm>
    </dsp:sp>
    <dsp:sp modelId="{82A55B8A-B609-4EC3-9D00-982760FFCFA6}">
      <dsp:nvSpPr>
        <dsp:cNvPr id="0" name=""/>
        <dsp:cNvSpPr/>
      </dsp:nvSpPr>
      <dsp:spPr>
        <a:xfrm>
          <a:off x="4924069" y="1627731"/>
          <a:ext cx="2895216" cy="115756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E3B6A-E3E5-4A9A-88CA-1C70376886B4}">
      <dsp:nvSpPr>
        <dsp:cNvPr id="0" name=""/>
        <dsp:cNvSpPr/>
      </dsp:nvSpPr>
      <dsp:spPr>
        <a:xfrm>
          <a:off x="5025729" y="1724308"/>
          <a:ext cx="2895216" cy="115756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ARC</a:t>
          </a:r>
        </a:p>
        <a:p>
          <a:pPr marL="0" lvl="0" indent="0" algn="ctr" defTabSz="889000">
            <a:lnSpc>
              <a:spcPct val="90000"/>
            </a:lnSpc>
            <a:spcBef>
              <a:spcPct val="0"/>
            </a:spcBef>
            <a:spcAft>
              <a:spcPct val="35000"/>
            </a:spcAft>
            <a:buNone/>
          </a:pPr>
          <a:r>
            <a:rPr lang="en-GB" sz="2000" b="1" kern="1200" dirty="0"/>
            <a:t>14 REGIONAL COUNCIL</a:t>
          </a:r>
        </a:p>
        <a:p>
          <a:pPr marL="0" lvl="0" indent="0" algn="ctr" defTabSz="889000">
            <a:lnSpc>
              <a:spcPct val="90000"/>
            </a:lnSpc>
            <a:spcBef>
              <a:spcPct val="0"/>
            </a:spcBef>
            <a:spcAft>
              <a:spcPct val="35000"/>
            </a:spcAft>
            <a:buNone/>
          </a:pPr>
          <a:r>
            <a:rPr lang="en-GB" sz="2000" b="1" kern="1200" dirty="0"/>
            <a:t>SETTLEMENTS ?</a:t>
          </a:r>
        </a:p>
      </dsp:txBody>
      <dsp:txXfrm>
        <a:off x="5059633" y="1758212"/>
        <a:ext cx="2827408" cy="1089759"/>
      </dsp:txXfrm>
    </dsp:sp>
    <dsp:sp modelId="{C2E72BCB-BFE9-4370-84B8-8A22289CE322}">
      <dsp:nvSpPr>
        <dsp:cNvPr id="0" name=""/>
        <dsp:cNvSpPr/>
      </dsp:nvSpPr>
      <dsp:spPr>
        <a:xfrm>
          <a:off x="5676053" y="3096069"/>
          <a:ext cx="2107295" cy="10133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B2D26-4A8D-4055-ADE5-CA1C97F94C47}">
      <dsp:nvSpPr>
        <dsp:cNvPr id="0" name=""/>
        <dsp:cNvSpPr/>
      </dsp:nvSpPr>
      <dsp:spPr>
        <a:xfrm>
          <a:off x="5777713" y="3192646"/>
          <a:ext cx="2107295" cy="101337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HOUSING OPTIONS</a:t>
          </a:r>
        </a:p>
        <a:p>
          <a:pPr marL="0" lvl="0" indent="0" algn="ctr" defTabSz="889000">
            <a:lnSpc>
              <a:spcPct val="90000"/>
            </a:lnSpc>
            <a:spcBef>
              <a:spcPct val="0"/>
            </a:spcBef>
            <a:spcAft>
              <a:spcPct val="35000"/>
            </a:spcAft>
            <a:buNone/>
          </a:pPr>
          <a:r>
            <a:rPr lang="en-GB" sz="2000" b="1" kern="1200" dirty="0"/>
            <a:t>STEP 3 </a:t>
          </a:r>
        </a:p>
      </dsp:txBody>
      <dsp:txXfrm>
        <a:off x="5807394" y="3222327"/>
        <a:ext cx="2047933" cy="95401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078" cy="496569"/>
          </a:xfrm>
          <a:prstGeom prst="rect">
            <a:avLst/>
          </a:prstGeom>
        </p:spPr>
        <p:txBody>
          <a:bodyPr vert="horz" lIns="92172" tIns="46086" rIns="92172" bIns="46086" rtlCol="0"/>
          <a:lstStyle>
            <a:lvl1pPr algn="l">
              <a:defRPr sz="1200">
                <a:latin typeface="Arial" pitchFamily="34" charset="0"/>
                <a:cs typeface="Arial" pitchFamily="34" charset="0"/>
              </a:defRPr>
            </a:lvl1pPr>
          </a:lstStyle>
          <a:p>
            <a:pPr>
              <a:defRPr/>
            </a:pPr>
            <a:endParaRPr lang="en-ZA"/>
          </a:p>
        </p:txBody>
      </p:sp>
      <p:sp>
        <p:nvSpPr>
          <p:cNvPr id="3" name="Date Placeholder 2"/>
          <p:cNvSpPr>
            <a:spLocks noGrp="1"/>
          </p:cNvSpPr>
          <p:nvPr>
            <p:ph type="dt" sz="quarter" idx="1"/>
          </p:nvPr>
        </p:nvSpPr>
        <p:spPr>
          <a:xfrm>
            <a:off x="3850026" y="1"/>
            <a:ext cx="2946078" cy="496569"/>
          </a:xfrm>
          <a:prstGeom prst="rect">
            <a:avLst/>
          </a:prstGeom>
        </p:spPr>
        <p:txBody>
          <a:bodyPr vert="horz" lIns="92172" tIns="46086" rIns="92172" bIns="46086" rtlCol="0"/>
          <a:lstStyle>
            <a:lvl1pPr algn="r">
              <a:defRPr sz="1200">
                <a:latin typeface="Arial" pitchFamily="34" charset="0"/>
                <a:cs typeface="Arial" pitchFamily="34" charset="0"/>
              </a:defRPr>
            </a:lvl1pPr>
          </a:lstStyle>
          <a:p>
            <a:pPr>
              <a:defRPr/>
            </a:pPr>
            <a:fld id="{CD706F2C-E694-4C0A-A9BC-F0C1C99C2E6D}" type="datetimeFigureOut">
              <a:rPr lang="en-ZA"/>
              <a:pPr>
                <a:defRPr/>
              </a:pPr>
              <a:t>2023/02/20</a:t>
            </a:fld>
            <a:endParaRPr lang="en-ZA"/>
          </a:p>
        </p:txBody>
      </p:sp>
      <p:sp>
        <p:nvSpPr>
          <p:cNvPr id="4" name="Footer Placeholder 3"/>
          <p:cNvSpPr>
            <a:spLocks noGrp="1"/>
          </p:cNvSpPr>
          <p:nvPr>
            <p:ph type="ftr" sz="quarter" idx="2"/>
          </p:nvPr>
        </p:nvSpPr>
        <p:spPr>
          <a:xfrm>
            <a:off x="1" y="9428493"/>
            <a:ext cx="2946078" cy="496568"/>
          </a:xfrm>
          <a:prstGeom prst="rect">
            <a:avLst/>
          </a:prstGeom>
        </p:spPr>
        <p:txBody>
          <a:bodyPr vert="horz" lIns="92172" tIns="46086" rIns="92172" bIns="46086" rtlCol="0" anchor="b"/>
          <a:lstStyle>
            <a:lvl1pPr algn="l">
              <a:defRPr sz="1200">
                <a:latin typeface="Arial" pitchFamily="34" charset="0"/>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3850026" y="9428493"/>
            <a:ext cx="2946078" cy="496568"/>
          </a:xfrm>
          <a:prstGeom prst="rect">
            <a:avLst/>
          </a:prstGeom>
        </p:spPr>
        <p:txBody>
          <a:bodyPr vert="horz" lIns="92172" tIns="46086" rIns="92172" bIns="46086" rtlCol="0" anchor="b"/>
          <a:lstStyle>
            <a:lvl1pPr algn="r">
              <a:defRPr sz="1200">
                <a:latin typeface="Arial" pitchFamily="34" charset="0"/>
                <a:cs typeface="Arial" pitchFamily="34" charset="0"/>
              </a:defRPr>
            </a:lvl1pPr>
          </a:lstStyle>
          <a:p>
            <a:pPr>
              <a:defRPr/>
            </a:pPr>
            <a:fld id="{39E07C15-9FC3-4855-BA29-D0C2CDC2956B}" type="slidenum">
              <a:rPr lang="en-ZA"/>
              <a:pPr>
                <a:defRPr/>
              </a:pPr>
              <a:t>‹#›</a:t>
            </a:fld>
            <a:endParaRPr lang="en-ZA"/>
          </a:p>
        </p:txBody>
      </p:sp>
    </p:spTree>
    <p:extLst>
      <p:ext uri="{BB962C8B-B14F-4D97-AF65-F5344CB8AC3E}">
        <p14:creationId xmlns:p14="http://schemas.microsoft.com/office/powerpoint/2010/main" val="1406878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078" cy="496569"/>
          </a:xfrm>
          <a:prstGeom prst="rect">
            <a:avLst/>
          </a:prstGeom>
        </p:spPr>
        <p:txBody>
          <a:bodyPr vert="horz" lIns="92172" tIns="46086" rIns="92172" bIns="46086" rtlCol="0"/>
          <a:lstStyle>
            <a:lvl1pPr algn="l" eaLnBrk="0" hangingPunct="0">
              <a:defRPr sz="1200">
                <a:latin typeface="Arial" charset="0"/>
                <a:cs typeface="+mn-cs"/>
              </a:defRPr>
            </a:lvl1pPr>
          </a:lstStyle>
          <a:p>
            <a:pPr>
              <a:defRPr/>
            </a:pPr>
            <a:endParaRPr lang="en-ZA"/>
          </a:p>
        </p:txBody>
      </p:sp>
      <p:sp>
        <p:nvSpPr>
          <p:cNvPr id="3" name="Date Placeholder 2"/>
          <p:cNvSpPr>
            <a:spLocks noGrp="1"/>
          </p:cNvSpPr>
          <p:nvPr>
            <p:ph type="dt" idx="1"/>
          </p:nvPr>
        </p:nvSpPr>
        <p:spPr>
          <a:xfrm>
            <a:off x="3850026" y="1"/>
            <a:ext cx="2946078" cy="496569"/>
          </a:xfrm>
          <a:prstGeom prst="rect">
            <a:avLst/>
          </a:prstGeom>
        </p:spPr>
        <p:txBody>
          <a:bodyPr vert="horz" lIns="92172" tIns="46086" rIns="92172" bIns="46086" rtlCol="0"/>
          <a:lstStyle>
            <a:lvl1pPr algn="r" eaLnBrk="0" hangingPunct="0">
              <a:defRPr sz="1200">
                <a:latin typeface="Arial" charset="0"/>
                <a:cs typeface="+mn-cs"/>
              </a:defRPr>
            </a:lvl1pPr>
          </a:lstStyle>
          <a:p>
            <a:pPr>
              <a:defRPr/>
            </a:pPr>
            <a:fld id="{CD8F145E-4059-4F9D-B9CD-659C21B952DF}" type="datetimeFigureOut">
              <a:rPr lang="en-ZA"/>
              <a:pPr>
                <a:defRPr/>
              </a:pPr>
              <a:t>2023/02/20</a:t>
            </a:fld>
            <a:endParaRPr lang="en-ZA"/>
          </a:p>
        </p:txBody>
      </p:sp>
      <p:sp>
        <p:nvSpPr>
          <p:cNvPr id="4" name="Slide Image Placeholder 3"/>
          <p:cNvSpPr>
            <a:spLocks noGrp="1" noRot="1" noChangeAspect="1"/>
          </p:cNvSpPr>
          <p:nvPr>
            <p:ph type="sldImg" idx="2"/>
          </p:nvPr>
        </p:nvSpPr>
        <p:spPr>
          <a:xfrm>
            <a:off x="93663" y="746125"/>
            <a:ext cx="6610350" cy="3719513"/>
          </a:xfrm>
          <a:prstGeom prst="rect">
            <a:avLst/>
          </a:prstGeom>
          <a:noFill/>
          <a:ln w="12700">
            <a:solidFill>
              <a:prstClr val="black"/>
            </a:solidFill>
          </a:ln>
        </p:spPr>
        <p:txBody>
          <a:bodyPr vert="horz" lIns="92172" tIns="46086" rIns="92172" bIns="46086" rtlCol="0" anchor="ctr"/>
          <a:lstStyle/>
          <a:p>
            <a:pPr lvl="0"/>
            <a:endParaRPr lang="en-ZA" noProof="0"/>
          </a:p>
        </p:txBody>
      </p:sp>
      <p:sp>
        <p:nvSpPr>
          <p:cNvPr id="5" name="Notes Placeholder 4"/>
          <p:cNvSpPr>
            <a:spLocks noGrp="1"/>
          </p:cNvSpPr>
          <p:nvPr>
            <p:ph type="body" sz="quarter" idx="3"/>
          </p:nvPr>
        </p:nvSpPr>
        <p:spPr>
          <a:xfrm>
            <a:off x="679139" y="4715036"/>
            <a:ext cx="5439397" cy="4467539"/>
          </a:xfrm>
          <a:prstGeom prst="rect">
            <a:avLst/>
          </a:prstGeom>
        </p:spPr>
        <p:txBody>
          <a:bodyPr vert="horz" lIns="92172" tIns="46086" rIns="92172" bIns="460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1" y="9428493"/>
            <a:ext cx="2946078" cy="496568"/>
          </a:xfrm>
          <a:prstGeom prst="rect">
            <a:avLst/>
          </a:prstGeom>
        </p:spPr>
        <p:txBody>
          <a:bodyPr vert="horz" lIns="92172" tIns="46086" rIns="92172" bIns="46086" rtlCol="0" anchor="b"/>
          <a:lstStyle>
            <a:lvl1pPr algn="l" eaLnBrk="0" hangingPunct="0">
              <a:defRPr sz="1200">
                <a:latin typeface="Arial" charset="0"/>
                <a:cs typeface="+mn-cs"/>
              </a:defRPr>
            </a:lvl1pPr>
          </a:lstStyle>
          <a:p>
            <a:pPr>
              <a:defRPr/>
            </a:pPr>
            <a:endParaRPr lang="en-ZA"/>
          </a:p>
        </p:txBody>
      </p:sp>
      <p:sp>
        <p:nvSpPr>
          <p:cNvPr id="7" name="Slide Number Placeholder 6"/>
          <p:cNvSpPr>
            <a:spLocks noGrp="1"/>
          </p:cNvSpPr>
          <p:nvPr>
            <p:ph type="sldNum" sz="quarter" idx="5"/>
          </p:nvPr>
        </p:nvSpPr>
        <p:spPr>
          <a:xfrm>
            <a:off x="3850026" y="9428493"/>
            <a:ext cx="2946078" cy="496568"/>
          </a:xfrm>
          <a:prstGeom prst="rect">
            <a:avLst/>
          </a:prstGeom>
        </p:spPr>
        <p:txBody>
          <a:bodyPr vert="horz" lIns="92172" tIns="46086" rIns="92172" bIns="46086" rtlCol="0" anchor="b"/>
          <a:lstStyle>
            <a:lvl1pPr algn="r" eaLnBrk="0" hangingPunct="0">
              <a:defRPr sz="1200">
                <a:latin typeface="Arial" charset="0"/>
                <a:cs typeface="+mn-cs"/>
              </a:defRPr>
            </a:lvl1pPr>
          </a:lstStyle>
          <a:p>
            <a:pPr>
              <a:defRPr/>
            </a:pPr>
            <a:fld id="{88E8824B-5EA2-45D2-8447-8D8D5F1789AF}" type="slidenum">
              <a:rPr lang="en-ZA"/>
              <a:pPr>
                <a:defRPr/>
              </a:pPr>
              <a:t>‹#›</a:t>
            </a:fld>
            <a:endParaRPr lang="en-ZA"/>
          </a:p>
        </p:txBody>
      </p:sp>
    </p:spTree>
    <p:extLst>
      <p:ext uri="{BB962C8B-B14F-4D97-AF65-F5344CB8AC3E}">
        <p14:creationId xmlns:p14="http://schemas.microsoft.com/office/powerpoint/2010/main" val="2247638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FCFB9A1A-597C-4E84-8564-63A7CB9F72B1}"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77764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2A72FCC3-7B42-4CE6-AB62-404FEBE4A991}"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67378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526759E2-CFCE-4708-9CF4-AF82731ADCBD}"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52982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61D06A-5B9A-4AFA-A183-EDB5C71BBB4D}"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69713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F6C129A9-C3B2-43C3-9ABA-D5116A6FC210}"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91718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BBEDD58B-6363-48A7-B42F-B14688FF02F4}"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044817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0A22E">
                  <a:shade val="75000"/>
                </a:srgbClr>
              </a:solidFill>
            </a:endParaRPr>
          </a:p>
        </p:txBody>
      </p:sp>
      <p:sp>
        <p:nvSpPr>
          <p:cNvPr id="8" name="Footer Placeholder 7"/>
          <p:cNvSpPr>
            <a:spLocks noGrp="1"/>
          </p:cNvSpPr>
          <p:nvPr>
            <p:ph type="ftr" sz="quarter" idx="11"/>
          </p:nvPr>
        </p:nvSpPr>
        <p:spPr/>
        <p:txBody>
          <a:bodyPr/>
          <a:lstStyle/>
          <a:p>
            <a:pPr>
              <a:defRPr/>
            </a:pPr>
            <a:endParaRPr lang="en-US">
              <a:solidFill>
                <a:srgbClr val="F0A22E">
                  <a:shade val="75000"/>
                </a:srgbClr>
              </a:solidFill>
            </a:endParaRPr>
          </a:p>
        </p:txBody>
      </p:sp>
      <p:sp>
        <p:nvSpPr>
          <p:cNvPr id="9" name="Slide Number Placeholder 8"/>
          <p:cNvSpPr>
            <a:spLocks noGrp="1"/>
          </p:cNvSpPr>
          <p:nvPr>
            <p:ph type="sldNum" sz="quarter" idx="12"/>
          </p:nvPr>
        </p:nvSpPr>
        <p:spPr/>
        <p:txBody>
          <a:bodyPr/>
          <a:lstStyle/>
          <a:p>
            <a:pPr>
              <a:defRPr/>
            </a:pPr>
            <a:fld id="{B4D329A9-5AF9-4263-87E4-ECA53A0FC89B}"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12964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0A22E">
                  <a:shade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p>
            <a:pPr>
              <a:defRPr/>
            </a:pPr>
            <a:fld id="{BC157AD8-B33E-4096-93D9-1BCF9D742B31}"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747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0A22E">
                  <a:shade val="75000"/>
                </a:srgbClr>
              </a:solidFill>
            </a:endParaRPr>
          </a:p>
        </p:txBody>
      </p:sp>
      <p:sp>
        <p:nvSpPr>
          <p:cNvPr id="3" name="Footer Placeholder 2"/>
          <p:cNvSpPr>
            <a:spLocks noGrp="1"/>
          </p:cNvSpPr>
          <p:nvPr>
            <p:ph type="ftr" sz="quarter" idx="11"/>
          </p:nvPr>
        </p:nvSpPr>
        <p:spPr/>
        <p:txBody>
          <a:bodyPr/>
          <a:lstStyle/>
          <a:p>
            <a:pPr>
              <a:defRPr/>
            </a:pPr>
            <a:endParaRPr lang="en-US">
              <a:solidFill>
                <a:srgbClr val="F0A22E">
                  <a:shade val="75000"/>
                </a:srgbClr>
              </a:solidFill>
            </a:endParaRPr>
          </a:p>
        </p:txBody>
      </p:sp>
      <p:sp>
        <p:nvSpPr>
          <p:cNvPr id="4" name="Slide Number Placeholder 3"/>
          <p:cNvSpPr>
            <a:spLocks noGrp="1"/>
          </p:cNvSpPr>
          <p:nvPr>
            <p:ph type="sldNum" sz="quarter" idx="12"/>
          </p:nvPr>
        </p:nvSpPr>
        <p:spPr/>
        <p:txBody>
          <a:bodyPr/>
          <a:lstStyle/>
          <a:p>
            <a:pPr>
              <a:defRPr/>
            </a:pPr>
            <a:fld id="{21F569CB-F226-45FD-95FD-1B3671FCDE72}"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824552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7891E26C-4612-45E6-A610-710469135250}"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21268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F4CD89-75C6-4A19-B7D9-7F205B44AD1A}" type="slidenum">
              <a:rPr lang="en-US" smtClean="0">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10678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srgbClr val="073E87"/>
              </a:solidFill>
              <a:latin typeface="Candar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73E87"/>
              </a:solidFill>
              <a:latin typeface="Candar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6098B5-C051-406E-B4B5-7A59620BFD91}" type="slidenum">
              <a:rPr lang="en-US" smtClean="0">
                <a:solidFill>
                  <a:srgbClr val="073E87"/>
                </a:solidFill>
                <a:latin typeface="Candara"/>
                <a:cs typeface="+mn-cs"/>
              </a:rPr>
              <a:pPr fontAlgn="auto">
                <a:spcBef>
                  <a:spcPts val="0"/>
                </a:spcBef>
                <a:spcAft>
                  <a:spcPts val="0"/>
                </a:spcAft>
              </a:pPr>
              <a:t>‹#›</a:t>
            </a:fld>
            <a:endParaRPr lang="en-US">
              <a:solidFill>
                <a:srgbClr val="073E87"/>
              </a:solidFill>
              <a:latin typeface="Candara"/>
              <a:cs typeface="+mn-cs"/>
            </a:endParaRPr>
          </a:p>
        </p:txBody>
      </p:sp>
    </p:spTree>
    <p:extLst>
      <p:ext uri="{BB962C8B-B14F-4D97-AF65-F5344CB8AC3E}">
        <p14:creationId xmlns:p14="http://schemas.microsoft.com/office/powerpoint/2010/main" val="412283894"/>
      </p:ext>
    </p:extLst>
  </p:cSld>
  <p:clrMap bg1="lt1" tx1="dk1" bg2="lt2" tx2="dk2" accent1="accent1" accent2="accent2" accent3="accent3" accent4="accent4" accent5="accent5" accent6="accent6" hlink="hlink" folHlink="folHlink"/>
  <p:sldLayoutIdLst>
    <p:sldLayoutId id="2147486931" r:id="rId1"/>
    <p:sldLayoutId id="2147486932" r:id="rId2"/>
    <p:sldLayoutId id="2147486933" r:id="rId3"/>
    <p:sldLayoutId id="2147486934" r:id="rId4"/>
    <p:sldLayoutId id="2147486935" r:id="rId5"/>
    <p:sldLayoutId id="2147486936" r:id="rId6"/>
    <p:sldLayoutId id="2147486937" r:id="rId7"/>
    <p:sldLayoutId id="2147486938" r:id="rId8"/>
    <p:sldLayoutId id="2147486939" r:id="rId9"/>
    <p:sldLayoutId id="2147486940" r:id="rId10"/>
    <p:sldLayoutId id="214748694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9514" y="-1"/>
            <a:ext cx="8820981" cy="6824939"/>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1848646" y="4501286"/>
            <a:ext cx="2920237" cy="2225233"/>
          </a:xfrm>
          <a:prstGeom prst="rect">
            <a:avLst/>
          </a:prstGeom>
          <a:ln>
            <a:noFill/>
          </a:ln>
          <a:effectLst>
            <a:softEdge rad="112500"/>
          </a:effectLst>
        </p:spPr>
      </p:pic>
      <p:sp>
        <p:nvSpPr>
          <p:cNvPr id="5" name="Rectangle 4"/>
          <p:cNvSpPr/>
          <p:nvPr/>
        </p:nvSpPr>
        <p:spPr>
          <a:xfrm>
            <a:off x="2207567" y="174712"/>
            <a:ext cx="7776864" cy="138499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GB" sz="2800" dirty="0">
                <a:solidFill>
                  <a:schemeClr val="tx1"/>
                </a:solidFill>
                <a:latin typeface="Albertus Extra Bold" panose="020E0802040304020204" pitchFamily="34" charset="0"/>
              </a:rPr>
              <a:t>ALAN LAND AND HOUSING STRATEGIC SEMINAR</a:t>
            </a:r>
          </a:p>
          <a:p>
            <a:pPr lvl="0" algn="ctr"/>
            <a:r>
              <a:rPr lang="en-GB" sz="2800" dirty="0">
                <a:solidFill>
                  <a:schemeClr val="tx1"/>
                </a:solidFill>
                <a:latin typeface="Albertus Extra Bold" panose="020E0802040304020204" pitchFamily="34" charset="0"/>
              </a:rPr>
              <a:t>20-23 FEBRUARY 2023</a:t>
            </a:r>
          </a:p>
          <a:p>
            <a:pPr lvl="0" algn="ctr"/>
            <a:r>
              <a:rPr lang="en-GB" sz="2800" dirty="0">
                <a:solidFill>
                  <a:schemeClr val="tx1"/>
                </a:solidFill>
                <a:latin typeface="Albertus Extra Bold" panose="020E0802040304020204" pitchFamily="34" charset="0"/>
              </a:rPr>
              <a:t>NARRAVILLE COMMUNITY HALL</a:t>
            </a:r>
          </a:p>
        </p:txBody>
      </p:sp>
      <p:sp>
        <p:nvSpPr>
          <p:cNvPr id="6" name="TextBox 5"/>
          <p:cNvSpPr txBox="1"/>
          <p:nvPr/>
        </p:nvSpPr>
        <p:spPr>
          <a:xfrm>
            <a:off x="4855740" y="5255894"/>
            <a:ext cx="321404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b="1" dirty="0"/>
              <a:t> MRS BIANCA MIRIAM NGUAIKO</a:t>
            </a:r>
          </a:p>
          <a:p>
            <a:pPr algn="ctr"/>
            <a:r>
              <a:rPr lang="en-GB" b="1" dirty="0"/>
              <a:t>CEO </a:t>
            </a:r>
          </a:p>
          <a:p>
            <a:pPr algn="ctr"/>
            <a:r>
              <a:rPr lang="en-GB" b="1" dirty="0"/>
              <a:t>KAMANJAB VILLAGE COUNCIL</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248" y="4640140"/>
            <a:ext cx="1872208" cy="1816083"/>
          </a:xfrm>
          <a:prstGeom prst="rect">
            <a:avLst/>
          </a:prstGeom>
        </p:spPr>
      </p:pic>
    </p:spTree>
    <p:extLst>
      <p:ext uri="{BB962C8B-B14F-4D97-AF65-F5344CB8AC3E}">
        <p14:creationId xmlns:p14="http://schemas.microsoft.com/office/powerpoint/2010/main" val="1738451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775520" y="260649"/>
            <a:ext cx="8136904" cy="6340197"/>
          </a:xfrm>
          <a:prstGeom prst="rect">
            <a:avLst/>
          </a:prstGeom>
        </p:spPr>
        <p:txBody>
          <a:bodyPr wrap="square">
            <a:spAutoFit/>
          </a:bodyPr>
          <a:lstStyle/>
          <a:p>
            <a:pPr algn="ctr"/>
            <a:r>
              <a:rPr lang="en-GB" sz="2800" dirty="0">
                <a:solidFill>
                  <a:prstClr val="black"/>
                </a:solidFill>
                <a:latin typeface="GT Walsheim Pro Regular"/>
              </a:rPr>
              <a:t>OBJECTIVE </a:t>
            </a:r>
          </a:p>
          <a:p>
            <a:pPr algn="just"/>
            <a:r>
              <a:rPr lang="en-GB" dirty="0">
                <a:solidFill>
                  <a:prstClr val="black"/>
                </a:solidFill>
                <a:latin typeface="GT Walsheim Pro Regular"/>
              </a:rPr>
              <a:t>Transparency ,accountability , eliminating corruption, governance, funding </a:t>
            </a:r>
          </a:p>
          <a:p>
            <a:pPr marL="342900" indent="-342900">
              <a:buFont typeface="Wingdings" panose="05000000000000000000" pitchFamily="2" charset="2"/>
              <a:buChar char="q"/>
            </a:pPr>
            <a:r>
              <a:rPr lang="en-GB" sz="2400" i="1" dirty="0">
                <a:solidFill>
                  <a:prstClr val="black"/>
                </a:solidFill>
                <a:latin typeface="GT Walsheim Pro Regular"/>
              </a:rPr>
              <a:t>Local Authorities</a:t>
            </a:r>
          </a:p>
          <a:p>
            <a:pPr marL="342900" indent="-342900">
              <a:buFont typeface="Wingdings" panose="05000000000000000000" pitchFamily="2" charset="2"/>
              <a:buChar char="q"/>
            </a:pPr>
            <a:r>
              <a:rPr lang="en-GB" sz="2400" i="1" dirty="0">
                <a:solidFill>
                  <a:prstClr val="black"/>
                </a:solidFill>
                <a:latin typeface="GT Walsheim Pro Regular"/>
              </a:rPr>
              <a:t>Regional Council</a:t>
            </a:r>
          </a:p>
          <a:p>
            <a:pPr marL="342900" indent="-342900">
              <a:buFont typeface="Wingdings" panose="05000000000000000000" pitchFamily="2" charset="2"/>
              <a:buChar char="q"/>
            </a:pPr>
            <a:r>
              <a:rPr lang="en-GB" sz="2400" i="1" dirty="0">
                <a:solidFill>
                  <a:prstClr val="black"/>
                </a:solidFill>
                <a:latin typeface="GT Walsheim Pro Regular"/>
              </a:rPr>
              <a:t>National Planning Commission </a:t>
            </a:r>
          </a:p>
          <a:p>
            <a:pPr marL="342900" indent="-342900">
              <a:buFont typeface="Wingdings" panose="05000000000000000000" pitchFamily="2" charset="2"/>
              <a:buChar char="q"/>
            </a:pPr>
            <a:r>
              <a:rPr lang="en-GB" sz="2400" i="1" dirty="0">
                <a:solidFill>
                  <a:prstClr val="black"/>
                </a:solidFill>
                <a:latin typeface="GT Walsheim Pro Regular"/>
              </a:rPr>
              <a:t>Statistics Office</a:t>
            </a:r>
          </a:p>
          <a:p>
            <a:pPr marL="342900" indent="-342900">
              <a:buFont typeface="Wingdings" panose="05000000000000000000" pitchFamily="2" charset="2"/>
              <a:buChar char="q"/>
            </a:pPr>
            <a:r>
              <a:rPr lang="en-GB" sz="2400" i="1" dirty="0">
                <a:solidFill>
                  <a:prstClr val="black"/>
                </a:solidFill>
                <a:latin typeface="GT Walsheim Pro Regular"/>
              </a:rPr>
              <a:t>Rental</a:t>
            </a:r>
          </a:p>
          <a:p>
            <a:pPr marL="342900" indent="-342900">
              <a:buFont typeface="Wingdings" panose="05000000000000000000" pitchFamily="2" charset="2"/>
              <a:buChar char="q"/>
            </a:pPr>
            <a:r>
              <a:rPr lang="en-GB" sz="2400" i="1" dirty="0">
                <a:solidFill>
                  <a:prstClr val="black"/>
                </a:solidFill>
                <a:latin typeface="GT Walsheim Pro Regular"/>
              </a:rPr>
              <a:t>Private developers</a:t>
            </a:r>
          </a:p>
          <a:p>
            <a:pPr marL="342900" indent="-342900">
              <a:buFont typeface="Wingdings" panose="05000000000000000000" pitchFamily="2" charset="2"/>
              <a:buChar char="q"/>
            </a:pPr>
            <a:r>
              <a:rPr lang="en-GB" sz="2400" i="1" dirty="0">
                <a:solidFill>
                  <a:prstClr val="black"/>
                </a:solidFill>
                <a:latin typeface="GT Walsheim Pro Regular"/>
              </a:rPr>
              <a:t>Private builders</a:t>
            </a:r>
          </a:p>
          <a:p>
            <a:pPr marL="342900" indent="-342900">
              <a:buFont typeface="Wingdings" panose="05000000000000000000" pitchFamily="2" charset="2"/>
              <a:buChar char="q"/>
            </a:pPr>
            <a:r>
              <a:rPr lang="en-GB" sz="2400" i="1" dirty="0">
                <a:solidFill>
                  <a:prstClr val="black"/>
                </a:solidFill>
                <a:latin typeface="GT Walsheim Pro Regular"/>
              </a:rPr>
              <a:t>Decentralized build together</a:t>
            </a:r>
          </a:p>
          <a:p>
            <a:pPr marL="342900" indent="-342900">
              <a:buFont typeface="Wingdings" panose="05000000000000000000" pitchFamily="2" charset="2"/>
              <a:buChar char="q"/>
            </a:pPr>
            <a:r>
              <a:rPr lang="en-GB" sz="2400" i="1" dirty="0">
                <a:solidFill>
                  <a:prstClr val="black"/>
                </a:solidFill>
                <a:latin typeface="GT Walsheim Pro Regular"/>
              </a:rPr>
              <a:t>Shack dwellers federation</a:t>
            </a:r>
          </a:p>
          <a:p>
            <a:pPr marL="342900" indent="-342900">
              <a:buFont typeface="Wingdings" panose="05000000000000000000" pitchFamily="2" charset="2"/>
              <a:buChar char="q"/>
            </a:pPr>
            <a:r>
              <a:rPr lang="en-GB" sz="2400" i="1" dirty="0">
                <a:solidFill>
                  <a:prstClr val="black"/>
                </a:solidFill>
                <a:latin typeface="GT Walsheim Pro Regular"/>
              </a:rPr>
              <a:t>Self improvers</a:t>
            </a:r>
          </a:p>
          <a:p>
            <a:pPr marL="342900" indent="-342900">
              <a:buFont typeface="Wingdings" panose="05000000000000000000" pitchFamily="2" charset="2"/>
              <a:buChar char="q"/>
            </a:pPr>
            <a:r>
              <a:rPr lang="en-GB" sz="2400" i="1" dirty="0">
                <a:solidFill>
                  <a:prstClr val="black"/>
                </a:solidFill>
                <a:latin typeface="GT Walsheim Pro Regular"/>
              </a:rPr>
              <a:t>Town Planners </a:t>
            </a:r>
          </a:p>
          <a:p>
            <a:pPr marL="342900" indent="-342900">
              <a:buFont typeface="Wingdings" panose="05000000000000000000" pitchFamily="2" charset="2"/>
              <a:buChar char="q"/>
            </a:pPr>
            <a:r>
              <a:rPr lang="en-GB" sz="2400" i="1" dirty="0">
                <a:solidFill>
                  <a:prstClr val="black"/>
                </a:solidFill>
                <a:latin typeface="GT Walsheim Pro Regular"/>
              </a:rPr>
              <a:t>Building materials shops</a:t>
            </a:r>
          </a:p>
          <a:p>
            <a:pPr marL="342900" indent="-342900">
              <a:buFont typeface="Wingdings" panose="05000000000000000000" pitchFamily="2" charset="2"/>
              <a:buChar char="q"/>
            </a:pPr>
            <a:r>
              <a:rPr lang="en-GB" sz="2400" i="1" dirty="0">
                <a:solidFill>
                  <a:prstClr val="black"/>
                </a:solidFill>
                <a:latin typeface="GT Walsheim Pro Regular"/>
              </a:rPr>
              <a:t>Manufacturing of building material investors </a:t>
            </a:r>
          </a:p>
          <a:p>
            <a:pPr marL="342900" indent="-342900">
              <a:buFont typeface="Wingdings" panose="05000000000000000000" pitchFamily="2" charset="2"/>
              <a:buChar char="q"/>
            </a:pPr>
            <a:r>
              <a:rPr lang="en-GB" sz="2400" i="1" dirty="0">
                <a:solidFill>
                  <a:prstClr val="black"/>
                </a:solidFill>
                <a:latin typeface="GT Walsheim Pro Regular"/>
              </a:rPr>
              <a:t>Sourcing of grants</a:t>
            </a:r>
          </a:p>
          <a:p>
            <a:pPr marL="342900" indent="-342900">
              <a:buFont typeface="Wingdings" panose="05000000000000000000" pitchFamily="2" charset="2"/>
              <a:buChar char="q"/>
            </a:pPr>
            <a:r>
              <a:rPr lang="en-GB" sz="2400" i="1" dirty="0">
                <a:solidFill>
                  <a:prstClr val="black"/>
                </a:solidFill>
                <a:latin typeface="GT Walsheim Pro Regular"/>
              </a:rPr>
              <a:t>Financial institutions </a:t>
            </a:r>
          </a:p>
        </p:txBody>
      </p:sp>
    </p:spTree>
    <p:extLst>
      <p:ext uri="{BB962C8B-B14F-4D97-AF65-F5344CB8AC3E}">
        <p14:creationId xmlns:p14="http://schemas.microsoft.com/office/powerpoint/2010/main" val="266429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636597635"/>
              </p:ext>
            </p:extLst>
          </p:nvPr>
        </p:nvGraphicFramePr>
        <p:xfrm>
          <a:off x="1792347" y="662260"/>
          <a:ext cx="8696141" cy="5916280"/>
        </p:xfrm>
        <a:graphic>
          <a:graphicData uri="http://schemas.openxmlformats.org/drawingml/2006/table">
            <a:tbl>
              <a:tblPr firstRow="1" firstCol="1" bandRow="1">
                <a:tableStyleId>{BC89EF96-8CEA-46FF-86C4-4CE0E7609802}</a:tableStyleId>
              </a:tblPr>
              <a:tblGrid>
                <a:gridCol w="2143414">
                  <a:extLst>
                    <a:ext uri="{9D8B030D-6E8A-4147-A177-3AD203B41FA5}">
                      <a16:colId xmlns:a16="http://schemas.microsoft.com/office/drawing/2014/main" val="20000"/>
                    </a:ext>
                  </a:extLst>
                </a:gridCol>
                <a:gridCol w="4226272">
                  <a:extLst>
                    <a:ext uri="{9D8B030D-6E8A-4147-A177-3AD203B41FA5}">
                      <a16:colId xmlns:a16="http://schemas.microsoft.com/office/drawing/2014/main" val="20001"/>
                    </a:ext>
                  </a:extLst>
                </a:gridCol>
                <a:gridCol w="2326455">
                  <a:extLst>
                    <a:ext uri="{9D8B030D-6E8A-4147-A177-3AD203B41FA5}">
                      <a16:colId xmlns:a16="http://schemas.microsoft.com/office/drawing/2014/main" val="20002"/>
                    </a:ext>
                  </a:extLst>
                </a:gridCol>
              </a:tblGrid>
              <a:tr h="83993">
                <a:tc rowSpan="2">
                  <a:txBody>
                    <a:bodyPr/>
                    <a:lstStyle/>
                    <a:p>
                      <a:pPr marL="168275" marR="223520" algn="ctr">
                        <a:spcBef>
                          <a:spcPts val="710"/>
                        </a:spcBef>
                        <a:spcAft>
                          <a:spcPts val="0"/>
                        </a:spcAft>
                      </a:pPr>
                      <a:r>
                        <a:rPr lang="en-US" sz="2000" dirty="0">
                          <a:effectLst/>
                        </a:rPr>
                        <a:t>CATEGORY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rowSpan="2">
                  <a:txBody>
                    <a:bodyPr/>
                    <a:lstStyle/>
                    <a:p>
                      <a:pPr marL="168275" marR="223520" algn="ctr">
                        <a:spcBef>
                          <a:spcPts val="710"/>
                        </a:spcBef>
                        <a:spcAft>
                          <a:spcPts val="0"/>
                        </a:spcAft>
                      </a:pPr>
                      <a:r>
                        <a:rPr lang="en-US" sz="2000" dirty="0">
                          <a:effectLst/>
                        </a:rPr>
                        <a:t> TOTAL HOUSEHOLD INCOME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1200">
                          <a:effectLst/>
                        </a:rPr>
                        <a:t>BASED ON THE ESTIMATE OF 500 000 HOUSING BACKLOG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extLst>
                  <a:ext uri="{0D108BD9-81ED-4DB2-BD59-A6C34878D82A}">
                    <a16:rowId xmlns:a16="http://schemas.microsoft.com/office/drawing/2014/main" val="10000"/>
                  </a:ext>
                </a:extLst>
              </a:tr>
              <a:tr h="317087">
                <a:tc vMerge="1">
                  <a:txBody>
                    <a:bodyPr/>
                    <a:lstStyle/>
                    <a:p>
                      <a:endParaRPr lang="en-GB"/>
                    </a:p>
                  </a:txBody>
                  <a:tcPr/>
                </a:tc>
                <a:tc vMerge="1">
                  <a:txBody>
                    <a:bodyPr/>
                    <a:lstStyle/>
                    <a:p>
                      <a:endParaRPr lang="en-GB"/>
                    </a:p>
                  </a:txBody>
                  <a:tcPr/>
                </a:tc>
                <a:tc>
                  <a:txBody>
                    <a:bodyPr/>
                    <a:lstStyle/>
                    <a:p>
                      <a:pPr marL="168275" marR="223520" algn="ctr">
                        <a:spcBef>
                          <a:spcPts val="710"/>
                        </a:spcBef>
                        <a:spcAft>
                          <a:spcPts val="0"/>
                        </a:spcAft>
                      </a:pP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solidFill>
                      <a:schemeClr val="accent1">
                        <a:lumMod val="20000"/>
                        <a:lumOff val="80000"/>
                      </a:schemeClr>
                    </a:solidFill>
                  </a:tcPr>
                </a:tc>
                <a:extLst>
                  <a:ext uri="{0D108BD9-81ED-4DB2-BD59-A6C34878D82A}">
                    <a16:rowId xmlns:a16="http://schemas.microsoft.com/office/drawing/2014/main" val="10001"/>
                  </a:ext>
                </a:extLst>
              </a:tr>
              <a:tr h="1131333">
                <a:tc>
                  <a:txBody>
                    <a:bodyPr/>
                    <a:lstStyle/>
                    <a:p>
                      <a:pPr marL="168275" marR="223520" algn="l">
                        <a:spcBef>
                          <a:spcPts val="710"/>
                        </a:spcBef>
                        <a:spcAft>
                          <a:spcPts val="0"/>
                        </a:spcAft>
                      </a:pPr>
                      <a:r>
                        <a:rPr lang="en-US" sz="2000" dirty="0">
                          <a:effectLst/>
                        </a:rPr>
                        <a:t>Ultra-low Income earners </a:t>
                      </a:r>
                      <a:endParaRPr lang="en-GB" sz="2000" dirty="0">
                        <a:effectLst/>
                      </a:endParaRPr>
                    </a:p>
                    <a:p>
                      <a:pPr marL="168275" marR="223520" algn="l">
                        <a:spcBef>
                          <a:spcPts val="710"/>
                        </a:spcBef>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dirty="0">
                          <a:effectLst/>
                        </a:rPr>
                        <a:t>N$1,000.00-N$5,000.00</a:t>
                      </a:r>
                      <a:endParaRPr lang="en-GB" sz="2000" dirty="0">
                        <a:effectLst/>
                      </a:endParaRPr>
                    </a:p>
                    <a:p>
                      <a:pPr marL="168275" marR="223520" algn="ctr">
                        <a:spcBef>
                          <a:spcPts val="710"/>
                        </a:spcBef>
                        <a:spcAft>
                          <a:spcPts val="0"/>
                        </a:spcAft>
                      </a:pPr>
                      <a:r>
                        <a:rPr lang="en-US" sz="3200" b="1" dirty="0">
                          <a:solidFill>
                            <a:srgbClr val="FF0000"/>
                          </a:solidFill>
                          <a:effectLst/>
                        </a:rPr>
                        <a:t>GROUP A</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62%</a:t>
                      </a:r>
                      <a:endParaRPr lang="en-GB" sz="2000" b="1" dirty="0">
                        <a:effectLst/>
                      </a:endParaRPr>
                    </a:p>
                    <a:p>
                      <a:pPr marL="168275" marR="223520" algn="ctr">
                        <a:spcBef>
                          <a:spcPts val="710"/>
                        </a:spcBef>
                        <a:spcAft>
                          <a:spcPts val="0"/>
                        </a:spcAft>
                      </a:pPr>
                      <a:r>
                        <a:rPr lang="en-US" sz="2800" b="1" dirty="0">
                          <a:solidFill>
                            <a:srgbClr val="FF0000"/>
                          </a:solidFill>
                          <a:effectLst/>
                        </a:rPr>
                        <a:t>310 OOO</a:t>
                      </a:r>
                      <a:endParaRPr lang="en-GB" sz="28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2"/>
                  </a:ext>
                </a:extLst>
              </a:tr>
              <a:tr h="655611">
                <a:tc>
                  <a:txBody>
                    <a:bodyPr/>
                    <a:lstStyle/>
                    <a:p>
                      <a:pPr marL="168275" marR="223520" algn="l">
                        <a:spcBef>
                          <a:spcPts val="710"/>
                        </a:spcBef>
                        <a:spcAft>
                          <a:spcPts val="0"/>
                        </a:spcAft>
                      </a:pPr>
                      <a:r>
                        <a:rPr lang="en-US" sz="2000" dirty="0">
                          <a:effectLst/>
                        </a:rPr>
                        <a:t>Low income earners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dirty="0">
                          <a:effectLst/>
                        </a:rPr>
                        <a:t>N$5001-N$10,000.00</a:t>
                      </a:r>
                      <a:endParaRPr lang="en-GB" sz="2000" dirty="0">
                        <a:effectLst/>
                      </a:endParaRPr>
                    </a:p>
                    <a:p>
                      <a:pPr marL="168275" marR="223520" algn="ctr">
                        <a:spcBef>
                          <a:spcPts val="710"/>
                        </a:spcBef>
                        <a:spcAft>
                          <a:spcPts val="0"/>
                        </a:spcAft>
                      </a:pPr>
                      <a:r>
                        <a:rPr lang="en-US" sz="3200" b="1" dirty="0">
                          <a:solidFill>
                            <a:srgbClr val="FF0000"/>
                          </a:solidFill>
                          <a:effectLst/>
                        </a:rPr>
                        <a:t>GROUP B</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25%</a:t>
                      </a:r>
                      <a:endParaRPr lang="en-GB" sz="2000" b="1" dirty="0">
                        <a:effectLst/>
                      </a:endParaRPr>
                    </a:p>
                    <a:p>
                      <a:pPr marL="168275" marR="223520" algn="ctr">
                        <a:spcBef>
                          <a:spcPts val="710"/>
                        </a:spcBef>
                        <a:spcAft>
                          <a:spcPts val="0"/>
                        </a:spcAft>
                      </a:pPr>
                      <a:r>
                        <a:rPr lang="en-US" sz="2400" b="1" dirty="0">
                          <a:solidFill>
                            <a:srgbClr val="FF0000"/>
                          </a:solidFill>
                          <a:effectLst/>
                        </a:rPr>
                        <a:t>125 OOO</a:t>
                      </a:r>
                      <a:endParaRPr lang="en-GB" sz="24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3"/>
                  </a:ext>
                </a:extLst>
              </a:tr>
              <a:tr h="501624">
                <a:tc>
                  <a:txBody>
                    <a:bodyPr/>
                    <a:lstStyle/>
                    <a:p>
                      <a:pPr marL="168275" marR="223520" algn="l">
                        <a:spcBef>
                          <a:spcPts val="710"/>
                        </a:spcBef>
                        <a:spcAft>
                          <a:spcPts val="0"/>
                        </a:spcAft>
                      </a:pPr>
                      <a:r>
                        <a:rPr lang="en-US" sz="2000" dirty="0">
                          <a:effectLst/>
                        </a:rPr>
                        <a:t>Middle Income earners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dirty="0">
                          <a:effectLst/>
                        </a:rPr>
                        <a:t>N$10,001.00 – N$20 000.00</a:t>
                      </a:r>
                      <a:endParaRPr lang="en-GB" sz="2000" dirty="0">
                        <a:effectLst/>
                      </a:endParaRPr>
                    </a:p>
                    <a:p>
                      <a:pPr marL="168275" marR="223520" algn="ctr">
                        <a:spcBef>
                          <a:spcPts val="710"/>
                        </a:spcBef>
                        <a:spcAft>
                          <a:spcPts val="0"/>
                        </a:spcAft>
                      </a:pPr>
                      <a:r>
                        <a:rPr lang="en-US" sz="3200" b="1" dirty="0">
                          <a:solidFill>
                            <a:srgbClr val="FF0000"/>
                          </a:solidFill>
                          <a:effectLst/>
                        </a:rPr>
                        <a:t>GROUP C</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10%</a:t>
                      </a:r>
                      <a:endParaRPr lang="en-GB" sz="2000" b="1" dirty="0">
                        <a:effectLst/>
                      </a:endParaRPr>
                    </a:p>
                    <a:p>
                      <a:pPr marL="168275" marR="223520" algn="ctr">
                        <a:spcBef>
                          <a:spcPts val="710"/>
                        </a:spcBef>
                        <a:spcAft>
                          <a:spcPts val="0"/>
                        </a:spcAft>
                      </a:pPr>
                      <a:r>
                        <a:rPr lang="en-US" sz="3200" b="1" dirty="0">
                          <a:solidFill>
                            <a:srgbClr val="FF0000"/>
                          </a:solidFill>
                          <a:effectLst/>
                        </a:rPr>
                        <a:t>50,000</a:t>
                      </a:r>
                      <a:endParaRPr lang="en-GB" sz="32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4"/>
                  </a:ext>
                </a:extLst>
              </a:tr>
              <a:tr h="501624">
                <a:tc>
                  <a:txBody>
                    <a:bodyPr/>
                    <a:lstStyle/>
                    <a:p>
                      <a:pPr marL="168275" marR="223520" algn="l">
                        <a:spcBef>
                          <a:spcPts val="710"/>
                        </a:spcBef>
                        <a:spcAft>
                          <a:spcPts val="0"/>
                        </a:spcAft>
                      </a:pPr>
                      <a:r>
                        <a:rPr lang="en-US" sz="2000" dirty="0">
                          <a:effectLst/>
                        </a:rPr>
                        <a:t>High Income earners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dirty="0">
                          <a:effectLst/>
                        </a:rPr>
                        <a:t>N$20,001.00 –N$40,0001.00</a:t>
                      </a:r>
                      <a:endParaRPr lang="en-GB" sz="2000" dirty="0">
                        <a:effectLst/>
                      </a:endParaRPr>
                    </a:p>
                    <a:p>
                      <a:pPr marL="168275" marR="223520" algn="ctr">
                        <a:spcBef>
                          <a:spcPts val="710"/>
                        </a:spcBef>
                        <a:spcAft>
                          <a:spcPts val="0"/>
                        </a:spcAft>
                      </a:pPr>
                      <a:r>
                        <a:rPr lang="en-US" sz="3200" b="1" dirty="0">
                          <a:solidFill>
                            <a:srgbClr val="FF0000"/>
                          </a:solidFill>
                          <a:effectLst/>
                        </a:rPr>
                        <a:t>GROUP D</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2%</a:t>
                      </a:r>
                      <a:endParaRPr lang="en-GB" sz="2000" b="1" dirty="0">
                        <a:effectLst/>
                      </a:endParaRPr>
                    </a:p>
                    <a:p>
                      <a:pPr marL="168275" marR="223520" algn="ctr">
                        <a:spcBef>
                          <a:spcPts val="710"/>
                        </a:spcBef>
                        <a:spcAft>
                          <a:spcPts val="0"/>
                        </a:spcAft>
                      </a:pPr>
                      <a:r>
                        <a:rPr lang="en-US" sz="2800" b="1" dirty="0">
                          <a:solidFill>
                            <a:srgbClr val="FF0000"/>
                          </a:solidFill>
                          <a:effectLst/>
                        </a:rPr>
                        <a:t>10,000</a:t>
                      </a:r>
                      <a:endParaRPr lang="en-GB" sz="28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5"/>
                  </a:ext>
                </a:extLst>
              </a:tr>
              <a:tr h="501624">
                <a:tc>
                  <a:txBody>
                    <a:bodyPr/>
                    <a:lstStyle/>
                    <a:p>
                      <a:pPr marL="168275" marR="223520" algn="l">
                        <a:spcBef>
                          <a:spcPts val="710"/>
                        </a:spcBef>
                        <a:spcAft>
                          <a:spcPts val="0"/>
                        </a:spcAft>
                      </a:pPr>
                      <a:r>
                        <a:rPr lang="en-US" sz="2000" dirty="0">
                          <a:effectLst/>
                        </a:rPr>
                        <a:t>Super-Higher Income Earners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dirty="0">
                          <a:effectLst/>
                        </a:rPr>
                        <a:t>N$40,001.00-N$ 60,000.00</a:t>
                      </a:r>
                      <a:endParaRPr lang="en-GB" sz="2000" dirty="0">
                        <a:effectLst/>
                      </a:endParaRPr>
                    </a:p>
                    <a:p>
                      <a:pPr marL="168275" marR="223520" algn="ctr">
                        <a:spcBef>
                          <a:spcPts val="710"/>
                        </a:spcBef>
                        <a:spcAft>
                          <a:spcPts val="0"/>
                        </a:spcAft>
                      </a:pPr>
                      <a:r>
                        <a:rPr lang="en-US" sz="3200" b="1" dirty="0">
                          <a:solidFill>
                            <a:srgbClr val="FF0000"/>
                          </a:solidFill>
                          <a:effectLst/>
                        </a:rPr>
                        <a:t>GROUP E</a:t>
                      </a:r>
                      <a:endParaRPr lang="en-GB" sz="3200" b="1" dirty="0">
                        <a:solidFill>
                          <a:srgbClr val="FF0000"/>
                        </a:solidFill>
                        <a:effectLst/>
                      </a:endParaRPr>
                    </a:p>
                    <a:p>
                      <a:pPr marL="168275" marR="223520" algn="ctr">
                        <a:spcBef>
                          <a:spcPts val="710"/>
                        </a:spcBef>
                        <a:spcAft>
                          <a:spcPts val="0"/>
                        </a:spcAft>
                      </a:pPr>
                      <a:r>
                        <a:rPr lang="en-US" sz="2000" b="1" dirty="0">
                          <a:effectLst/>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1%</a:t>
                      </a:r>
                      <a:endParaRPr lang="en-GB" sz="2000" b="1" dirty="0">
                        <a:effectLst/>
                      </a:endParaRPr>
                    </a:p>
                    <a:p>
                      <a:pPr marL="168275" marR="223520" algn="ctr">
                        <a:spcBef>
                          <a:spcPts val="710"/>
                        </a:spcBef>
                        <a:spcAft>
                          <a:spcPts val="0"/>
                        </a:spcAft>
                      </a:pPr>
                      <a:r>
                        <a:rPr lang="en-US" sz="2800" b="1" dirty="0">
                          <a:solidFill>
                            <a:srgbClr val="FF0000"/>
                          </a:solidFill>
                          <a:effectLst/>
                        </a:rPr>
                        <a:t>5000</a:t>
                      </a:r>
                      <a:r>
                        <a:rPr lang="en-US" sz="2000" b="1" dirty="0">
                          <a:effectLst/>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solidFill>
                      <a:schemeClr val="accent1">
                        <a:lumMod val="20000"/>
                        <a:lumOff val="80000"/>
                      </a:schemeClr>
                    </a:solidFill>
                  </a:tcPr>
                </a:tc>
                <a:extLst>
                  <a:ext uri="{0D108BD9-81ED-4DB2-BD59-A6C34878D82A}">
                    <a16:rowId xmlns:a16="http://schemas.microsoft.com/office/drawing/2014/main" val="10006"/>
                  </a:ext>
                </a:extLst>
              </a:tr>
              <a:tr h="167986">
                <a:tc gridSpan="3">
                  <a:txBody>
                    <a:bodyPr/>
                    <a:lstStyle/>
                    <a:p>
                      <a:pPr marL="168275" marR="223520" algn="just">
                        <a:spcBef>
                          <a:spcPts val="710"/>
                        </a:spcBef>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799842" y="70287"/>
            <a:ext cx="8480729" cy="584775"/>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eaLnBrk="0" hangingPunct="0"/>
            <a:r>
              <a:rPr lang="en-GB" altLang="en-US" sz="1600" dirty="0">
                <a:solidFill>
                  <a:schemeClr val="tx1"/>
                </a:solidFill>
                <a:latin typeface="Arial" panose="020B0604020202020204" pitchFamily="34" charset="0"/>
                <a:ea typeface="Calibri" panose="020F0502020204030204" pitchFamily="34" charset="0"/>
              </a:rPr>
              <a:t>TOTAL HOUSEHOLD INCOME //  HOUSING AND RESIDENTIAL ERVEN NEED</a:t>
            </a:r>
          </a:p>
          <a:p>
            <a:pPr eaLnBrk="0" hangingPunct="0"/>
            <a:r>
              <a:rPr lang="en-GB" altLang="en-US" sz="1600" dirty="0">
                <a:solidFill>
                  <a:schemeClr val="tx1"/>
                </a:solidFill>
                <a:latin typeface="Arial" panose="020B0604020202020204" pitchFamily="34" charset="0"/>
                <a:ea typeface="Calibri" panose="020F0502020204030204" pitchFamily="34" charset="0"/>
              </a:rPr>
              <a:t>  (500 000 ESTIMATED UNCONFIRMED BACKLOG )</a:t>
            </a:r>
            <a:endParaRPr lang="en-GB" altLang="en-US" sz="1600" dirty="0">
              <a:solidFill>
                <a:schemeClr val="tx1"/>
              </a:solidFill>
              <a:latin typeface="Arial" panose="020B0604020202020204" pitchFamily="34" charset="0"/>
            </a:endParaRPr>
          </a:p>
        </p:txBody>
      </p:sp>
    </p:spTree>
    <p:extLst>
      <p:ext uri="{BB962C8B-B14F-4D97-AF65-F5344CB8AC3E}">
        <p14:creationId xmlns:p14="http://schemas.microsoft.com/office/powerpoint/2010/main" val="53448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4830367"/>
              </p:ext>
            </p:extLst>
          </p:nvPr>
        </p:nvGraphicFramePr>
        <p:xfrm>
          <a:off x="1703513" y="1028113"/>
          <a:ext cx="6569553" cy="5685924"/>
        </p:xfrm>
        <a:graphic>
          <a:graphicData uri="http://schemas.openxmlformats.org/drawingml/2006/table">
            <a:tbl>
              <a:tblPr firstRow="1" firstCol="1" bandRow="1">
                <a:tableStyleId>{BC89EF96-8CEA-46FF-86C4-4CE0E7609802}</a:tableStyleId>
              </a:tblPr>
              <a:tblGrid>
                <a:gridCol w="4243098">
                  <a:extLst>
                    <a:ext uri="{9D8B030D-6E8A-4147-A177-3AD203B41FA5}">
                      <a16:colId xmlns:a16="http://schemas.microsoft.com/office/drawing/2014/main" val="20000"/>
                    </a:ext>
                  </a:extLst>
                </a:gridCol>
                <a:gridCol w="2326455">
                  <a:extLst>
                    <a:ext uri="{9D8B030D-6E8A-4147-A177-3AD203B41FA5}">
                      <a16:colId xmlns:a16="http://schemas.microsoft.com/office/drawing/2014/main" val="20001"/>
                    </a:ext>
                  </a:extLst>
                </a:gridCol>
              </a:tblGrid>
              <a:tr h="83993">
                <a:tc rowSpan="2">
                  <a:txBody>
                    <a:bodyPr/>
                    <a:lstStyle/>
                    <a:p>
                      <a:pPr marL="168275" marR="223520" algn="ctr">
                        <a:spcBef>
                          <a:spcPts val="710"/>
                        </a:spcBef>
                        <a:spcAft>
                          <a:spcPts val="0"/>
                        </a:spcAft>
                      </a:pPr>
                      <a:r>
                        <a:rPr lang="en-US" sz="2000" dirty="0">
                          <a:effectLst/>
                        </a:rPr>
                        <a:t> TOTAL HOUSEHOLD INCOME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1200">
                          <a:effectLst/>
                        </a:rPr>
                        <a:t>BASED ON THE ESTIMATE OF 500 000 HOUSING BACKLOG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extLst>
                  <a:ext uri="{0D108BD9-81ED-4DB2-BD59-A6C34878D82A}">
                    <a16:rowId xmlns:a16="http://schemas.microsoft.com/office/drawing/2014/main" val="10000"/>
                  </a:ext>
                </a:extLst>
              </a:tr>
              <a:tr h="317087">
                <a:tc vMerge="1">
                  <a:txBody>
                    <a:bodyPr/>
                    <a:lstStyle/>
                    <a:p>
                      <a:endParaRPr lang="en-GB"/>
                    </a:p>
                  </a:txBody>
                  <a:tcPr/>
                </a:tc>
                <a:tc>
                  <a:txBody>
                    <a:bodyPr/>
                    <a:lstStyle/>
                    <a:p>
                      <a:pPr marL="168275" marR="223520" algn="ctr">
                        <a:spcBef>
                          <a:spcPts val="710"/>
                        </a:spcBef>
                        <a:spcAft>
                          <a:spcPts val="0"/>
                        </a:spcAft>
                      </a:pP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solidFill>
                      <a:schemeClr val="accent1">
                        <a:lumMod val="20000"/>
                        <a:lumOff val="80000"/>
                      </a:schemeClr>
                    </a:solidFill>
                  </a:tcPr>
                </a:tc>
                <a:extLst>
                  <a:ext uri="{0D108BD9-81ED-4DB2-BD59-A6C34878D82A}">
                    <a16:rowId xmlns:a16="http://schemas.microsoft.com/office/drawing/2014/main" val="10001"/>
                  </a:ext>
                </a:extLst>
              </a:tr>
              <a:tr h="1131333">
                <a:tc>
                  <a:txBody>
                    <a:bodyPr/>
                    <a:lstStyle/>
                    <a:p>
                      <a:pPr marL="168275" marR="223520" algn="ctr">
                        <a:spcBef>
                          <a:spcPts val="710"/>
                        </a:spcBef>
                        <a:spcAft>
                          <a:spcPts val="0"/>
                        </a:spcAft>
                      </a:pPr>
                      <a:r>
                        <a:rPr lang="en-US" sz="2000" dirty="0">
                          <a:effectLst/>
                        </a:rPr>
                        <a:t>N$1,000.00-N$5,000.00</a:t>
                      </a:r>
                      <a:endParaRPr lang="en-GB" sz="2000" dirty="0">
                        <a:effectLst/>
                      </a:endParaRPr>
                    </a:p>
                    <a:p>
                      <a:pPr marL="168275" marR="223520" algn="ctr">
                        <a:spcBef>
                          <a:spcPts val="710"/>
                        </a:spcBef>
                        <a:spcAft>
                          <a:spcPts val="0"/>
                        </a:spcAft>
                      </a:pPr>
                      <a:r>
                        <a:rPr lang="en-US" sz="3200" b="1" dirty="0">
                          <a:solidFill>
                            <a:srgbClr val="FF0000"/>
                          </a:solidFill>
                          <a:effectLst/>
                        </a:rPr>
                        <a:t>GROUP A</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62%</a:t>
                      </a:r>
                      <a:endParaRPr lang="en-GB" sz="2000" b="1" dirty="0">
                        <a:effectLst/>
                      </a:endParaRPr>
                    </a:p>
                    <a:p>
                      <a:pPr marL="168275" marR="223520" algn="ctr">
                        <a:spcBef>
                          <a:spcPts val="710"/>
                        </a:spcBef>
                        <a:spcAft>
                          <a:spcPts val="0"/>
                        </a:spcAft>
                      </a:pPr>
                      <a:r>
                        <a:rPr lang="en-US" sz="2800" b="1" dirty="0">
                          <a:solidFill>
                            <a:srgbClr val="FF0000"/>
                          </a:solidFill>
                          <a:effectLst/>
                        </a:rPr>
                        <a:t>310 OOO</a:t>
                      </a:r>
                      <a:endParaRPr lang="en-GB" sz="28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2"/>
                  </a:ext>
                </a:extLst>
              </a:tr>
              <a:tr h="655611">
                <a:tc>
                  <a:txBody>
                    <a:bodyPr/>
                    <a:lstStyle/>
                    <a:p>
                      <a:pPr marL="168275" marR="223520" algn="ctr">
                        <a:spcBef>
                          <a:spcPts val="710"/>
                        </a:spcBef>
                        <a:spcAft>
                          <a:spcPts val="0"/>
                        </a:spcAft>
                      </a:pPr>
                      <a:r>
                        <a:rPr lang="en-US" sz="2000" dirty="0">
                          <a:effectLst/>
                        </a:rPr>
                        <a:t>N$5001-N$10,000.00</a:t>
                      </a:r>
                      <a:endParaRPr lang="en-GB" sz="2000" dirty="0">
                        <a:effectLst/>
                      </a:endParaRPr>
                    </a:p>
                    <a:p>
                      <a:pPr marL="168275" marR="223520" algn="ctr">
                        <a:spcBef>
                          <a:spcPts val="710"/>
                        </a:spcBef>
                        <a:spcAft>
                          <a:spcPts val="0"/>
                        </a:spcAft>
                      </a:pPr>
                      <a:r>
                        <a:rPr lang="en-US" sz="3200" b="1" dirty="0">
                          <a:solidFill>
                            <a:srgbClr val="FF0000"/>
                          </a:solidFill>
                          <a:effectLst/>
                        </a:rPr>
                        <a:t>GROUP B</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25%</a:t>
                      </a:r>
                      <a:endParaRPr lang="en-GB" sz="2000" b="1" dirty="0">
                        <a:effectLst/>
                      </a:endParaRPr>
                    </a:p>
                    <a:p>
                      <a:pPr marL="168275" marR="223520" algn="ctr">
                        <a:spcBef>
                          <a:spcPts val="710"/>
                        </a:spcBef>
                        <a:spcAft>
                          <a:spcPts val="0"/>
                        </a:spcAft>
                      </a:pPr>
                      <a:r>
                        <a:rPr lang="en-US" sz="2400" b="1" dirty="0">
                          <a:solidFill>
                            <a:srgbClr val="FF0000"/>
                          </a:solidFill>
                          <a:effectLst/>
                        </a:rPr>
                        <a:t>125 OOO</a:t>
                      </a:r>
                      <a:endParaRPr lang="en-GB" sz="24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3"/>
                  </a:ext>
                </a:extLst>
              </a:tr>
              <a:tr h="501624">
                <a:tc>
                  <a:txBody>
                    <a:bodyPr/>
                    <a:lstStyle/>
                    <a:p>
                      <a:pPr marL="168275" marR="223520" algn="ctr">
                        <a:spcBef>
                          <a:spcPts val="710"/>
                        </a:spcBef>
                        <a:spcAft>
                          <a:spcPts val="0"/>
                        </a:spcAft>
                      </a:pPr>
                      <a:r>
                        <a:rPr lang="en-US" sz="2000" dirty="0">
                          <a:effectLst/>
                        </a:rPr>
                        <a:t>N$10,001.00 – N$20 000.00</a:t>
                      </a:r>
                      <a:endParaRPr lang="en-GB" sz="2000" dirty="0">
                        <a:effectLst/>
                      </a:endParaRPr>
                    </a:p>
                    <a:p>
                      <a:pPr marL="168275" marR="223520" algn="ctr">
                        <a:spcBef>
                          <a:spcPts val="710"/>
                        </a:spcBef>
                        <a:spcAft>
                          <a:spcPts val="0"/>
                        </a:spcAft>
                      </a:pPr>
                      <a:r>
                        <a:rPr lang="en-US" sz="3200" b="1" dirty="0">
                          <a:solidFill>
                            <a:srgbClr val="FF0000"/>
                          </a:solidFill>
                          <a:effectLst/>
                        </a:rPr>
                        <a:t>GROUP C</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10%</a:t>
                      </a:r>
                      <a:endParaRPr lang="en-GB" sz="2000" b="1" dirty="0">
                        <a:effectLst/>
                      </a:endParaRPr>
                    </a:p>
                    <a:p>
                      <a:pPr marL="168275" marR="223520" algn="ctr">
                        <a:spcBef>
                          <a:spcPts val="710"/>
                        </a:spcBef>
                        <a:spcAft>
                          <a:spcPts val="0"/>
                        </a:spcAft>
                      </a:pPr>
                      <a:r>
                        <a:rPr lang="en-US" sz="3200" b="1" dirty="0">
                          <a:solidFill>
                            <a:srgbClr val="FF0000"/>
                          </a:solidFill>
                          <a:effectLst/>
                        </a:rPr>
                        <a:t>50,000</a:t>
                      </a:r>
                      <a:endParaRPr lang="en-GB" sz="32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4"/>
                  </a:ext>
                </a:extLst>
              </a:tr>
              <a:tr h="501624">
                <a:tc>
                  <a:txBody>
                    <a:bodyPr/>
                    <a:lstStyle/>
                    <a:p>
                      <a:pPr marL="168275" marR="223520" algn="ctr">
                        <a:spcBef>
                          <a:spcPts val="710"/>
                        </a:spcBef>
                        <a:spcAft>
                          <a:spcPts val="0"/>
                        </a:spcAft>
                      </a:pPr>
                      <a:r>
                        <a:rPr lang="en-US" sz="2000" dirty="0">
                          <a:effectLst/>
                        </a:rPr>
                        <a:t>N$20,001.00 –N$40,0001.00</a:t>
                      </a:r>
                      <a:endParaRPr lang="en-GB" sz="2000" dirty="0">
                        <a:effectLst/>
                      </a:endParaRPr>
                    </a:p>
                    <a:p>
                      <a:pPr marL="168275" marR="223520" algn="ctr">
                        <a:spcBef>
                          <a:spcPts val="710"/>
                        </a:spcBef>
                        <a:spcAft>
                          <a:spcPts val="0"/>
                        </a:spcAft>
                      </a:pPr>
                      <a:r>
                        <a:rPr lang="en-US" sz="3200" b="1" dirty="0">
                          <a:solidFill>
                            <a:srgbClr val="FF0000"/>
                          </a:solidFill>
                          <a:effectLst/>
                        </a:rPr>
                        <a:t>GROUP D</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a:txBody>
                    <a:bodyPr/>
                    <a:lstStyle/>
                    <a:p>
                      <a:pPr marL="168275" marR="223520" algn="ctr">
                        <a:spcBef>
                          <a:spcPts val="710"/>
                        </a:spcBef>
                        <a:spcAft>
                          <a:spcPts val="0"/>
                        </a:spcAft>
                      </a:pPr>
                      <a:r>
                        <a:rPr lang="en-US" sz="2000" b="1" dirty="0">
                          <a:effectLst/>
                        </a:rPr>
                        <a:t>2%</a:t>
                      </a:r>
                      <a:endParaRPr lang="en-GB" sz="2000" b="1" dirty="0">
                        <a:effectLst/>
                      </a:endParaRPr>
                    </a:p>
                    <a:p>
                      <a:pPr marL="168275" marR="223520" algn="ctr">
                        <a:spcBef>
                          <a:spcPts val="710"/>
                        </a:spcBef>
                        <a:spcAft>
                          <a:spcPts val="0"/>
                        </a:spcAft>
                      </a:pPr>
                      <a:r>
                        <a:rPr lang="en-US" sz="2800" b="1" dirty="0">
                          <a:solidFill>
                            <a:srgbClr val="FF0000"/>
                          </a:solidFill>
                          <a:effectLst/>
                        </a:rPr>
                        <a:t>10,000</a:t>
                      </a:r>
                      <a:endParaRPr lang="en-GB" sz="2800" b="1" dirty="0">
                        <a:solidFill>
                          <a:srgbClr val="FF0000"/>
                        </a:solidFill>
                        <a:effectLst/>
                      </a:endParaRPr>
                    </a:p>
                  </a:txBody>
                  <a:tcPr marL="31497" marR="31497" marT="0" marB="0">
                    <a:solidFill>
                      <a:schemeClr val="accent1">
                        <a:lumMod val="20000"/>
                        <a:lumOff val="80000"/>
                      </a:schemeClr>
                    </a:solidFill>
                  </a:tcPr>
                </a:tc>
                <a:extLst>
                  <a:ext uri="{0D108BD9-81ED-4DB2-BD59-A6C34878D82A}">
                    <a16:rowId xmlns:a16="http://schemas.microsoft.com/office/drawing/2014/main" val="10005"/>
                  </a:ext>
                </a:extLst>
              </a:tr>
              <a:tr h="1044724">
                <a:tc>
                  <a:txBody>
                    <a:bodyPr/>
                    <a:lstStyle/>
                    <a:p>
                      <a:pPr marL="168275" marR="223520" algn="ctr">
                        <a:spcBef>
                          <a:spcPts val="710"/>
                        </a:spcBef>
                        <a:spcAft>
                          <a:spcPts val="0"/>
                        </a:spcAft>
                      </a:pPr>
                      <a:r>
                        <a:rPr lang="en-US" sz="2000" dirty="0">
                          <a:effectLst/>
                        </a:rPr>
                        <a:t>N$40,001.00-N$ 60,000.00</a:t>
                      </a:r>
                      <a:endParaRPr lang="en-GB" sz="2000" dirty="0">
                        <a:effectLst/>
                      </a:endParaRPr>
                    </a:p>
                    <a:p>
                      <a:pPr marL="168275" marR="223520" algn="ctr">
                        <a:spcBef>
                          <a:spcPts val="710"/>
                        </a:spcBef>
                        <a:spcAft>
                          <a:spcPts val="0"/>
                        </a:spcAft>
                      </a:pPr>
                      <a:r>
                        <a:rPr lang="en-US" sz="3200" b="1" dirty="0">
                          <a:solidFill>
                            <a:srgbClr val="FF0000"/>
                          </a:solidFill>
                          <a:effectLst/>
                        </a:rPr>
                        <a:t>GROUP E</a:t>
                      </a:r>
                      <a:endParaRPr lang="en-GB" sz="3200" b="1" dirty="0">
                        <a:solidFill>
                          <a:srgbClr val="FF0000"/>
                        </a:solidFill>
                        <a:effectLst/>
                      </a:endParaRPr>
                    </a:p>
                  </a:txBody>
                  <a:tcPr marL="31497" marR="31497" marT="0" marB="0"/>
                </a:tc>
                <a:tc>
                  <a:txBody>
                    <a:bodyPr/>
                    <a:lstStyle/>
                    <a:p>
                      <a:pPr marL="168275" marR="223520" algn="ctr">
                        <a:spcBef>
                          <a:spcPts val="710"/>
                        </a:spcBef>
                        <a:spcAft>
                          <a:spcPts val="0"/>
                        </a:spcAft>
                      </a:pPr>
                      <a:r>
                        <a:rPr lang="en-US" sz="2000" b="1" dirty="0">
                          <a:effectLst/>
                        </a:rPr>
                        <a:t>1%</a:t>
                      </a:r>
                      <a:endParaRPr lang="en-GB" sz="2000" b="1" dirty="0">
                        <a:effectLst/>
                      </a:endParaRPr>
                    </a:p>
                    <a:p>
                      <a:pPr marL="168275" marR="223520" algn="ctr">
                        <a:spcBef>
                          <a:spcPts val="710"/>
                        </a:spcBef>
                        <a:spcAft>
                          <a:spcPts val="0"/>
                        </a:spcAft>
                      </a:pPr>
                      <a:r>
                        <a:rPr lang="en-US" sz="2800" b="1" dirty="0">
                          <a:solidFill>
                            <a:srgbClr val="FF0000"/>
                          </a:solidFill>
                          <a:effectLst/>
                        </a:rPr>
                        <a:t>5000</a:t>
                      </a:r>
                      <a:r>
                        <a:rPr lang="en-US" sz="2000" b="1" dirty="0">
                          <a:effectLst/>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solidFill>
                      <a:schemeClr val="accent1">
                        <a:lumMod val="20000"/>
                        <a:lumOff val="80000"/>
                      </a:schemeClr>
                    </a:solidFill>
                  </a:tcPr>
                </a:tc>
                <a:extLst>
                  <a:ext uri="{0D108BD9-81ED-4DB2-BD59-A6C34878D82A}">
                    <a16:rowId xmlns:a16="http://schemas.microsoft.com/office/drawing/2014/main" val="10006"/>
                  </a:ext>
                </a:extLst>
              </a:tr>
              <a:tr h="167986">
                <a:tc gridSpan="2">
                  <a:txBody>
                    <a:bodyPr/>
                    <a:lstStyle/>
                    <a:p>
                      <a:pPr marL="168275" marR="223520" algn="just">
                        <a:spcBef>
                          <a:spcPts val="710"/>
                        </a:spcBef>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497" marR="31497" marT="0" marB="0"/>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847528" y="223305"/>
            <a:ext cx="6545232" cy="584775"/>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eaLnBrk="0" hangingPunct="0"/>
            <a:r>
              <a:rPr lang="en-GB" altLang="en-US" sz="1600" dirty="0">
                <a:solidFill>
                  <a:schemeClr val="tx1"/>
                </a:solidFill>
                <a:latin typeface="Arial" panose="020B0604020202020204" pitchFamily="34" charset="0"/>
                <a:ea typeface="Calibri" panose="020F0502020204030204" pitchFamily="34" charset="0"/>
              </a:rPr>
              <a:t>Adaption of the National Housing Policy threshold as basic of land and housing funding and alienation </a:t>
            </a:r>
          </a:p>
        </p:txBody>
      </p:sp>
      <p:sp>
        <p:nvSpPr>
          <p:cNvPr id="2" name="TextBox 1"/>
          <p:cNvSpPr txBox="1"/>
          <p:nvPr/>
        </p:nvSpPr>
        <p:spPr>
          <a:xfrm flipH="1">
            <a:off x="8616281" y="835203"/>
            <a:ext cx="1656183" cy="646331"/>
          </a:xfrm>
          <a:prstGeom prst="rect">
            <a:avLst/>
          </a:prstGeom>
          <a:solidFill>
            <a:srgbClr val="1BEF1B"/>
          </a:solidFill>
        </p:spPr>
        <p:txBody>
          <a:bodyPr wrap="square" rtlCol="0">
            <a:spAutoFit/>
          </a:bodyPr>
          <a:lstStyle/>
          <a:p>
            <a:r>
              <a:rPr lang="en-GB" dirty="0"/>
              <a:t>Use your waiting list</a:t>
            </a:r>
          </a:p>
        </p:txBody>
      </p:sp>
    </p:spTree>
    <p:extLst>
      <p:ext uri="{BB962C8B-B14F-4D97-AF65-F5344CB8AC3E}">
        <p14:creationId xmlns:p14="http://schemas.microsoft.com/office/powerpoint/2010/main" val="404037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775520" y="260649"/>
            <a:ext cx="8136904" cy="6340197"/>
          </a:xfrm>
          <a:prstGeom prst="rect">
            <a:avLst/>
          </a:prstGeom>
        </p:spPr>
        <p:txBody>
          <a:bodyPr wrap="square">
            <a:spAutoFit/>
          </a:bodyPr>
          <a:lstStyle/>
          <a:p>
            <a:pPr algn="ctr"/>
            <a:r>
              <a:rPr lang="en-GB" sz="2800" dirty="0">
                <a:solidFill>
                  <a:prstClr val="black"/>
                </a:solidFill>
                <a:latin typeface="GT Walsheim Pro Regular"/>
              </a:rPr>
              <a:t>OBJECTIVE </a:t>
            </a:r>
          </a:p>
          <a:p>
            <a:pPr algn="just"/>
            <a:r>
              <a:rPr lang="en-GB" dirty="0">
                <a:solidFill>
                  <a:prstClr val="black"/>
                </a:solidFill>
                <a:latin typeface="GT Walsheim Pro Regular"/>
              </a:rPr>
              <a:t>Transparency ,accountability , eliminating corruption, governance, funding </a:t>
            </a:r>
          </a:p>
          <a:p>
            <a:pPr marL="342900" indent="-342900">
              <a:buFont typeface="Wingdings" panose="05000000000000000000" pitchFamily="2" charset="2"/>
              <a:buChar char="q"/>
            </a:pPr>
            <a:r>
              <a:rPr lang="en-GB" sz="2400" i="1" dirty="0">
                <a:solidFill>
                  <a:prstClr val="black"/>
                </a:solidFill>
                <a:latin typeface="GT Walsheim Pro Regular"/>
              </a:rPr>
              <a:t>Local Authorities</a:t>
            </a:r>
          </a:p>
          <a:p>
            <a:pPr marL="342900" indent="-342900">
              <a:buFont typeface="Wingdings" panose="05000000000000000000" pitchFamily="2" charset="2"/>
              <a:buChar char="q"/>
            </a:pPr>
            <a:r>
              <a:rPr lang="en-GB" sz="2400" i="1" dirty="0">
                <a:solidFill>
                  <a:prstClr val="black"/>
                </a:solidFill>
                <a:latin typeface="GT Walsheim Pro Regular"/>
              </a:rPr>
              <a:t>Regional Council</a:t>
            </a:r>
          </a:p>
          <a:p>
            <a:pPr marL="342900" indent="-342900">
              <a:buFont typeface="Wingdings" panose="05000000000000000000" pitchFamily="2" charset="2"/>
              <a:buChar char="q"/>
            </a:pPr>
            <a:r>
              <a:rPr lang="en-GB" sz="2400" i="1" dirty="0">
                <a:solidFill>
                  <a:prstClr val="black"/>
                </a:solidFill>
                <a:latin typeface="GT Walsheim Pro Regular"/>
              </a:rPr>
              <a:t>National Planning Commission </a:t>
            </a:r>
          </a:p>
          <a:p>
            <a:pPr marL="342900" indent="-342900">
              <a:buFont typeface="Wingdings" panose="05000000000000000000" pitchFamily="2" charset="2"/>
              <a:buChar char="q"/>
            </a:pPr>
            <a:r>
              <a:rPr lang="en-GB" sz="2400" i="1" dirty="0">
                <a:solidFill>
                  <a:prstClr val="black"/>
                </a:solidFill>
                <a:latin typeface="GT Walsheim Pro Regular"/>
              </a:rPr>
              <a:t>Statistics Office</a:t>
            </a:r>
          </a:p>
          <a:p>
            <a:pPr marL="342900" indent="-342900">
              <a:buFont typeface="Wingdings" panose="05000000000000000000" pitchFamily="2" charset="2"/>
              <a:buChar char="q"/>
            </a:pPr>
            <a:r>
              <a:rPr lang="en-GB" sz="2400" i="1" dirty="0">
                <a:solidFill>
                  <a:prstClr val="black"/>
                </a:solidFill>
                <a:latin typeface="GT Walsheim Pro Regular"/>
              </a:rPr>
              <a:t>Rental</a:t>
            </a:r>
          </a:p>
          <a:p>
            <a:pPr marL="342900" indent="-342900">
              <a:buFont typeface="Wingdings" panose="05000000000000000000" pitchFamily="2" charset="2"/>
              <a:buChar char="q"/>
            </a:pPr>
            <a:r>
              <a:rPr lang="en-GB" sz="2400" i="1" dirty="0">
                <a:solidFill>
                  <a:prstClr val="black"/>
                </a:solidFill>
                <a:latin typeface="GT Walsheim Pro Regular"/>
              </a:rPr>
              <a:t>Private developers</a:t>
            </a:r>
          </a:p>
          <a:p>
            <a:pPr marL="342900" indent="-342900">
              <a:buFont typeface="Wingdings" panose="05000000000000000000" pitchFamily="2" charset="2"/>
              <a:buChar char="q"/>
            </a:pPr>
            <a:r>
              <a:rPr lang="en-GB" sz="2400" i="1" dirty="0">
                <a:solidFill>
                  <a:prstClr val="black"/>
                </a:solidFill>
                <a:latin typeface="GT Walsheim Pro Regular"/>
              </a:rPr>
              <a:t>Private builders</a:t>
            </a:r>
          </a:p>
          <a:p>
            <a:pPr marL="342900" indent="-342900">
              <a:buFont typeface="Wingdings" panose="05000000000000000000" pitchFamily="2" charset="2"/>
              <a:buChar char="q"/>
            </a:pPr>
            <a:r>
              <a:rPr lang="en-GB" sz="2400" i="1" dirty="0">
                <a:solidFill>
                  <a:prstClr val="black"/>
                </a:solidFill>
                <a:latin typeface="GT Walsheim Pro Regular"/>
              </a:rPr>
              <a:t>Decentralized build together</a:t>
            </a:r>
          </a:p>
          <a:p>
            <a:pPr marL="342900" indent="-342900">
              <a:buFont typeface="Wingdings" panose="05000000000000000000" pitchFamily="2" charset="2"/>
              <a:buChar char="q"/>
            </a:pPr>
            <a:r>
              <a:rPr lang="en-GB" sz="2400" i="1" dirty="0">
                <a:solidFill>
                  <a:prstClr val="black"/>
                </a:solidFill>
                <a:latin typeface="GT Walsheim Pro Regular"/>
              </a:rPr>
              <a:t>Shack dwellers federation</a:t>
            </a:r>
          </a:p>
          <a:p>
            <a:pPr marL="342900" indent="-342900">
              <a:buFont typeface="Wingdings" panose="05000000000000000000" pitchFamily="2" charset="2"/>
              <a:buChar char="q"/>
            </a:pPr>
            <a:r>
              <a:rPr lang="en-GB" sz="2400" i="1" dirty="0">
                <a:solidFill>
                  <a:prstClr val="black"/>
                </a:solidFill>
                <a:latin typeface="GT Walsheim Pro Regular"/>
              </a:rPr>
              <a:t>Self improvers</a:t>
            </a:r>
          </a:p>
          <a:p>
            <a:pPr marL="342900" indent="-342900">
              <a:buFont typeface="Wingdings" panose="05000000000000000000" pitchFamily="2" charset="2"/>
              <a:buChar char="q"/>
            </a:pPr>
            <a:r>
              <a:rPr lang="en-GB" sz="2400" i="1" dirty="0">
                <a:solidFill>
                  <a:prstClr val="black"/>
                </a:solidFill>
                <a:latin typeface="GT Walsheim Pro Regular"/>
              </a:rPr>
              <a:t>Town Planners </a:t>
            </a:r>
          </a:p>
          <a:p>
            <a:pPr marL="342900" indent="-342900">
              <a:buFont typeface="Wingdings" panose="05000000000000000000" pitchFamily="2" charset="2"/>
              <a:buChar char="q"/>
            </a:pPr>
            <a:r>
              <a:rPr lang="en-GB" sz="2400" i="1" dirty="0">
                <a:solidFill>
                  <a:prstClr val="black"/>
                </a:solidFill>
                <a:latin typeface="GT Walsheim Pro Regular"/>
              </a:rPr>
              <a:t>Building materials shops</a:t>
            </a:r>
          </a:p>
          <a:p>
            <a:pPr marL="342900" indent="-342900">
              <a:buFont typeface="Wingdings" panose="05000000000000000000" pitchFamily="2" charset="2"/>
              <a:buChar char="q"/>
            </a:pPr>
            <a:r>
              <a:rPr lang="en-GB" sz="2400" i="1" dirty="0">
                <a:solidFill>
                  <a:prstClr val="black"/>
                </a:solidFill>
                <a:latin typeface="GT Walsheim Pro Regular"/>
              </a:rPr>
              <a:t>Manufacturing of building material investors </a:t>
            </a:r>
          </a:p>
          <a:p>
            <a:pPr marL="342900" indent="-342900">
              <a:buFont typeface="Wingdings" panose="05000000000000000000" pitchFamily="2" charset="2"/>
              <a:buChar char="q"/>
            </a:pPr>
            <a:r>
              <a:rPr lang="en-GB" sz="2400" i="1" dirty="0">
                <a:solidFill>
                  <a:prstClr val="black"/>
                </a:solidFill>
                <a:latin typeface="GT Walsheim Pro Regular"/>
              </a:rPr>
              <a:t>Sourcing of grants</a:t>
            </a:r>
          </a:p>
          <a:p>
            <a:pPr marL="342900" indent="-342900">
              <a:buFont typeface="Wingdings" panose="05000000000000000000" pitchFamily="2" charset="2"/>
              <a:buChar char="q"/>
            </a:pPr>
            <a:r>
              <a:rPr lang="en-GB" sz="2400" i="1" dirty="0">
                <a:solidFill>
                  <a:prstClr val="black"/>
                </a:solidFill>
                <a:latin typeface="GT Walsheim Pro Regular"/>
              </a:rPr>
              <a:t>Financial institutions </a:t>
            </a:r>
          </a:p>
        </p:txBody>
      </p:sp>
    </p:spTree>
    <p:extLst>
      <p:ext uri="{BB962C8B-B14F-4D97-AF65-F5344CB8AC3E}">
        <p14:creationId xmlns:p14="http://schemas.microsoft.com/office/powerpoint/2010/main" val="65888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790033" y="429248"/>
            <a:ext cx="8208912" cy="141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3200" dirty="0">
                <a:solidFill>
                  <a:prstClr val="black"/>
                </a:solidFill>
                <a:latin typeface="GT Walsheim Pro Regular"/>
              </a:rPr>
              <a:t>NATIONAL LAND &amp; HOUSING MASTER ROLL </a:t>
            </a:r>
          </a:p>
          <a:p>
            <a:pPr algn="ctr"/>
            <a:r>
              <a:rPr lang="en-GB" dirty="0">
                <a:solidFill>
                  <a:prstClr val="black"/>
                </a:solidFill>
                <a:latin typeface="GT Walsheim Pro Regular"/>
              </a:rPr>
              <a:t>2023-2030</a:t>
            </a:r>
          </a:p>
          <a:p>
            <a:pPr algn="ctr"/>
            <a:endParaRPr lang="en-GB" dirty="0">
              <a:solidFill>
                <a:prstClr val="black"/>
              </a:solidFill>
              <a:latin typeface="GT Walsheim Pro Regular"/>
            </a:endParaRPr>
          </a:p>
          <a:p>
            <a:pPr algn="ctr"/>
            <a:r>
              <a:rPr lang="en-GB" dirty="0">
                <a:solidFill>
                  <a:prstClr val="black"/>
                </a:solidFill>
                <a:latin typeface="GT Walsheim Pro Regular"/>
              </a:rPr>
              <a:t>with interim only to be call if 80% of the backlog is achieved before 2030</a:t>
            </a:r>
          </a:p>
        </p:txBody>
      </p:sp>
      <p:graphicFrame>
        <p:nvGraphicFramePr>
          <p:cNvPr id="3" name="Table 2"/>
          <p:cNvGraphicFramePr>
            <a:graphicFrameLocks noGrp="1"/>
          </p:cNvGraphicFramePr>
          <p:nvPr>
            <p:extLst>
              <p:ext uri="{D42A27DB-BD31-4B8C-83A1-F6EECF244321}">
                <p14:modId xmlns:p14="http://schemas.microsoft.com/office/powerpoint/2010/main" val="3934665597"/>
              </p:ext>
            </p:extLst>
          </p:nvPr>
        </p:nvGraphicFramePr>
        <p:xfrm>
          <a:off x="1790034" y="2132857"/>
          <a:ext cx="8208915" cy="4197750"/>
        </p:xfrm>
        <a:graphic>
          <a:graphicData uri="http://schemas.openxmlformats.org/drawingml/2006/table">
            <a:tbl>
              <a:tblPr firstRow="1" bandRow="1">
                <a:tableStyleId>{616DA210-FB5B-4158-B5E0-FEB733F419BA}</a:tableStyleId>
              </a:tblPr>
              <a:tblGrid>
                <a:gridCol w="434506">
                  <a:extLst>
                    <a:ext uri="{9D8B030D-6E8A-4147-A177-3AD203B41FA5}">
                      <a16:colId xmlns:a16="http://schemas.microsoft.com/office/drawing/2014/main" val="20000"/>
                    </a:ext>
                  </a:extLst>
                </a:gridCol>
                <a:gridCol w="382876">
                  <a:extLst>
                    <a:ext uri="{9D8B030D-6E8A-4147-A177-3AD203B41FA5}">
                      <a16:colId xmlns:a16="http://schemas.microsoft.com/office/drawing/2014/main" val="20001"/>
                    </a:ext>
                  </a:extLst>
                </a:gridCol>
                <a:gridCol w="408691">
                  <a:extLst>
                    <a:ext uri="{9D8B030D-6E8A-4147-A177-3AD203B41FA5}">
                      <a16:colId xmlns:a16="http://schemas.microsoft.com/office/drawing/2014/main" val="20002"/>
                    </a:ext>
                  </a:extLst>
                </a:gridCol>
                <a:gridCol w="574023">
                  <a:extLst>
                    <a:ext uri="{9D8B030D-6E8A-4147-A177-3AD203B41FA5}">
                      <a16:colId xmlns:a16="http://schemas.microsoft.com/office/drawing/2014/main" val="20003"/>
                    </a:ext>
                  </a:extLst>
                </a:gridCol>
                <a:gridCol w="574023">
                  <a:extLst>
                    <a:ext uri="{9D8B030D-6E8A-4147-A177-3AD203B41FA5}">
                      <a16:colId xmlns:a16="http://schemas.microsoft.com/office/drawing/2014/main" val="20004"/>
                    </a:ext>
                  </a:extLst>
                </a:gridCol>
                <a:gridCol w="536313">
                  <a:extLst>
                    <a:ext uri="{9D8B030D-6E8A-4147-A177-3AD203B41FA5}">
                      <a16:colId xmlns:a16="http://schemas.microsoft.com/office/drawing/2014/main" val="20005"/>
                    </a:ext>
                  </a:extLst>
                </a:gridCol>
                <a:gridCol w="1077566">
                  <a:extLst>
                    <a:ext uri="{9D8B030D-6E8A-4147-A177-3AD203B41FA5}">
                      <a16:colId xmlns:a16="http://schemas.microsoft.com/office/drawing/2014/main" val="20006"/>
                    </a:ext>
                  </a:extLst>
                </a:gridCol>
                <a:gridCol w="682796">
                  <a:extLst>
                    <a:ext uri="{9D8B030D-6E8A-4147-A177-3AD203B41FA5}">
                      <a16:colId xmlns:a16="http://schemas.microsoft.com/office/drawing/2014/main" val="20007"/>
                    </a:ext>
                  </a:extLst>
                </a:gridCol>
                <a:gridCol w="490371">
                  <a:extLst>
                    <a:ext uri="{9D8B030D-6E8A-4147-A177-3AD203B41FA5}">
                      <a16:colId xmlns:a16="http://schemas.microsoft.com/office/drawing/2014/main" val="20008"/>
                    </a:ext>
                  </a:extLst>
                </a:gridCol>
                <a:gridCol w="448622">
                  <a:extLst>
                    <a:ext uri="{9D8B030D-6E8A-4147-A177-3AD203B41FA5}">
                      <a16:colId xmlns:a16="http://schemas.microsoft.com/office/drawing/2014/main" val="20009"/>
                    </a:ext>
                  </a:extLst>
                </a:gridCol>
                <a:gridCol w="603598">
                  <a:extLst>
                    <a:ext uri="{9D8B030D-6E8A-4147-A177-3AD203B41FA5}">
                      <a16:colId xmlns:a16="http://schemas.microsoft.com/office/drawing/2014/main" val="20010"/>
                    </a:ext>
                  </a:extLst>
                </a:gridCol>
                <a:gridCol w="603598">
                  <a:extLst>
                    <a:ext uri="{9D8B030D-6E8A-4147-A177-3AD203B41FA5}">
                      <a16:colId xmlns:a16="http://schemas.microsoft.com/office/drawing/2014/main" val="20011"/>
                    </a:ext>
                  </a:extLst>
                </a:gridCol>
                <a:gridCol w="744311">
                  <a:extLst>
                    <a:ext uri="{9D8B030D-6E8A-4147-A177-3AD203B41FA5}">
                      <a16:colId xmlns:a16="http://schemas.microsoft.com/office/drawing/2014/main" val="20012"/>
                    </a:ext>
                  </a:extLst>
                </a:gridCol>
                <a:gridCol w="647621">
                  <a:extLst>
                    <a:ext uri="{9D8B030D-6E8A-4147-A177-3AD203B41FA5}">
                      <a16:colId xmlns:a16="http://schemas.microsoft.com/office/drawing/2014/main" val="20013"/>
                    </a:ext>
                  </a:extLst>
                </a:gridCol>
              </a:tblGrid>
              <a:tr h="1994937">
                <a:tc>
                  <a:txBody>
                    <a:bodyPr/>
                    <a:lstStyle/>
                    <a:p>
                      <a:r>
                        <a:rPr lang="en-GB" sz="1400" dirty="0"/>
                        <a:t>REGION</a:t>
                      </a:r>
                    </a:p>
                  </a:txBody>
                  <a:tcPr vert="vert270"/>
                </a:tc>
                <a:tc>
                  <a:txBody>
                    <a:bodyPr/>
                    <a:lstStyle/>
                    <a:p>
                      <a:r>
                        <a:rPr lang="en-GB" sz="1400" dirty="0"/>
                        <a:t>CONSTITUENCY</a:t>
                      </a:r>
                    </a:p>
                  </a:txBody>
                  <a:tcPr/>
                </a:tc>
                <a:tc>
                  <a:txBody>
                    <a:bodyPr/>
                    <a:lstStyle/>
                    <a:p>
                      <a:r>
                        <a:rPr lang="en-GB" sz="1400" dirty="0"/>
                        <a:t>TOWN /SETTLEMENT</a:t>
                      </a:r>
                    </a:p>
                  </a:txBody>
                  <a:tcPr vert="vert270"/>
                </a:tc>
                <a:tc>
                  <a:txBody>
                    <a:bodyPr/>
                    <a:lstStyle/>
                    <a:p>
                      <a:r>
                        <a:rPr lang="en-GB" sz="1400" dirty="0"/>
                        <a:t>Previous</a:t>
                      </a:r>
                      <a:r>
                        <a:rPr lang="en-GB" sz="1400" baseline="0" dirty="0"/>
                        <a:t> waiting list number </a:t>
                      </a:r>
                      <a:endParaRPr lang="en-GB" sz="1400" dirty="0"/>
                    </a:p>
                  </a:txBody>
                  <a:tcPr vert="vert270"/>
                </a:tc>
                <a:tc>
                  <a:txBody>
                    <a:bodyPr/>
                    <a:lstStyle/>
                    <a:p>
                      <a:r>
                        <a:rPr lang="en-GB" sz="1400" dirty="0"/>
                        <a:t>NHDF</a:t>
                      </a:r>
                      <a:r>
                        <a:rPr lang="en-GB" sz="1400" baseline="0" dirty="0"/>
                        <a:t> REF NO</a:t>
                      </a:r>
                      <a:endParaRPr lang="en-GB" sz="1400" dirty="0"/>
                    </a:p>
                  </a:txBody>
                  <a:tcPr vert="vert270"/>
                </a:tc>
                <a:tc>
                  <a:txBody>
                    <a:bodyPr/>
                    <a:lstStyle/>
                    <a:p>
                      <a:r>
                        <a:rPr lang="en-GB" sz="1400" dirty="0"/>
                        <a:t>Date of application</a:t>
                      </a:r>
                    </a:p>
                  </a:txBody>
                  <a:tcPr vert="vert270"/>
                </a:tc>
                <a:tc>
                  <a:txBody>
                    <a:bodyPr/>
                    <a:lstStyle/>
                    <a:p>
                      <a:r>
                        <a:rPr lang="en-GB" sz="1400" dirty="0"/>
                        <a:t>SURNAME</a:t>
                      </a:r>
                    </a:p>
                  </a:txBody>
                  <a:tcPr/>
                </a:tc>
                <a:tc>
                  <a:txBody>
                    <a:bodyPr/>
                    <a:lstStyle/>
                    <a:p>
                      <a:r>
                        <a:rPr lang="en-GB" sz="1400" dirty="0"/>
                        <a:t>NAME</a:t>
                      </a:r>
                    </a:p>
                  </a:txBody>
                  <a:tcPr/>
                </a:tc>
                <a:tc>
                  <a:txBody>
                    <a:bodyPr/>
                    <a:lstStyle/>
                    <a:p>
                      <a:r>
                        <a:rPr lang="en-GB" sz="1400" dirty="0"/>
                        <a:t>ID NUMBER</a:t>
                      </a:r>
                    </a:p>
                  </a:txBody>
                  <a:tcPr/>
                </a:tc>
                <a:tc>
                  <a:txBody>
                    <a:bodyPr/>
                    <a:lstStyle/>
                    <a:p>
                      <a:r>
                        <a:rPr lang="en-GB" sz="1400" dirty="0"/>
                        <a:t>INCOME CATEGORY</a:t>
                      </a:r>
                    </a:p>
                  </a:txBody>
                  <a:tcPr vert="vert270"/>
                </a:tc>
                <a:tc>
                  <a:txBody>
                    <a:bodyPr/>
                    <a:lstStyle/>
                    <a:p>
                      <a:r>
                        <a:rPr lang="en-GB" sz="1400" dirty="0"/>
                        <a:t>OWNER OF LAND NEED</a:t>
                      </a:r>
                      <a:r>
                        <a:rPr lang="en-GB" sz="1400" baseline="0" dirty="0"/>
                        <a:t> HOUSING </a:t>
                      </a:r>
                      <a:endParaRPr lang="en-GB" sz="1400" dirty="0"/>
                    </a:p>
                  </a:txBody>
                  <a:tcPr/>
                </a:tc>
                <a:tc>
                  <a:txBody>
                    <a:bodyPr/>
                    <a:lstStyle/>
                    <a:p>
                      <a:r>
                        <a:rPr lang="en-GB" sz="1400" dirty="0"/>
                        <a:t>LAND</a:t>
                      </a:r>
                      <a:r>
                        <a:rPr lang="en-GB" sz="1400" baseline="0" dirty="0"/>
                        <a:t> AND DWELLING OPTION NEED </a:t>
                      </a:r>
                      <a:endParaRPr lang="en-GB" sz="1400" dirty="0"/>
                    </a:p>
                  </a:txBody>
                  <a:tcPr/>
                </a:tc>
                <a:tc>
                  <a:txBody>
                    <a:bodyPr/>
                    <a:lstStyle/>
                    <a:p>
                      <a:r>
                        <a:rPr lang="en-GB" sz="1400" dirty="0"/>
                        <a:t>RECOMMENDED</a:t>
                      </a:r>
                      <a:r>
                        <a:rPr lang="en-GB" sz="1400" baseline="0" dirty="0"/>
                        <a:t> HOUSING OPTION </a:t>
                      </a:r>
                      <a:endParaRPr lang="en-GB" sz="1400" dirty="0"/>
                    </a:p>
                  </a:txBody>
                  <a:tcPr vert="vert270"/>
                </a:tc>
                <a:tc>
                  <a:txBody>
                    <a:bodyPr/>
                    <a:lstStyle/>
                    <a:p>
                      <a:r>
                        <a:rPr lang="en-GB" sz="1400" dirty="0"/>
                        <a:t>Employment status </a:t>
                      </a:r>
                    </a:p>
                    <a:p>
                      <a:r>
                        <a:rPr lang="en-GB" sz="1400" dirty="0"/>
                        <a:t>(refer to codes0</a:t>
                      </a:r>
                    </a:p>
                  </a:txBody>
                  <a:tcPr vert="vert270"/>
                </a:tc>
                <a:extLst>
                  <a:ext uri="{0D108BD9-81ED-4DB2-BD59-A6C34878D82A}">
                    <a16:rowId xmlns:a16="http://schemas.microsoft.com/office/drawing/2014/main" val="10000"/>
                  </a:ext>
                </a:extLst>
              </a:tr>
              <a:tr h="813375">
                <a:tc>
                  <a:txBody>
                    <a:bodyPr/>
                    <a:lstStyle/>
                    <a:p>
                      <a:r>
                        <a:rPr lang="en-GB" sz="1400" dirty="0"/>
                        <a:t>Kunene</a:t>
                      </a:r>
                    </a:p>
                  </a:txBody>
                  <a:tcPr vert="vert270"/>
                </a:tc>
                <a:tc>
                  <a:txBody>
                    <a:bodyPr/>
                    <a:lstStyle/>
                    <a:p>
                      <a:r>
                        <a:rPr lang="en-GB" sz="1400" dirty="0"/>
                        <a:t>Kamanjab</a:t>
                      </a:r>
                    </a:p>
                  </a:txBody>
                  <a:tcPr vert="vert270"/>
                </a:tc>
                <a:tc>
                  <a:txBody>
                    <a:bodyPr/>
                    <a:lstStyle/>
                    <a:p>
                      <a:r>
                        <a:rPr lang="en-GB" sz="1400" dirty="0"/>
                        <a:t>Kamanjab</a:t>
                      </a:r>
                    </a:p>
                  </a:txBody>
                  <a:tcPr vert="vert270"/>
                </a:tc>
                <a:tc>
                  <a:txBody>
                    <a:bodyPr/>
                    <a:lstStyle/>
                    <a:p>
                      <a:endParaRPr lang="en-GB" sz="1400" dirty="0"/>
                    </a:p>
                  </a:txBody>
                  <a:tcPr vert="vert270"/>
                </a:tc>
                <a:tc>
                  <a:txBody>
                    <a:bodyPr/>
                    <a:lstStyle/>
                    <a:p>
                      <a:r>
                        <a:rPr lang="en-GB" sz="1400" dirty="0"/>
                        <a:t>000001</a:t>
                      </a:r>
                    </a:p>
                  </a:txBody>
                  <a:tcPr vert="vert270"/>
                </a:tc>
                <a:tc>
                  <a:txBody>
                    <a:bodyPr/>
                    <a:lstStyle/>
                    <a:p>
                      <a:endParaRPr lang="en-GB" sz="1400" dirty="0"/>
                    </a:p>
                  </a:txBody>
                  <a:tcPr/>
                </a:tc>
                <a:tc>
                  <a:txBody>
                    <a:bodyPr/>
                    <a:lstStyle/>
                    <a:p>
                      <a:r>
                        <a:rPr lang="en-GB" sz="1400" dirty="0" err="1"/>
                        <a:t>Nakashole</a:t>
                      </a:r>
                      <a:endParaRPr lang="en-GB" sz="1400" dirty="0"/>
                    </a:p>
                  </a:txBody>
                  <a:tcPr/>
                </a:tc>
                <a:tc>
                  <a:txBody>
                    <a:bodyPr/>
                    <a:lstStyle/>
                    <a:p>
                      <a:r>
                        <a:rPr lang="en-GB" sz="1400" dirty="0"/>
                        <a:t>Miriam</a:t>
                      </a:r>
                    </a:p>
                  </a:txBody>
                  <a:tcPr/>
                </a:tc>
                <a:tc>
                  <a:txBody>
                    <a:bodyPr/>
                    <a:lstStyle/>
                    <a:p>
                      <a:r>
                        <a:rPr lang="en-GB" sz="1400" dirty="0"/>
                        <a:t>0000000</a:t>
                      </a:r>
                    </a:p>
                  </a:txBody>
                  <a:tcPr/>
                </a:tc>
                <a:tc>
                  <a:txBody>
                    <a:bodyPr/>
                    <a:lstStyle/>
                    <a:p>
                      <a:r>
                        <a:rPr lang="en-GB" sz="1400" dirty="0"/>
                        <a:t>C</a:t>
                      </a:r>
                    </a:p>
                  </a:txBody>
                  <a:tcPr/>
                </a:tc>
                <a:tc>
                  <a:txBody>
                    <a:bodyPr/>
                    <a:lstStyle/>
                    <a:p>
                      <a:r>
                        <a:rPr lang="en-GB" sz="1400" dirty="0"/>
                        <a:t>yes</a:t>
                      </a:r>
                    </a:p>
                  </a:txBody>
                  <a:tcPr/>
                </a:tc>
                <a:tc>
                  <a:txBody>
                    <a:bodyPr/>
                    <a:lstStyle/>
                    <a:p>
                      <a:r>
                        <a:rPr lang="en-GB" sz="1400" dirty="0"/>
                        <a:t>no</a:t>
                      </a:r>
                    </a:p>
                  </a:txBody>
                  <a:tcPr/>
                </a:tc>
                <a:tc>
                  <a:txBody>
                    <a:bodyPr/>
                    <a:lstStyle/>
                    <a:p>
                      <a:r>
                        <a:rPr lang="en-GB" sz="1800" dirty="0"/>
                        <a:t>C</a:t>
                      </a:r>
                    </a:p>
                  </a:txBody>
                  <a:tcPr/>
                </a:tc>
                <a:tc>
                  <a:txBody>
                    <a:bodyPr/>
                    <a:lstStyle/>
                    <a:p>
                      <a:r>
                        <a:rPr lang="en-GB" sz="1800" dirty="0"/>
                        <a:t>CE</a:t>
                      </a:r>
                    </a:p>
                  </a:txBody>
                  <a:tcPr/>
                </a:tc>
                <a:extLst>
                  <a:ext uri="{0D108BD9-81ED-4DB2-BD59-A6C34878D82A}">
                    <a16:rowId xmlns:a16="http://schemas.microsoft.com/office/drawing/2014/main" val="10001"/>
                  </a:ext>
                </a:extLst>
              </a:tr>
              <a:tr h="559320">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800" dirty="0"/>
                    </a:p>
                  </a:txBody>
                  <a:tcPr/>
                </a:tc>
                <a:tc>
                  <a:txBody>
                    <a:bodyPr/>
                    <a:lstStyle/>
                    <a:p>
                      <a:endParaRPr lang="en-GB" sz="1800" dirty="0"/>
                    </a:p>
                  </a:txBody>
                  <a:tcPr/>
                </a:tc>
                <a:extLst>
                  <a:ext uri="{0D108BD9-81ED-4DB2-BD59-A6C34878D82A}">
                    <a16:rowId xmlns:a16="http://schemas.microsoft.com/office/drawing/2014/main" val="10002"/>
                  </a:ext>
                </a:extLst>
              </a:tr>
              <a:tr h="813375">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vert="vert270"/>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800" dirty="0"/>
                    </a:p>
                  </a:txBody>
                  <a:tcPr/>
                </a:tc>
                <a:tc>
                  <a:txBody>
                    <a:bodyPr/>
                    <a:lstStyle/>
                    <a:p>
                      <a:endParaRPr lang="en-GB"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968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2064" y="1960535"/>
            <a:ext cx="3312368" cy="1938992"/>
          </a:xfrm>
          <a:prstGeom prst="rect">
            <a:avLst/>
          </a:prstGeom>
          <a:noFill/>
        </p:spPr>
        <p:txBody>
          <a:bodyPr wrap="square" rtlCol="0">
            <a:spAutoFit/>
          </a:bodyPr>
          <a:lstStyle/>
          <a:p>
            <a:pPr algn="ctr"/>
            <a:r>
              <a:rPr lang="en-GB" sz="6000" dirty="0"/>
              <a:t>Thank you </a:t>
            </a:r>
          </a:p>
        </p:txBody>
      </p:sp>
      <p:pic>
        <p:nvPicPr>
          <p:cNvPr id="3" name="Picture 2"/>
          <p:cNvPicPr>
            <a:picLocks noChangeAspect="1"/>
          </p:cNvPicPr>
          <p:nvPr/>
        </p:nvPicPr>
        <p:blipFill>
          <a:blip r:embed="rId2"/>
          <a:stretch>
            <a:fillRect/>
          </a:stretch>
        </p:blipFill>
        <p:spPr>
          <a:xfrm>
            <a:off x="1991544" y="599934"/>
            <a:ext cx="4464496" cy="6069426"/>
          </a:xfrm>
          <a:prstGeom prst="rect">
            <a:avLst/>
          </a:prstGeom>
        </p:spPr>
      </p:pic>
    </p:spTree>
    <p:extLst>
      <p:ext uri="{BB962C8B-B14F-4D97-AF65-F5344CB8AC3E}">
        <p14:creationId xmlns:p14="http://schemas.microsoft.com/office/powerpoint/2010/main" val="375873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13598627"/>
              </p:ext>
            </p:extLst>
          </p:nvPr>
        </p:nvGraphicFramePr>
        <p:xfrm>
          <a:off x="1991544" y="260648"/>
          <a:ext cx="7704856"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81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0"/>
            <a:ext cx="4608512" cy="6858000"/>
          </a:xfrm>
          <a:prstGeom prst="rect">
            <a:avLst/>
          </a:prstGeom>
        </p:spPr>
      </p:pic>
      <p:sp>
        <p:nvSpPr>
          <p:cNvPr id="6" name="TextBox 5"/>
          <p:cNvSpPr txBox="1"/>
          <p:nvPr/>
        </p:nvSpPr>
        <p:spPr>
          <a:xfrm>
            <a:off x="6240016" y="335846"/>
            <a:ext cx="4238624" cy="6186309"/>
          </a:xfrm>
          <a:prstGeom prst="rect">
            <a:avLst/>
          </a:prstGeom>
          <a:noFill/>
        </p:spPr>
        <p:txBody>
          <a:bodyPr wrap="square" rtlCol="0">
            <a:spAutoFit/>
          </a:bodyPr>
          <a:lstStyle/>
          <a:p>
            <a:pPr algn="ctr"/>
            <a:r>
              <a:rPr lang="en-GB" b="1" dirty="0"/>
              <a:t>EVERY CITIZEN WISH TO HAVE A PLACE CALL HOME </a:t>
            </a:r>
          </a:p>
          <a:p>
            <a:r>
              <a:rPr lang="en-GB" dirty="0"/>
              <a:t>(Article 16 of the Namibian Constitution) </a:t>
            </a:r>
          </a:p>
          <a:p>
            <a:endParaRPr lang="en-GB" dirty="0"/>
          </a:p>
          <a:p>
            <a:r>
              <a:rPr lang="en-GB" b="1" dirty="0"/>
              <a:t>WHAT IS THE URBAN  ( 57 LOCAL AUTHORITIES) BACKLOG OF  RESIDENTIAL  LAND AND HOUSING.</a:t>
            </a:r>
          </a:p>
          <a:p>
            <a:r>
              <a:rPr lang="en-GB" dirty="0"/>
              <a:t> </a:t>
            </a:r>
          </a:p>
          <a:p>
            <a:pPr marL="285750" indent="-285750">
              <a:buFont typeface="Wingdings" panose="05000000000000000000" pitchFamily="2" charset="2"/>
              <a:buChar char="q"/>
            </a:pPr>
            <a:r>
              <a:rPr lang="en-GB" dirty="0"/>
              <a:t> All income categories</a:t>
            </a:r>
          </a:p>
          <a:p>
            <a:pPr marL="285750" indent="-285750">
              <a:buFont typeface="Wingdings" panose="05000000000000000000" pitchFamily="2" charset="2"/>
              <a:buChar char="q"/>
            </a:pPr>
            <a:r>
              <a:rPr lang="en-GB" dirty="0"/>
              <a:t>All Ages from 21 Years to 54 </a:t>
            </a:r>
          </a:p>
          <a:p>
            <a:pPr marL="285750" indent="-285750">
              <a:buFont typeface="Wingdings" panose="05000000000000000000" pitchFamily="2" charset="2"/>
              <a:buChar char="q"/>
            </a:pPr>
            <a:r>
              <a:rPr lang="en-GB" dirty="0"/>
              <a:t>All residential land owners but with no means to construct a dwelling</a:t>
            </a:r>
          </a:p>
          <a:p>
            <a:pPr marL="285750" indent="-285750">
              <a:buFont typeface="Wingdings" panose="05000000000000000000" pitchFamily="2" charset="2"/>
              <a:buChar char="q"/>
            </a:pPr>
            <a:r>
              <a:rPr lang="en-GB" dirty="0"/>
              <a:t>Or simple a citizen  who  resides in any</a:t>
            </a:r>
          </a:p>
          <a:p>
            <a:pPr marL="285750" indent="-285750">
              <a:buFont typeface="Wingdings" panose="05000000000000000000" pitchFamily="2" charset="2"/>
              <a:buChar char="q"/>
            </a:pPr>
            <a:r>
              <a:rPr lang="en-GB" dirty="0"/>
              <a:t> informal settlement, </a:t>
            </a:r>
          </a:p>
          <a:p>
            <a:pPr marL="285750" indent="-285750">
              <a:buFont typeface="Wingdings" panose="05000000000000000000" pitchFamily="2" charset="2"/>
              <a:buChar char="q"/>
            </a:pPr>
            <a:r>
              <a:rPr lang="en-GB" dirty="0"/>
              <a:t>backyard squatters,</a:t>
            </a:r>
          </a:p>
          <a:p>
            <a:pPr marL="285750" indent="-285750">
              <a:buFont typeface="Wingdings" panose="05000000000000000000" pitchFamily="2" charset="2"/>
              <a:buChar char="q"/>
            </a:pPr>
            <a:r>
              <a:rPr lang="en-GB" dirty="0"/>
              <a:t> reception area,</a:t>
            </a:r>
          </a:p>
          <a:p>
            <a:pPr marL="285750" indent="-285750">
              <a:buFont typeface="Wingdings" panose="05000000000000000000" pitchFamily="2" charset="2"/>
              <a:buChar char="q"/>
            </a:pPr>
            <a:r>
              <a:rPr lang="en-GB" dirty="0"/>
              <a:t> living with employer, </a:t>
            </a:r>
          </a:p>
          <a:p>
            <a:pPr marL="285750" indent="-285750">
              <a:buFont typeface="Wingdings" panose="05000000000000000000" pitchFamily="2" charset="2"/>
              <a:buChar char="q"/>
            </a:pPr>
            <a:r>
              <a:rPr lang="en-GB" dirty="0"/>
              <a:t>Employers staff accommodation</a:t>
            </a:r>
          </a:p>
          <a:p>
            <a:pPr marL="285750" indent="-285750">
              <a:buFont typeface="Wingdings" panose="05000000000000000000" pitchFamily="2" charset="2"/>
              <a:buChar char="q"/>
            </a:pPr>
            <a:r>
              <a:rPr lang="en-GB" dirty="0"/>
              <a:t>Living with parents</a:t>
            </a:r>
          </a:p>
          <a:p>
            <a:pPr marL="285750" indent="-285750">
              <a:buFont typeface="Wingdings" panose="05000000000000000000" pitchFamily="2" charset="2"/>
              <a:buChar char="q"/>
            </a:pPr>
            <a:r>
              <a:rPr lang="en-GB" dirty="0"/>
              <a:t>Rental accommodation</a:t>
            </a:r>
          </a:p>
          <a:p>
            <a:endParaRPr lang="en-GB" dirty="0"/>
          </a:p>
        </p:txBody>
      </p:sp>
      <p:pic>
        <p:nvPicPr>
          <p:cNvPr id="2" name="Picture 1"/>
          <p:cNvPicPr>
            <a:picLocks noChangeAspect="1"/>
          </p:cNvPicPr>
          <p:nvPr/>
        </p:nvPicPr>
        <p:blipFill>
          <a:blip r:embed="rId3"/>
          <a:stretch>
            <a:fillRect/>
          </a:stretch>
        </p:blipFill>
        <p:spPr>
          <a:xfrm>
            <a:off x="9192344" y="5530615"/>
            <a:ext cx="1115376" cy="1159462"/>
          </a:xfrm>
          <a:prstGeom prst="rect">
            <a:avLst/>
          </a:prstGeom>
        </p:spPr>
      </p:pic>
    </p:spTree>
    <p:extLst>
      <p:ext uri="{BB962C8B-B14F-4D97-AF65-F5344CB8AC3E}">
        <p14:creationId xmlns:p14="http://schemas.microsoft.com/office/powerpoint/2010/main" val="172693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75521" y="39359"/>
            <a:ext cx="8468987" cy="1965836"/>
            <a:chOff x="230525" y="286857"/>
            <a:chExt cx="7844273" cy="1965836"/>
          </a:xfrm>
        </p:grpSpPr>
        <p:sp>
          <p:nvSpPr>
            <p:cNvPr id="5" name="Freeform 4"/>
            <p:cNvSpPr/>
            <p:nvPr/>
          </p:nvSpPr>
          <p:spPr>
            <a:xfrm>
              <a:off x="1814701" y="286857"/>
              <a:ext cx="6260097" cy="1965836"/>
            </a:xfrm>
            <a:custGeom>
              <a:avLst/>
              <a:gdLst>
                <a:gd name="connsiteX0" fmla="*/ 0 w 6174560"/>
                <a:gd name="connsiteY0" fmla="*/ 0 h 1051567"/>
                <a:gd name="connsiteX1" fmla="*/ 5648777 w 6174560"/>
                <a:gd name="connsiteY1" fmla="*/ 0 h 1051567"/>
                <a:gd name="connsiteX2" fmla="*/ 6174560 w 6174560"/>
                <a:gd name="connsiteY2" fmla="*/ 525784 h 1051567"/>
                <a:gd name="connsiteX3" fmla="*/ 5648777 w 6174560"/>
                <a:gd name="connsiteY3" fmla="*/ 1051567 h 1051567"/>
                <a:gd name="connsiteX4" fmla="*/ 0 w 6174560"/>
                <a:gd name="connsiteY4" fmla="*/ 1051567 h 1051567"/>
                <a:gd name="connsiteX5" fmla="*/ 0 w 6174560"/>
                <a:gd name="connsiteY5" fmla="*/ 0 h 10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560" h="1051567">
                  <a:moveTo>
                    <a:pt x="6174560" y="1051566"/>
                  </a:moveTo>
                  <a:lnTo>
                    <a:pt x="525783" y="1051566"/>
                  </a:lnTo>
                  <a:lnTo>
                    <a:pt x="0" y="525783"/>
                  </a:lnTo>
                  <a:lnTo>
                    <a:pt x="525783" y="1"/>
                  </a:lnTo>
                  <a:lnTo>
                    <a:pt x="6174560" y="1"/>
                  </a:lnTo>
                  <a:lnTo>
                    <a:pt x="6174560" y="1051566"/>
                  </a:lnTo>
                  <a:close/>
                </a:path>
              </a:pathLst>
            </a:custGeom>
            <a:solidFill>
              <a:srgbClr val="1BEF1B"/>
            </a:solid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6604" tIns="106680" rIns="199136" bIns="106681" numCol="1" spcCol="1270" anchor="ctr" anchorCtr="0">
              <a:noAutofit/>
            </a:bodyPr>
            <a:lstStyle/>
            <a:p>
              <a:pPr marL="514350" indent="-514350" algn="ctr" defTabSz="1244600">
                <a:lnSpc>
                  <a:spcPct val="90000"/>
                </a:lnSpc>
                <a:spcAft>
                  <a:spcPct val="35000"/>
                </a:spcAft>
                <a:buAutoNum type="arabicPeriod"/>
              </a:pPr>
              <a:r>
                <a:rPr lang="en-GB" sz="2800" dirty="0">
                  <a:solidFill>
                    <a:schemeClr val="tx1"/>
                  </a:solidFill>
                  <a:latin typeface="Tw Cen MT" panose="020B0602020104020603"/>
                </a:rPr>
                <a:t>NATIONAL RESIDENTIAL  LAND AND HOUSING  BACKLOG  (10 MINUTES)</a:t>
              </a:r>
            </a:p>
            <a:p>
              <a:pPr algn="ctr" defTabSz="1244600">
                <a:lnSpc>
                  <a:spcPct val="90000"/>
                </a:lnSpc>
                <a:spcAft>
                  <a:spcPct val="35000"/>
                </a:spcAft>
              </a:pPr>
              <a:r>
                <a:rPr lang="en-GB" sz="4400" b="1" dirty="0">
                  <a:solidFill>
                    <a:srgbClr val="FF0000"/>
                  </a:solidFill>
                </a:rPr>
                <a:t> 176,365.00</a:t>
              </a:r>
              <a:endParaRPr lang="en-GB" sz="4400" dirty="0">
                <a:solidFill>
                  <a:srgbClr val="FF0000"/>
                </a:solidFill>
                <a:latin typeface="Tw Cen MT" panose="020B0602020104020603"/>
              </a:endParaRPr>
            </a:p>
          </p:txBody>
        </p:sp>
        <p:sp>
          <p:nvSpPr>
            <p:cNvPr id="6" name="Oval 5"/>
            <p:cNvSpPr/>
            <p:nvPr/>
          </p:nvSpPr>
          <p:spPr>
            <a:xfrm>
              <a:off x="230525" y="442245"/>
              <a:ext cx="1891572" cy="1655060"/>
            </a:xfrm>
            <a:prstGeom prst="ellipse">
              <a:avLst/>
            </a:prstGeom>
            <a:blipFill rotWithShape="1">
              <a:blip r:embed="rId2"/>
              <a:stretch>
                <a:fillRect/>
              </a:stretch>
            </a:blip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p:cNvGraphicFramePr/>
          <p:nvPr>
            <p:extLst>
              <p:ext uri="{D42A27DB-BD31-4B8C-83A1-F6EECF244321}">
                <p14:modId xmlns:p14="http://schemas.microsoft.com/office/powerpoint/2010/main" val="1759886224"/>
              </p:ext>
            </p:extLst>
          </p:nvPr>
        </p:nvGraphicFramePr>
        <p:xfrm>
          <a:off x="1775520" y="2395158"/>
          <a:ext cx="8496944" cy="398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858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1653841" y="2172748"/>
            <a:ext cx="8446651" cy="2187995"/>
            <a:chOff x="-65111" y="35538"/>
            <a:chExt cx="7839005" cy="1359945"/>
          </a:xfrm>
        </p:grpSpPr>
        <p:sp>
          <p:nvSpPr>
            <p:cNvPr id="8" name="Freeform 7"/>
            <p:cNvSpPr/>
            <p:nvPr/>
          </p:nvSpPr>
          <p:spPr>
            <a:xfrm>
              <a:off x="1807054" y="185080"/>
              <a:ext cx="5966840" cy="1207560"/>
            </a:xfrm>
            <a:custGeom>
              <a:avLst/>
              <a:gdLst>
                <a:gd name="connsiteX0" fmla="*/ 0 w 6174560"/>
                <a:gd name="connsiteY0" fmla="*/ 0 h 1051567"/>
                <a:gd name="connsiteX1" fmla="*/ 5648777 w 6174560"/>
                <a:gd name="connsiteY1" fmla="*/ 0 h 1051567"/>
                <a:gd name="connsiteX2" fmla="*/ 6174560 w 6174560"/>
                <a:gd name="connsiteY2" fmla="*/ 525784 h 1051567"/>
                <a:gd name="connsiteX3" fmla="*/ 5648777 w 6174560"/>
                <a:gd name="connsiteY3" fmla="*/ 1051567 h 1051567"/>
                <a:gd name="connsiteX4" fmla="*/ 0 w 6174560"/>
                <a:gd name="connsiteY4" fmla="*/ 1051567 h 1051567"/>
                <a:gd name="connsiteX5" fmla="*/ 0 w 6174560"/>
                <a:gd name="connsiteY5" fmla="*/ 0 h 10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560" h="1051567">
                  <a:moveTo>
                    <a:pt x="6174560" y="1051566"/>
                  </a:moveTo>
                  <a:lnTo>
                    <a:pt x="525783" y="1051566"/>
                  </a:lnTo>
                  <a:lnTo>
                    <a:pt x="0" y="525783"/>
                  </a:lnTo>
                  <a:lnTo>
                    <a:pt x="525783" y="1"/>
                  </a:lnTo>
                  <a:lnTo>
                    <a:pt x="6174560" y="1"/>
                  </a:lnTo>
                  <a:lnTo>
                    <a:pt x="6174560" y="1051566"/>
                  </a:lnTo>
                  <a:close/>
                </a:path>
              </a:pathLst>
            </a:custGeom>
            <a:solidFill>
              <a:srgbClr val="92D050"/>
            </a:solid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6604" tIns="106680" rIns="199136" bIns="106681" numCol="1" spcCol="1270" anchor="ctr" anchorCtr="0">
              <a:noAutofit/>
            </a:bodyPr>
            <a:lstStyle/>
            <a:p>
              <a:pPr algn="ctr" defTabSz="1244600">
                <a:lnSpc>
                  <a:spcPct val="90000"/>
                </a:lnSpc>
                <a:spcAft>
                  <a:spcPct val="35000"/>
                </a:spcAft>
              </a:pPr>
              <a:endParaRPr lang="en-GB" sz="2800" dirty="0">
                <a:solidFill>
                  <a:schemeClr val="tx1"/>
                </a:solidFill>
                <a:latin typeface="Tw Cen MT" panose="020B0602020104020603"/>
              </a:endParaRPr>
            </a:p>
            <a:p>
              <a:pPr algn="ctr" defTabSz="1244600">
                <a:lnSpc>
                  <a:spcPct val="90000"/>
                </a:lnSpc>
                <a:spcAft>
                  <a:spcPct val="35000"/>
                </a:spcAft>
              </a:pPr>
              <a:endParaRPr lang="en-GB" sz="2400" b="1" dirty="0">
                <a:solidFill>
                  <a:srgbClr val="FF0000"/>
                </a:solidFill>
              </a:endParaRPr>
            </a:p>
            <a:p>
              <a:pPr algn="ctr" defTabSz="1244600">
                <a:lnSpc>
                  <a:spcPct val="90000"/>
                </a:lnSpc>
                <a:spcAft>
                  <a:spcPct val="35000"/>
                </a:spcAft>
              </a:pPr>
              <a:endParaRPr lang="en-GB" sz="2400" b="1" dirty="0">
                <a:solidFill>
                  <a:srgbClr val="FF0000"/>
                </a:solidFill>
              </a:endParaRPr>
            </a:p>
            <a:p>
              <a:pPr algn="ctr" defTabSz="1244600">
                <a:lnSpc>
                  <a:spcPct val="90000"/>
                </a:lnSpc>
                <a:spcAft>
                  <a:spcPct val="35000"/>
                </a:spcAft>
              </a:pPr>
              <a:endParaRPr lang="en-GB" sz="2400" b="1" dirty="0">
                <a:solidFill>
                  <a:srgbClr val="FF0000"/>
                </a:solidFill>
              </a:endParaRPr>
            </a:p>
            <a:p>
              <a:pPr algn="ctr" defTabSz="1244600">
                <a:lnSpc>
                  <a:spcPct val="90000"/>
                </a:lnSpc>
                <a:spcAft>
                  <a:spcPct val="35000"/>
                </a:spcAft>
              </a:pPr>
              <a:endParaRPr lang="en-GB" sz="2400" b="1" dirty="0">
                <a:solidFill>
                  <a:srgbClr val="FF0000"/>
                </a:solidFill>
              </a:endParaRPr>
            </a:p>
            <a:p>
              <a:pPr algn="ctr" defTabSz="1244600">
                <a:lnSpc>
                  <a:spcPct val="90000"/>
                </a:lnSpc>
                <a:spcAft>
                  <a:spcPct val="35000"/>
                </a:spcAft>
              </a:pPr>
              <a:r>
                <a:rPr lang="en-GB" sz="3200" b="1" dirty="0">
                  <a:solidFill>
                    <a:schemeClr val="tx1"/>
                  </a:solidFill>
                </a:rPr>
                <a:t>50 000.00 CITY?</a:t>
              </a:r>
            </a:p>
            <a:p>
              <a:pPr algn="ctr" defTabSz="1244600">
                <a:lnSpc>
                  <a:spcPct val="90000"/>
                </a:lnSpc>
                <a:spcAft>
                  <a:spcPct val="35000"/>
                </a:spcAft>
              </a:pPr>
              <a:r>
                <a:rPr lang="en-GB" sz="3200" b="1" dirty="0">
                  <a:solidFill>
                    <a:schemeClr val="tx1"/>
                  </a:solidFill>
                </a:rPr>
                <a:t>50 000 WB</a:t>
              </a:r>
            </a:p>
            <a:p>
              <a:pPr algn="ctr" defTabSz="1244600">
                <a:lnSpc>
                  <a:spcPct val="90000"/>
                </a:lnSpc>
                <a:spcAft>
                  <a:spcPct val="35000"/>
                </a:spcAft>
              </a:pPr>
              <a:r>
                <a:rPr lang="en-GB" sz="3200" b="1" dirty="0">
                  <a:solidFill>
                    <a:schemeClr val="tx1"/>
                  </a:solidFill>
                </a:rPr>
                <a:t>59 644 LA AND RC SETTLMENTS </a:t>
              </a:r>
            </a:p>
            <a:p>
              <a:pPr algn="ctr" defTabSz="1244600">
                <a:lnSpc>
                  <a:spcPct val="90000"/>
                </a:lnSpc>
                <a:spcAft>
                  <a:spcPct val="35000"/>
                </a:spcAft>
              </a:pPr>
              <a:endParaRPr lang="en-GB" sz="4400" b="1" dirty="0">
                <a:solidFill>
                  <a:schemeClr val="tx1"/>
                </a:solidFill>
              </a:endParaRPr>
            </a:p>
            <a:p>
              <a:pPr algn="ctr" defTabSz="1244600">
                <a:lnSpc>
                  <a:spcPct val="90000"/>
                </a:lnSpc>
                <a:spcAft>
                  <a:spcPct val="35000"/>
                </a:spcAft>
              </a:pPr>
              <a:endParaRPr lang="en-GB" sz="4400" b="1" dirty="0">
                <a:solidFill>
                  <a:srgbClr val="FF0000"/>
                </a:solidFill>
              </a:endParaRPr>
            </a:p>
            <a:p>
              <a:pPr algn="ctr" defTabSz="1244600">
                <a:lnSpc>
                  <a:spcPct val="90000"/>
                </a:lnSpc>
                <a:spcAft>
                  <a:spcPct val="35000"/>
                </a:spcAft>
              </a:pPr>
              <a:r>
                <a:rPr lang="en-GB" sz="4400" b="1" dirty="0">
                  <a:solidFill>
                    <a:srgbClr val="FF0000"/>
                  </a:solidFill>
                </a:rPr>
                <a:t> </a:t>
              </a:r>
              <a:endParaRPr lang="en-GB" sz="4400" dirty="0">
                <a:solidFill>
                  <a:srgbClr val="FF0000"/>
                </a:solidFill>
                <a:latin typeface="Tw Cen MT" panose="020B0602020104020603"/>
              </a:endParaRPr>
            </a:p>
          </p:txBody>
        </p:sp>
        <p:sp>
          <p:nvSpPr>
            <p:cNvPr id="9" name="Oval 8"/>
            <p:cNvSpPr/>
            <p:nvPr/>
          </p:nvSpPr>
          <p:spPr>
            <a:xfrm>
              <a:off x="-65111" y="35538"/>
              <a:ext cx="1891572" cy="1359945"/>
            </a:xfrm>
            <a:prstGeom prst="ellipse">
              <a:avLst/>
            </a:prstGeom>
            <a:blipFill rotWithShape="1">
              <a:blip r:embed="rId2"/>
              <a:stretch>
                <a:fillRect/>
              </a:stretch>
            </a:blip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10" name="Group 9"/>
          <p:cNvGrpSpPr/>
          <p:nvPr/>
        </p:nvGrpSpPr>
        <p:grpSpPr>
          <a:xfrm>
            <a:off x="1585833" y="4725144"/>
            <a:ext cx="8514659" cy="1931644"/>
            <a:chOff x="209836" y="129185"/>
            <a:chExt cx="7886576" cy="1931644"/>
          </a:xfrm>
        </p:grpSpPr>
        <p:sp>
          <p:nvSpPr>
            <p:cNvPr id="12" name="Freeform 11"/>
            <p:cNvSpPr/>
            <p:nvPr/>
          </p:nvSpPr>
          <p:spPr>
            <a:xfrm>
              <a:off x="2123022" y="129185"/>
              <a:ext cx="5973390" cy="1931644"/>
            </a:xfrm>
            <a:custGeom>
              <a:avLst/>
              <a:gdLst>
                <a:gd name="connsiteX0" fmla="*/ 0 w 6174560"/>
                <a:gd name="connsiteY0" fmla="*/ 0 h 1051567"/>
                <a:gd name="connsiteX1" fmla="*/ 5648777 w 6174560"/>
                <a:gd name="connsiteY1" fmla="*/ 0 h 1051567"/>
                <a:gd name="connsiteX2" fmla="*/ 6174560 w 6174560"/>
                <a:gd name="connsiteY2" fmla="*/ 525784 h 1051567"/>
                <a:gd name="connsiteX3" fmla="*/ 5648777 w 6174560"/>
                <a:gd name="connsiteY3" fmla="*/ 1051567 h 1051567"/>
                <a:gd name="connsiteX4" fmla="*/ 0 w 6174560"/>
                <a:gd name="connsiteY4" fmla="*/ 1051567 h 1051567"/>
                <a:gd name="connsiteX5" fmla="*/ 0 w 6174560"/>
                <a:gd name="connsiteY5" fmla="*/ 0 h 10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560" h="1051567">
                  <a:moveTo>
                    <a:pt x="6174560" y="1051566"/>
                  </a:moveTo>
                  <a:lnTo>
                    <a:pt x="525783" y="1051566"/>
                  </a:lnTo>
                  <a:lnTo>
                    <a:pt x="0" y="525783"/>
                  </a:lnTo>
                  <a:lnTo>
                    <a:pt x="525783" y="1"/>
                  </a:lnTo>
                  <a:lnTo>
                    <a:pt x="6174560" y="1"/>
                  </a:lnTo>
                  <a:lnTo>
                    <a:pt x="6174560" y="1051566"/>
                  </a:lnTo>
                  <a:close/>
                </a:path>
              </a:pathLst>
            </a:custGeom>
            <a:blipFill>
              <a:blip r:embed="rId3"/>
              <a:tile tx="0" ty="0" sx="100000" sy="100000" flip="none" algn="tl"/>
            </a:blipFill>
            <a:ln/>
          </p:spPr>
          <p:style>
            <a:lnRef idx="2">
              <a:schemeClr val="accent4"/>
            </a:lnRef>
            <a:fillRef idx="1">
              <a:schemeClr val="lt1"/>
            </a:fillRef>
            <a:effectRef idx="0">
              <a:schemeClr val="accent4"/>
            </a:effectRef>
            <a:fontRef idx="minor">
              <a:schemeClr val="dk1"/>
            </a:fontRef>
          </p:style>
          <p:txBody>
            <a:bodyPr spcFirstLastPara="0" vert="horz" wrap="square" lIns="726604" tIns="106680" rIns="199136" bIns="106681" numCol="1" spcCol="1270" anchor="ctr" anchorCtr="0">
              <a:noAutofit/>
            </a:bodyPr>
            <a:lstStyle/>
            <a:p>
              <a:pPr algn="ctr" defTabSz="1244600">
                <a:lnSpc>
                  <a:spcPct val="90000"/>
                </a:lnSpc>
                <a:spcAft>
                  <a:spcPct val="35000"/>
                </a:spcAft>
              </a:pPr>
              <a:endParaRPr lang="en-GB" sz="2800" dirty="0">
                <a:solidFill>
                  <a:schemeClr val="tx1"/>
                </a:solidFill>
                <a:latin typeface="Tw Cen MT" panose="020B0602020104020603"/>
              </a:endParaRPr>
            </a:p>
            <a:p>
              <a:pPr algn="ctr" defTabSz="1244600">
                <a:lnSpc>
                  <a:spcPct val="90000"/>
                </a:lnSpc>
                <a:spcAft>
                  <a:spcPct val="35000"/>
                </a:spcAft>
              </a:pPr>
              <a:r>
                <a:rPr lang="en-GB" sz="2800" dirty="0">
                  <a:solidFill>
                    <a:schemeClr val="tx1"/>
                  </a:solidFill>
                  <a:latin typeface="Tw Cen MT" panose="020B0602020104020603"/>
                </a:rPr>
                <a:t>NATIONAL RESIDENTIAL  LAND AND HOUSING  BACKLOG  </a:t>
              </a:r>
            </a:p>
            <a:p>
              <a:pPr algn="ctr" defTabSz="1244600">
                <a:lnSpc>
                  <a:spcPct val="90000"/>
                </a:lnSpc>
                <a:spcAft>
                  <a:spcPct val="35000"/>
                </a:spcAft>
              </a:pPr>
              <a:r>
                <a:rPr lang="en-GB" sz="4400" b="1" dirty="0">
                  <a:solidFill>
                    <a:srgbClr val="FF0000"/>
                  </a:solidFill>
                </a:rPr>
                <a:t> 500 000 (</a:t>
              </a:r>
              <a:r>
                <a:rPr lang="en-GB" sz="4400" b="1" dirty="0">
                  <a:solidFill>
                    <a:srgbClr val="FF0000"/>
                  </a:solidFill>
                  <a:latin typeface="Tw Cen MT" panose="020B0602020104020603"/>
                </a:rPr>
                <a:t>2023-2030)</a:t>
              </a:r>
              <a:endParaRPr lang="en-GB" sz="4400" dirty="0">
                <a:solidFill>
                  <a:srgbClr val="FF0000"/>
                </a:solidFill>
                <a:latin typeface="Tw Cen MT" panose="020B0602020104020603"/>
              </a:endParaRPr>
            </a:p>
          </p:txBody>
        </p:sp>
        <p:sp>
          <p:nvSpPr>
            <p:cNvPr id="13" name="Oval 12"/>
            <p:cNvSpPr/>
            <p:nvPr/>
          </p:nvSpPr>
          <p:spPr>
            <a:xfrm>
              <a:off x="209836" y="164714"/>
              <a:ext cx="1891572" cy="1655060"/>
            </a:xfrm>
            <a:prstGeom prst="ellipse">
              <a:avLst/>
            </a:prstGeom>
            <a:blipFill rotWithShape="1">
              <a:blip r:embed="rId2"/>
              <a:stretch>
                <a:fillRect/>
              </a:stretch>
            </a:blip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14" name="Group 13"/>
          <p:cNvGrpSpPr/>
          <p:nvPr/>
        </p:nvGrpSpPr>
        <p:grpSpPr>
          <a:xfrm>
            <a:off x="1775521" y="39359"/>
            <a:ext cx="8468987" cy="1965836"/>
            <a:chOff x="230525" y="286857"/>
            <a:chExt cx="7844273" cy="1965836"/>
          </a:xfrm>
        </p:grpSpPr>
        <p:sp>
          <p:nvSpPr>
            <p:cNvPr id="15" name="Freeform 14"/>
            <p:cNvSpPr/>
            <p:nvPr/>
          </p:nvSpPr>
          <p:spPr>
            <a:xfrm>
              <a:off x="1814701" y="286857"/>
              <a:ext cx="6260097" cy="1965836"/>
            </a:xfrm>
            <a:custGeom>
              <a:avLst/>
              <a:gdLst>
                <a:gd name="connsiteX0" fmla="*/ 0 w 6174560"/>
                <a:gd name="connsiteY0" fmla="*/ 0 h 1051567"/>
                <a:gd name="connsiteX1" fmla="*/ 5648777 w 6174560"/>
                <a:gd name="connsiteY1" fmla="*/ 0 h 1051567"/>
                <a:gd name="connsiteX2" fmla="*/ 6174560 w 6174560"/>
                <a:gd name="connsiteY2" fmla="*/ 525784 h 1051567"/>
                <a:gd name="connsiteX3" fmla="*/ 5648777 w 6174560"/>
                <a:gd name="connsiteY3" fmla="*/ 1051567 h 1051567"/>
                <a:gd name="connsiteX4" fmla="*/ 0 w 6174560"/>
                <a:gd name="connsiteY4" fmla="*/ 1051567 h 1051567"/>
                <a:gd name="connsiteX5" fmla="*/ 0 w 6174560"/>
                <a:gd name="connsiteY5" fmla="*/ 0 h 10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560" h="1051567">
                  <a:moveTo>
                    <a:pt x="6174560" y="1051566"/>
                  </a:moveTo>
                  <a:lnTo>
                    <a:pt x="525783" y="1051566"/>
                  </a:lnTo>
                  <a:lnTo>
                    <a:pt x="0" y="525783"/>
                  </a:lnTo>
                  <a:lnTo>
                    <a:pt x="525783" y="1"/>
                  </a:lnTo>
                  <a:lnTo>
                    <a:pt x="6174560" y="1"/>
                  </a:lnTo>
                  <a:lnTo>
                    <a:pt x="6174560" y="1051566"/>
                  </a:lnTo>
                  <a:close/>
                </a:path>
              </a:pathLst>
            </a:custGeom>
            <a:solidFill>
              <a:srgbClr val="1BEF1B"/>
            </a:solid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6604" tIns="106680" rIns="199136" bIns="106681" numCol="1" spcCol="1270" anchor="ctr" anchorCtr="0">
              <a:noAutofit/>
            </a:bodyPr>
            <a:lstStyle/>
            <a:p>
              <a:pPr marL="514350" indent="-514350" algn="ctr" defTabSz="1244600">
                <a:lnSpc>
                  <a:spcPct val="90000"/>
                </a:lnSpc>
                <a:spcAft>
                  <a:spcPct val="35000"/>
                </a:spcAft>
                <a:buAutoNum type="arabicPeriod"/>
              </a:pPr>
              <a:r>
                <a:rPr lang="en-GB" sz="2800" dirty="0">
                  <a:solidFill>
                    <a:schemeClr val="tx1"/>
                  </a:solidFill>
                  <a:latin typeface="Tw Cen MT" panose="020B0602020104020603"/>
                </a:rPr>
                <a:t>NATIONAL RESIDENTIAL  LAND AND HOUSING  BACKLOG  (10 MINUTES)</a:t>
              </a:r>
            </a:p>
            <a:p>
              <a:pPr algn="ctr" defTabSz="1244600">
                <a:lnSpc>
                  <a:spcPct val="90000"/>
                </a:lnSpc>
                <a:spcAft>
                  <a:spcPct val="35000"/>
                </a:spcAft>
              </a:pPr>
              <a:r>
                <a:rPr lang="en-GB" sz="4400" b="1" dirty="0">
                  <a:solidFill>
                    <a:srgbClr val="FF0000"/>
                  </a:solidFill>
                </a:rPr>
                <a:t> 176,365.00</a:t>
              </a:r>
              <a:endParaRPr lang="en-GB" sz="4400" dirty="0">
                <a:solidFill>
                  <a:srgbClr val="FF0000"/>
                </a:solidFill>
                <a:latin typeface="Tw Cen MT" panose="020B0602020104020603"/>
              </a:endParaRPr>
            </a:p>
          </p:txBody>
        </p:sp>
        <p:sp>
          <p:nvSpPr>
            <p:cNvPr id="16" name="Oval 15"/>
            <p:cNvSpPr/>
            <p:nvPr/>
          </p:nvSpPr>
          <p:spPr>
            <a:xfrm>
              <a:off x="230525" y="442245"/>
              <a:ext cx="1891572" cy="1655060"/>
            </a:xfrm>
            <a:prstGeom prst="ellipse">
              <a:avLst/>
            </a:prstGeom>
            <a:blipFill rotWithShape="1">
              <a:blip r:embed="rId2"/>
              <a:stretch>
                <a:fillRect/>
              </a:stretch>
            </a:blip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13023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VC LOG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5485116"/>
            <a:ext cx="936104" cy="1076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p:cNvGraphicFramePr/>
          <p:nvPr>
            <p:extLst>
              <p:ext uri="{D42A27DB-BD31-4B8C-83A1-F6EECF244321}">
                <p14:modId xmlns:p14="http://schemas.microsoft.com/office/powerpoint/2010/main" val="2844211184"/>
              </p:ext>
            </p:extLst>
          </p:nvPr>
        </p:nvGraphicFramePr>
        <p:xfrm>
          <a:off x="1550327" y="1403864"/>
          <a:ext cx="8964487" cy="5176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2207568" y="13677"/>
            <a:ext cx="7344816" cy="1183076"/>
            <a:chOff x="460480" y="-2694782"/>
            <a:chExt cx="6803027" cy="1455815"/>
          </a:xfrm>
        </p:grpSpPr>
        <p:sp>
          <p:nvSpPr>
            <p:cNvPr id="14" name="Freeform 13"/>
            <p:cNvSpPr/>
            <p:nvPr/>
          </p:nvSpPr>
          <p:spPr>
            <a:xfrm>
              <a:off x="994051" y="-2694782"/>
              <a:ext cx="6269456" cy="1357539"/>
            </a:xfrm>
            <a:custGeom>
              <a:avLst/>
              <a:gdLst>
                <a:gd name="connsiteX0" fmla="*/ 0 w 6174560"/>
                <a:gd name="connsiteY0" fmla="*/ 0 h 1051567"/>
                <a:gd name="connsiteX1" fmla="*/ 5648777 w 6174560"/>
                <a:gd name="connsiteY1" fmla="*/ 0 h 1051567"/>
                <a:gd name="connsiteX2" fmla="*/ 6174560 w 6174560"/>
                <a:gd name="connsiteY2" fmla="*/ 525784 h 1051567"/>
                <a:gd name="connsiteX3" fmla="*/ 5648777 w 6174560"/>
                <a:gd name="connsiteY3" fmla="*/ 1051567 h 1051567"/>
                <a:gd name="connsiteX4" fmla="*/ 0 w 6174560"/>
                <a:gd name="connsiteY4" fmla="*/ 1051567 h 1051567"/>
                <a:gd name="connsiteX5" fmla="*/ 0 w 6174560"/>
                <a:gd name="connsiteY5" fmla="*/ 0 h 10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560" h="1051567">
                  <a:moveTo>
                    <a:pt x="6174560" y="1051566"/>
                  </a:moveTo>
                  <a:lnTo>
                    <a:pt x="525783" y="1051566"/>
                  </a:lnTo>
                  <a:lnTo>
                    <a:pt x="0" y="525783"/>
                  </a:lnTo>
                  <a:lnTo>
                    <a:pt x="525783" y="1"/>
                  </a:lnTo>
                  <a:lnTo>
                    <a:pt x="6174560" y="1"/>
                  </a:lnTo>
                  <a:lnTo>
                    <a:pt x="6174560" y="1051566"/>
                  </a:lnTo>
                  <a:close/>
                </a:path>
              </a:pathLst>
            </a:custGeom>
            <a:blipFill>
              <a:blip r:embed="rId8"/>
              <a:tile tx="0" ty="0" sx="100000" sy="100000" flip="none" algn="tl"/>
            </a:blipFill>
            <a:ln/>
          </p:spPr>
          <p:style>
            <a:lnRef idx="2">
              <a:schemeClr val="accent4"/>
            </a:lnRef>
            <a:fillRef idx="1">
              <a:schemeClr val="lt1"/>
            </a:fillRef>
            <a:effectRef idx="0">
              <a:schemeClr val="accent4"/>
            </a:effectRef>
            <a:fontRef idx="minor">
              <a:schemeClr val="dk1"/>
            </a:fontRef>
          </p:style>
          <p:txBody>
            <a:bodyPr spcFirstLastPara="0" vert="horz" wrap="square" lIns="726604" tIns="106680" rIns="199136" bIns="106681" numCol="1" spcCol="1270" anchor="ctr" anchorCtr="0">
              <a:noAutofit/>
            </a:bodyPr>
            <a:lstStyle/>
            <a:p>
              <a:pPr algn="ctr" defTabSz="1244600">
                <a:lnSpc>
                  <a:spcPct val="90000"/>
                </a:lnSpc>
                <a:spcAft>
                  <a:spcPct val="35000"/>
                </a:spcAft>
              </a:pPr>
              <a:endParaRPr lang="en-GB" sz="2800" dirty="0">
                <a:solidFill>
                  <a:schemeClr val="tx1"/>
                </a:solidFill>
                <a:latin typeface="Tw Cen MT" panose="020B0602020104020603"/>
              </a:endParaRPr>
            </a:p>
            <a:p>
              <a:pPr algn="ctr" defTabSz="1244600">
                <a:lnSpc>
                  <a:spcPct val="90000"/>
                </a:lnSpc>
                <a:spcAft>
                  <a:spcPct val="35000"/>
                </a:spcAft>
              </a:pPr>
              <a:endParaRPr lang="en-GB" sz="2800" dirty="0">
                <a:solidFill>
                  <a:schemeClr val="tx1"/>
                </a:solidFill>
                <a:latin typeface="Tw Cen MT" panose="020B0602020104020603"/>
              </a:endParaRPr>
            </a:p>
            <a:p>
              <a:pPr algn="ctr" defTabSz="1244600">
                <a:lnSpc>
                  <a:spcPct val="90000"/>
                </a:lnSpc>
                <a:spcAft>
                  <a:spcPct val="35000"/>
                </a:spcAft>
              </a:pPr>
              <a:r>
                <a:rPr lang="en-GB" sz="2800" dirty="0">
                  <a:solidFill>
                    <a:schemeClr val="tx1"/>
                  </a:solidFill>
                  <a:latin typeface="Tw Cen MT" panose="020B0602020104020603"/>
                </a:rPr>
                <a:t>  BACKLOG  </a:t>
              </a:r>
            </a:p>
            <a:p>
              <a:pPr algn="ctr" defTabSz="1244600">
                <a:lnSpc>
                  <a:spcPct val="90000"/>
                </a:lnSpc>
                <a:spcAft>
                  <a:spcPct val="35000"/>
                </a:spcAft>
              </a:pPr>
              <a:r>
                <a:rPr lang="en-GB" sz="4400" b="1" dirty="0">
                  <a:solidFill>
                    <a:srgbClr val="FF0000"/>
                  </a:solidFill>
                </a:rPr>
                <a:t> 500 000 (</a:t>
              </a:r>
              <a:r>
                <a:rPr lang="en-GB" sz="4400" b="1" dirty="0">
                  <a:solidFill>
                    <a:srgbClr val="FF0000"/>
                  </a:solidFill>
                  <a:latin typeface="Tw Cen MT" panose="020B0602020104020603"/>
                </a:rPr>
                <a:t>2023-2030)</a:t>
              </a:r>
            </a:p>
            <a:p>
              <a:pPr algn="ctr" defTabSz="1244600">
                <a:lnSpc>
                  <a:spcPct val="90000"/>
                </a:lnSpc>
                <a:spcAft>
                  <a:spcPct val="35000"/>
                </a:spcAft>
              </a:pPr>
              <a:endParaRPr lang="en-GB" sz="4400" dirty="0">
                <a:solidFill>
                  <a:srgbClr val="FF0000"/>
                </a:solidFill>
                <a:latin typeface="Tw Cen MT" panose="020B0602020104020603"/>
              </a:endParaRPr>
            </a:p>
          </p:txBody>
        </p:sp>
        <p:sp>
          <p:nvSpPr>
            <p:cNvPr id="15" name="Oval 14"/>
            <p:cNvSpPr/>
            <p:nvPr/>
          </p:nvSpPr>
          <p:spPr>
            <a:xfrm>
              <a:off x="460480" y="-2694782"/>
              <a:ext cx="1479357" cy="1455815"/>
            </a:xfrm>
            <a:prstGeom prst="ellipse">
              <a:avLst/>
            </a:prstGeom>
            <a:blipFill rotWithShape="1">
              <a:blip r:embed="rId9"/>
              <a:stretch>
                <a:fillRect/>
              </a:stretch>
            </a:blipFill>
            <a:ln w="15875"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863851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43801" y="4572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536310" y="188641"/>
            <a:ext cx="9036496" cy="5262979"/>
          </a:xfrm>
          <a:prstGeom prst="rect">
            <a:avLst/>
          </a:prstGeom>
        </p:spPr>
        <p:txBody>
          <a:bodyPr wrap="square">
            <a:spAutoFit/>
          </a:bodyPr>
          <a:lstStyle/>
          <a:p>
            <a:pPr algn="just">
              <a:buFont typeface="Arial" panose="020B0604020202020204" pitchFamily="34" charset="0"/>
              <a:buChar char="•"/>
            </a:pPr>
            <a:r>
              <a:rPr lang="en-GB" sz="2000" dirty="0">
                <a:solidFill>
                  <a:srgbClr val="1D3062"/>
                </a:solidFill>
                <a:latin typeface="GT Walsheim Pro Regular"/>
              </a:rPr>
              <a:t> </a:t>
            </a:r>
            <a:r>
              <a:rPr lang="en-GB" sz="2000" dirty="0">
                <a:latin typeface="Lucida Sans" panose="020B0602030504020204" pitchFamily="34" charset="0"/>
              </a:rPr>
              <a:t>Based on the preliminary waiting list information of which some is not updated since 2014 when all low Cost Houses Programme was suspended due to the new mass housing programme , the housing backlog increase and the primary is not less than 500 000. Local housing registers (otherwise known as ‘waiting lists’) serve an important administrative function, but they do not give us the full picture of how many people are in need of a home as we have been concentrating more on ultra low and low income bracket only while  with middle and high income earners being served through private developer schemes and NHE . SDF is instrumental in ultra </a:t>
            </a:r>
            <a:r>
              <a:rPr lang="en-GB" sz="2000" dirty="0" err="1">
                <a:latin typeface="Lucida Sans" panose="020B0602030504020204" pitchFamily="34" charset="0"/>
              </a:rPr>
              <a:t>ultra</a:t>
            </a:r>
            <a:r>
              <a:rPr lang="en-GB" sz="2000" dirty="0">
                <a:latin typeface="Lucida Sans" panose="020B0602030504020204" pitchFamily="34" charset="0"/>
              </a:rPr>
              <a:t> low housing saving schemes Strategy.</a:t>
            </a:r>
          </a:p>
          <a:p>
            <a:pPr algn="just"/>
            <a:endParaRPr lang="en-GB" sz="2000" dirty="0">
              <a:latin typeface="Lucida Sans" panose="020B0602030504020204" pitchFamily="34" charset="0"/>
            </a:endParaRPr>
          </a:p>
          <a:p>
            <a:pPr algn="just">
              <a:buFont typeface="Arial" panose="020B0604020202020204" pitchFamily="34" charset="0"/>
              <a:buChar char="•"/>
            </a:pPr>
            <a:r>
              <a:rPr lang="en-GB" sz="2000" b="1" dirty="0">
                <a:latin typeface="Lucida Sans" panose="020B0602030504020204" pitchFamily="34" charset="0"/>
              </a:rPr>
              <a:t>The proposed objective is to have a national registration period across the country with the same starting date and same closing date to have a seven year master list.</a:t>
            </a:r>
          </a:p>
          <a:p>
            <a:pPr algn="just"/>
            <a:endParaRPr lang="en-GB" dirty="0">
              <a:latin typeface="Lucida Sans" panose="020B0602030504020204" pitchFamily="34" charset="0"/>
            </a:endParaRPr>
          </a:p>
          <a:p>
            <a:pPr>
              <a:buFont typeface="Arial" panose="020B0604020202020204" pitchFamily="34" charset="0"/>
              <a:buChar char="•"/>
            </a:pPr>
            <a:endParaRPr lang="en-GB" b="0" i="0" dirty="0">
              <a:effectLst/>
              <a:latin typeface="Lucida Sans" panose="020B0602030504020204" pitchFamily="34" charset="0"/>
            </a:endParaRPr>
          </a:p>
        </p:txBody>
      </p:sp>
    </p:spTree>
    <p:extLst>
      <p:ext uri="{BB962C8B-B14F-4D97-AF65-F5344CB8AC3E}">
        <p14:creationId xmlns:p14="http://schemas.microsoft.com/office/powerpoint/2010/main" val="355586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8880196"/>
              </p:ext>
            </p:extLst>
          </p:nvPr>
        </p:nvGraphicFramePr>
        <p:xfrm>
          <a:off x="0" y="-27384"/>
          <a:ext cx="12192001" cy="6910765"/>
        </p:xfrm>
        <a:graphic>
          <a:graphicData uri="http://schemas.openxmlformats.org/drawingml/2006/table">
            <a:tbl>
              <a:tblPr/>
              <a:tblGrid>
                <a:gridCol w="2609782">
                  <a:extLst>
                    <a:ext uri="{9D8B030D-6E8A-4147-A177-3AD203B41FA5}">
                      <a16:colId xmlns:a16="http://schemas.microsoft.com/office/drawing/2014/main" val="20000"/>
                    </a:ext>
                  </a:extLst>
                </a:gridCol>
                <a:gridCol w="1265349">
                  <a:extLst>
                    <a:ext uri="{9D8B030D-6E8A-4147-A177-3AD203B41FA5}">
                      <a16:colId xmlns:a16="http://schemas.microsoft.com/office/drawing/2014/main" val="20001"/>
                    </a:ext>
                  </a:extLst>
                </a:gridCol>
                <a:gridCol w="1265349">
                  <a:extLst>
                    <a:ext uri="{9D8B030D-6E8A-4147-A177-3AD203B41FA5}">
                      <a16:colId xmlns:a16="http://schemas.microsoft.com/office/drawing/2014/main" val="20002"/>
                    </a:ext>
                  </a:extLst>
                </a:gridCol>
                <a:gridCol w="949011">
                  <a:extLst>
                    <a:ext uri="{9D8B030D-6E8A-4147-A177-3AD203B41FA5}">
                      <a16:colId xmlns:a16="http://schemas.microsoft.com/office/drawing/2014/main" val="20003"/>
                    </a:ext>
                  </a:extLst>
                </a:gridCol>
                <a:gridCol w="1344433">
                  <a:extLst>
                    <a:ext uri="{9D8B030D-6E8A-4147-A177-3AD203B41FA5}">
                      <a16:colId xmlns:a16="http://schemas.microsoft.com/office/drawing/2014/main" val="20004"/>
                    </a:ext>
                  </a:extLst>
                </a:gridCol>
                <a:gridCol w="1700693">
                  <a:extLst>
                    <a:ext uri="{9D8B030D-6E8A-4147-A177-3AD203B41FA5}">
                      <a16:colId xmlns:a16="http://schemas.microsoft.com/office/drawing/2014/main" val="20005"/>
                    </a:ext>
                  </a:extLst>
                </a:gridCol>
                <a:gridCol w="988172">
                  <a:extLst>
                    <a:ext uri="{9D8B030D-6E8A-4147-A177-3AD203B41FA5}">
                      <a16:colId xmlns:a16="http://schemas.microsoft.com/office/drawing/2014/main" val="20006"/>
                    </a:ext>
                  </a:extLst>
                </a:gridCol>
                <a:gridCol w="944342">
                  <a:extLst>
                    <a:ext uri="{9D8B030D-6E8A-4147-A177-3AD203B41FA5}">
                      <a16:colId xmlns:a16="http://schemas.microsoft.com/office/drawing/2014/main" val="20007"/>
                    </a:ext>
                  </a:extLst>
                </a:gridCol>
                <a:gridCol w="1124870">
                  <a:extLst>
                    <a:ext uri="{9D8B030D-6E8A-4147-A177-3AD203B41FA5}">
                      <a16:colId xmlns:a16="http://schemas.microsoft.com/office/drawing/2014/main" val="20008"/>
                    </a:ext>
                  </a:extLst>
                </a:gridCol>
              </a:tblGrid>
              <a:tr h="1026808">
                <a:tc>
                  <a:txBody>
                    <a:bodyPr/>
                    <a:lstStyle/>
                    <a:p>
                      <a:pPr algn="ctr" fontAlgn="b"/>
                      <a:r>
                        <a:rPr lang="en-GB" sz="1400" b="0" i="0" u="none" strike="noStrike" dirty="0">
                          <a:solidFill>
                            <a:srgbClr val="000000"/>
                          </a:solidFill>
                          <a:effectLst/>
                          <a:latin typeface="Calibri" panose="020F0502020204030204" pitchFamily="34" charset="0"/>
                        </a:rPr>
                        <a:t>Local Authorities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Residential Erven and or Housing  Demand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Avalable unserviced erven</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Partly Service with Water</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Partly Service with water and Electricty</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Partly  Service with Water and Sewer</a:t>
                      </a:r>
                    </a:p>
                  </a:txBody>
                  <a:tcPr marL="3202" marR="3202" marT="3202"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fully Service </a:t>
                      </a:r>
                    </a:p>
                  </a:txBody>
                  <a:tcPr marL="3202" marR="3202" marT="3202"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Total available residential erven </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actual backlog on redisential erven </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13209">
                <a:tc>
                  <a:txBody>
                    <a:bodyPr/>
                    <a:lstStyle/>
                    <a:p>
                      <a:pPr algn="l" fontAlgn="b"/>
                      <a:r>
                        <a:rPr lang="en-GB" sz="1400" b="0" i="0" u="none" strike="noStrike">
                          <a:solidFill>
                            <a:srgbClr val="000000"/>
                          </a:solidFill>
                          <a:effectLst/>
                          <a:latin typeface="Calibri" panose="020F0502020204030204" pitchFamily="34" charset="0"/>
                        </a:rPr>
                        <a:t>Arandis Tiwn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13209">
                <a:tc>
                  <a:txBody>
                    <a:bodyPr/>
                    <a:lstStyle/>
                    <a:p>
                      <a:pPr algn="l" fontAlgn="b"/>
                      <a:r>
                        <a:rPr lang="en-GB" sz="1400" b="0" i="0" u="none" strike="noStrike">
                          <a:solidFill>
                            <a:srgbClr val="000000"/>
                          </a:solidFill>
                          <a:effectLst/>
                          <a:latin typeface="Calibri" panose="020F0502020204030204" pitchFamily="34" charset="0"/>
                        </a:rPr>
                        <a:t>Aranos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13209">
                <a:tc>
                  <a:txBody>
                    <a:bodyPr/>
                    <a:lstStyle/>
                    <a:p>
                      <a:pPr algn="l" fontAlgn="b"/>
                      <a:r>
                        <a:rPr lang="en-GB" sz="1400" b="0" i="0" u="none" strike="noStrike" dirty="0" err="1">
                          <a:solidFill>
                            <a:srgbClr val="000000"/>
                          </a:solidFill>
                          <a:effectLst/>
                          <a:latin typeface="Calibri" panose="020F0502020204030204" pitchFamily="34" charset="0"/>
                        </a:rPr>
                        <a:t>Aroeb</a:t>
                      </a:r>
                      <a:r>
                        <a:rPr lang="en-GB" sz="1400" b="0" i="0" u="none" strike="noStrike" dirty="0">
                          <a:solidFill>
                            <a:srgbClr val="000000"/>
                          </a:solidFill>
                          <a:effectLst/>
                          <a:latin typeface="Calibri" panose="020F0502020204030204" pitchFamily="34" charset="0"/>
                        </a:rPr>
                        <a:t>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13209">
                <a:tc>
                  <a:txBody>
                    <a:bodyPr/>
                    <a:lstStyle/>
                    <a:p>
                      <a:pPr algn="l" fontAlgn="b"/>
                      <a:r>
                        <a:rPr lang="en-GB" sz="1400" b="0" i="0" u="none" strike="noStrike">
                          <a:solidFill>
                            <a:srgbClr val="000000"/>
                          </a:solidFill>
                          <a:effectLst/>
                          <a:latin typeface="Calibri" panose="020F0502020204030204" pitchFamily="34" charset="0"/>
                        </a:rPr>
                        <a:t>Berseba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13209">
                <a:tc>
                  <a:txBody>
                    <a:bodyPr/>
                    <a:lstStyle/>
                    <a:p>
                      <a:pPr algn="l" fontAlgn="b"/>
                      <a:r>
                        <a:rPr lang="en-GB" sz="1400" b="0" i="0" u="none" strike="noStrike">
                          <a:solidFill>
                            <a:srgbClr val="000000"/>
                          </a:solidFill>
                          <a:effectLst/>
                          <a:latin typeface="Calibri" panose="020F0502020204030204" pitchFamily="34" charset="0"/>
                        </a:rPr>
                        <a:t>Bethanie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13209">
                <a:tc>
                  <a:txBody>
                    <a:bodyPr/>
                    <a:lstStyle/>
                    <a:p>
                      <a:pPr algn="l" fontAlgn="b"/>
                      <a:r>
                        <a:rPr lang="en-GB" sz="1400" b="0" i="0" u="none" strike="noStrike">
                          <a:solidFill>
                            <a:srgbClr val="000000"/>
                          </a:solidFill>
                          <a:effectLst/>
                          <a:latin typeface="Calibri" panose="020F0502020204030204" pitchFamily="34" charset="0"/>
                        </a:rPr>
                        <a:t>Bukkalo Vllage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13209">
                <a:tc>
                  <a:txBody>
                    <a:bodyPr/>
                    <a:lstStyle/>
                    <a:p>
                      <a:pPr algn="l" fontAlgn="b"/>
                      <a:r>
                        <a:rPr lang="en-GB" sz="1400" b="0" i="0" u="none" strike="noStrike">
                          <a:solidFill>
                            <a:srgbClr val="000000"/>
                          </a:solidFill>
                          <a:effectLst/>
                          <a:latin typeface="Calibri" panose="020F0502020204030204" pitchFamily="34" charset="0"/>
                        </a:rPr>
                        <a:t>City of Windhoek</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53345">
                <a:tc>
                  <a:txBody>
                    <a:bodyPr/>
                    <a:lstStyle/>
                    <a:p>
                      <a:pPr algn="l" fontAlgn="b"/>
                      <a:r>
                        <a:rPr lang="en-GB" sz="1400" b="0" i="0" u="none" strike="noStrike" dirty="0" err="1">
                          <a:solidFill>
                            <a:srgbClr val="000000"/>
                          </a:solidFill>
                          <a:effectLst/>
                          <a:latin typeface="Calibri" panose="020F0502020204030204" pitchFamily="34" charset="0"/>
                        </a:rPr>
                        <a:t>Divundu</a:t>
                      </a:r>
                      <a:r>
                        <a:rPr lang="en-GB" sz="1400" b="0" i="0" u="none" strike="noStrike" dirty="0">
                          <a:solidFill>
                            <a:srgbClr val="000000"/>
                          </a:solidFill>
                          <a:effectLst/>
                          <a:latin typeface="Calibri" panose="020F0502020204030204" pitchFamily="34" charset="0"/>
                        </a:rPr>
                        <a:t>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13209">
                <a:tc>
                  <a:txBody>
                    <a:bodyPr/>
                    <a:lstStyle/>
                    <a:p>
                      <a:pPr algn="l" fontAlgn="b"/>
                      <a:r>
                        <a:rPr lang="en-GB" sz="1400" b="0" i="0" u="none" strike="noStrike">
                          <a:solidFill>
                            <a:srgbClr val="000000"/>
                          </a:solidFill>
                          <a:effectLst/>
                          <a:latin typeface="Calibri" panose="020F0502020204030204" pitchFamily="34" charset="0"/>
                        </a:rPr>
                        <a:t>Eenana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13209">
                <a:tc>
                  <a:txBody>
                    <a:bodyPr/>
                    <a:lstStyle/>
                    <a:p>
                      <a:pPr algn="l" fontAlgn="b"/>
                      <a:r>
                        <a:rPr lang="en-GB" sz="1400" b="0" i="0" u="none" strike="noStrike">
                          <a:solidFill>
                            <a:srgbClr val="000000"/>
                          </a:solidFill>
                          <a:effectLst/>
                          <a:latin typeface="Calibri" panose="020F0502020204030204" pitchFamily="34" charset="0"/>
                        </a:rPr>
                        <a:t>Gibeon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13209">
                <a:tc>
                  <a:txBody>
                    <a:bodyPr/>
                    <a:lstStyle/>
                    <a:p>
                      <a:pPr algn="l" fontAlgn="b"/>
                      <a:r>
                        <a:rPr lang="en-GB" sz="1400" b="0" i="0" u="none" strike="noStrike">
                          <a:solidFill>
                            <a:srgbClr val="000000"/>
                          </a:solidFill>
                          <a:effectLst/>
                          <a:latin typeface="Calibri" panose="020F0502020204030204" pitchFamily="34" charset="0"/>
                        </a:rPr>
                        <a:t>Gobabis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7,000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-7,000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13209">
                <a:tc>
                  <a:txBody>
                    <a:bodyPr/>
                    <a:lstStyle/>
                    <a:p>
                      <a:pPr algn="l" fontAlgn="b"/>
                      <a:r>
                        <a:rPr lang="en-GB" sz="1400" b="0" i="0" u="none" strike="noStrike">
                          <a:solidFill>
                            <a:srgbClr val="000000"/>
                          </a:solidFill>
                          <a:effectLst/>
                          <a:latin typeface="Calibri" panose="020F0502020204030204" pitchFamily="34" charset="0"/>
                        </a:rPr>
                        <a:t>Gochas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13209">
                <a:tc>
                  <a:txBody>
                    <a:bodyPr/>
                    <a:lstStyle/>
                    <a:p>
                      <a:pPr algn="l" fontAlgn="b"/>
                      <a:r>
                        <a:rPr lang="en-GB" sz="1400" b="0" i="0" u="none" strike="noStrike">
                          <a:solidFill>
                            <a:srgbClr val="000000"/>
                          </a:solidFill>
                          <a:effectLst/>
                          <a:latin typeface="Calibri" panose="020F0502020204030204" pitchFamily="34" charset="0"/>
                        </a:rPr>
                        <a:t>Grootfontein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13209">
                <a:tc>
                  <a:txBody>
                    <a:bodyPr/>
                    <a:lstStyle/>
                    <a:p>
                      <a:pPr algn="l" fontAlgn="b"/>
                      <a:r>
                        <a:rPr lang="en-GB" sz="1400" b="0" i="0" u="none" strike="noStrike">
                          <a:solidFill>
                            <a:srgbClr val="000000"/>
                          </a:solidFill>
                          <a:effectLst/>
                          <a:latin typeface="Calibri" panose="020F0502020204030204" pitchFamily="34" charset="0"/>
                        </a:rPr>
                        <a:t>Helao Nafindi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13209">
                <a:tc>
                  <a:txBody>
                    <a:bodyPr/>
                    <a:lstStyle/>
                    <a:p>
                      <a:pPr algn="l" fontAlgn="b"/>
                      <a:r>
                        <a:rPr lang="en-GB" sz="1400" b="0" i="0" u="none" strike="noStrike">
                          <a:solidFill>
                            <a:srgbClr val="000000"/>
                          </a:solidFill>
                          <a:effectLst/>
                          <a:latin typeface="Calibri" panose="020F0502020204030204" pitchFamily="34" charset="0"/>
                        </a:rPr>
                        <a:t>Hentiesbaai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13209">
                <a:tc>
                  <a:txBody>
                    <a:bodyPr/>
                    <a:lstStyle/>
                    <a:p>
                      <a:pPr algn="l" fontAlgn="b"/>
                      <a:r>
                        <a:rPr lang="en-GB" sz="1400" b="0" i="0" u="none" strike="noStrike">
                          <a:solidFill>
                            <a:srgbClr val="000000"/>
                          </a:solidFill>
                          <a:effectLst/>
                          <a:latin typeface="Calibri" panose="020F0502020204030204" pitchFamily="34" charset="0"/>
                        </a:rPr>
                        <a:t>Kalkrand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213209">
                <a:tc>
                  <a:txBody>
                    <a:bodyPr/>
                    <a:lstStyle/>
                    <a:p>
                      <a:pPr algn="l" fontAlgn="b"/>
                      <a:r>
                        <a:rPr lang="en-GB" sz="1400" b="0" i="0" u="none" strike="noStrike">
                          <a:solidFill>
                            <a:srgbClr val="000000"/>
                          </a:solidFill>
                          <a:effectLst/>
                          <a:latin typeface="Calibri" panose="020F0502020204030204" pitchFamily="34" charset="0"/>
                        </a:rPr>
                        <a:t>Kamanjab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1,029</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71</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414</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327</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217</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1029</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213209">
                <a:tc>
                  <a:txBody>
                    <a:bodyPr/>
                    <a:lstStyle/>
                    <a:p>
                      <a:pPr algn="l" fontAlgn="b"/>
                      <a:r>
                        <a:rPr lang="en-GB" sz="1400" b="0" i="0" u="none" strike="noStrike">
                          <a:solidFill>
                            <a:srgbClr val="000000"/>
                          </a:solidFill>
                          <a:effectLst/>
                          <a:latin typeface="Calibri" panose="020F0502020204030204" pitchFamily="34" charset="0"/>
                        </a:rPr>
                        <a:t>Kararasburg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841</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-841</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13209">
                <a:tc>
                  <a:txBody>
                    <a:bodyPr/>
                    <a:lstStyle/>
                    <a:p>
                      <a:pPr algn="l" fontAlgn="b"/>
                      <a:r>
                        <a:rPr lang="en-GB" sz="1400" b="0" i="0" u="none" strike="noStrike">
                          <a:solidFill>
                            <a:srgbClr val="000000"/>
                          </a:solidFill>
                          <a:effectLst/>
                          <a:latin typeface="Calibri" panose="020F0502020204030204" pitchFamily="34" charset="0"/>
                        </a:rPr>
                        <a:t>Karibib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213209">
                <a:tc>
                  <a:txBody>
                    <a:bodyPr/>
                    <a:lstStyle/>
                    <a:p>
                      <a:pPr algn="l" fontAlgn="b"/>
                      <a:r>
                        <a:rPr lang="en-GB" sz="1400" b="0" i="0" u="none" strike="noStrike">
                          <a:solidFill>
                            <a:srgbClr val="000000"/>
                          </a:solidFill>
                          <a:effectLst/>
                          <a:latin typeface="Calibri" panose="020F0502020204030204" pitchFamily="34" charset="0"/>
                        </a:rPr>
                        <a:t>Katima Mulilo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213209">
                <a:tc>
                  <a:txBody>
                    <a:bodyPr/>
                    <a:lstStyle/>
                    <a:p>
                      <a:pPr algn="l" fontAlgn="b"/>
                      <a:r>
                        <a:rPr lang="en-GB" sz="1400" b="0" i="0" u="none" strike="noStrike">
                          <a:solidFill>
                            <a:srgbClr val="000000"/>
                          </a:solidFill>
                          <a:effectLst/>
                          <a:latin typeface="Calibri" panose="020F0502020204030204" pitchFamily="34" charset="0"/>
                        </a:rPr>
                        <a:t>Keetmanshoop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213209">
                <a:tc>
                  <a:txBody>
                    <a:bodyPr/>
                    <a:lstStyle/>
                    <a:p>
                      <a:pPr algn="l" fontAlgn="b"/>
                      <a:r>
                        <a:rPr lang="en-GB" sz="1400" b="0" i="0" u="none" strike="noStrike">
                          <a:solidFill>
                            <a:srgbClr val="000000"/>
                          </a:solidFill>
                          <a:effectLst/>
                          <a:latin typeface="Calibri" panose="020F0502020204030204" pitchFamily="34" charset="0"/>
                        </a:rPr>
                        <a:t>Khorixas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2,150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-2,150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213209">
                <a:tc>
                  <a:txBody>
                    <a:bodyPr/>
                    <a:lstStyle/>
                    <a:p>
                      <a:pPr algn="l" fontAlgn="b"/>
                      <a:r>
                        <a:rPr lang="en-GB" sz="1400" b="0" i="0" u="none" strike="noStrike" dirty="0" err="1">
                          <a:solidFill>
                            <a:srgbClr val="000000"/>
                          </a:solidFill>
                          <a:effectLst/>
                          <a:latin typeface="Calibri" panose="020F0502020204030204" pitchFamily="34" charset="0"/>
                        </a:rPr>
                        <a:t>Khurenkuru</a:t>
                      </a:r>
                      <a:r>
                        <a:rPr lang="en-GB" sz="1400" b="0" i="0" u="none" strike="noStrike" dirty="0">
                          <a:solidFill>
                            <a:srgbClr val="000000"/>
                          </a:solidFill>
                          <a:effectLst/>
                          <a:latin typeface="Calibri" panose="020F0502020204030204" pitchFamily="34" charset="0"/>
                        </a:rPr>
                        <a:t>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3,999</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-3,999</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213209">
                <a:tc>
                  <a:txBody>
                    <a:bodyPr/>
                    <a:lstStyle/>
                    <a:p>
                      <a:pPr algn="l" fontAlgn="b"/>
                      <a:r>
                        <a:rPr lang="en-GB" sz="1400" b="0" i="0" u="none" strike="noStrike">
                          <a:solidFill>
                            <a:srgbClr val="000000"/>
                          </a:solidFill>
                          <a:effectLst/>
                          <a:latin typeface="Calibri" panose="020F0502020204030204" pitchFamily="34" charset="0"/>
                        </a:rPr>
                        <a:t>Koes Vilage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213209">
                <a:tc>
                  <a:txBody>
                    <a:bodyPr/>
                    <a:lstStyle/>
                    <a:p>
                      <a:pPr algn="l" fontAlgn="b"/>
                      <a:r>
                        <a:rPr lang="en-GB" sz="1400" b="0" i="0" u="none" strike="noStrike">
                          <a:solidFill>
                            <a:srgbClr val="000000"/>
                          </a:solidFill>
                          <a:effectLst/>
                          <a:latin typeface="Calibri" panose="020F0502020204030204" pitchFamily="34" charset="0"/>
                        </a:rPr>
                        <a:t>Leonardville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1,300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-1,300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213209">
                <a:tc>
                  <a:txBody>
                    <a:bodyPr/>
                    <a:lstStyle/>
                    <a:p>
                      <a:pPr algn="l" fontAlgn="b"/>
                      <a:r>
                        <a:rPr lang="en-GB" sz="1400" b="0" i="0" u="none" strike="noStrike">
                          <a:solidFill>
                            <a:srgbClr val="000000"/>
                          </a:solidFill>
                          <a:effectLst/>
                          <a:latin typeface="Calibri" panose="020F0502020204030204" pitchFamily="34" charset="0"/>
                        </a:rPr>
                        <a:t>Luderitz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213209">
                <a:tc>
                  <a:txBody>
                    <a:bodyPr/>
                    <a:lstStyle/>
                    <a:p>
                      <a:pPr algn="l" fontAlgn="b"/>
                      <a:endParaRPr lang="en-GB" sz="1400" b="0" i="0" u="none" strike="noStrike" dirty="0">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GB" sz="1400" b="0" i="0" u="none" strike="noStrike" dirty="0">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18746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6288769"/>
              </p:ext>
            </p:extLst>
          </p:nvPr>
        </p:nvGraphicFramePr>
        <p:xfrm>
          <a:off x="0" y="-27384"/>
          <a:ext cx="12191999" cy="9722876"/>
        </p:xfrm>
        <a:graphic>
          <a:graphicData uri="http://schemas.openxmlformats.org/drawingml/2006/table">
            <a:tbl>
              <a:tblPr/>
              <a:tblGrid>
                <a:gridCol w="2053661">
                  <a:extLst>
                    <a:ext uri="{9D8B030D-6E8A-4147-A177-3AD203B41FA5}">
                      <a16:colId xmlns:a16="http://schemas.microsoft.com/office/drawing/2014/main" val="20000"/>
                    </a:ext>
                  </a:extLst>
                </a:gridCol>
                <a:gridCol w="1274688">
                  <a:extLst>
                    <a:ext uri="{9D8B030D-6E8A-4147-A177-3AD203B41FA5}">
                      <a16:colId xmlns:a16="http://schemas.microsoft.com/office/drawing/2014/main" val="20001"/>
                    </a:ext>
                  </a:extLst>
                </a:gridCol>
                <a:gridCol w="1274688">
                  <a:extLst>
                    <a:ext uri="{9D8B030D-6E8A-4147-A177-3AD203B41FA5}">
                      <a16:colId xmlns:a16="http://schemas.microsoft.com/office/drawing/2014/main" val="20002"/>
                    </a:ext>
                  </a:extLst>
                </a:gridCol>
                <a:gridCol w="635782">
                  <a:extLst>
                    <a:ext uri="{9D8B030D-6E8A-4147-A177-3AD203B41FA5}">
                      <a16:colId xmlns:a16="http://schemas.microsoft.com/office/drawing/2014/main" val="20003"/>
                    </a:ext>
                  </a:extLst>
                </a:gridCol>
                <a:gridCol w="709720">
                  <a:extLst>
                    <a:ext uri="{9D8B030D-6E8A-4147-A177-3AD203B41FA5}">
                      <a16:colId xmlns:a16="http://schemas.microsoft.com/office/drawing/2014/main" val="20004"/>
                    </a:ext>
                  </a:extLst>
                </a:gridCol>
                <a:gridCol w="991422">
                  <a:extLst>
                    <a:ext uri="{9D8B030D-6E8A-4147-A177-3AD203B41FA5}">
                      <a16:colId xmlns:a16="http://schemas.microsoft.com/office/drawing/2014/main" val="20005"/>
                    </a:ext>
                  </a:extLst>
                </a:gridCol>
                <a:gridCol w="778976">
                  <a:extLst>
                    <a:ext uri="{9D8B030D-6E8A-4147-A177-3AD203B41FA5}">
                      <a16:colId xmlns:a16="http://schemas.microsoft.com/office/drawing/2014/main" val="20006"/>
                    </a:ext>
                  </a:extLst>
                </a:gridCol>
                <a:gridCol w="708159">
                  <a:extLst>
                    <a:ext uri="{9D8B030D-6E8A-4147-A177-3AD203B41FA5}">
                      <a16:colId xmlns:a16="http://schemas.microsoft.com/office/drawing/2014/main" val="20007"/>
                    </a:ext>
                  </a:extLst>
                </a:gridCol>
                <a:gridCol w="2757639">
                  <a:extLst>
                    <a:ext uri="{9D8B030D-6E8A-4147-A177-3AD203B41FA5}">
                      <a16:colId xmlns:a16="http://schemas.microsoft.com/office/drawing/2014/main" val="20008"/>
                    </a:ext>
                  </a:extLst>
                </a:gridCol>
                <a:gridCol w="1007264">
                  <a:extLst>
                    <a:ext uri="{9D8B030D-6E8A-4147-A177-3AD203B41FA5}">
                      <a16:colId xmlns:a16="http://schemas.microsoft.com/office/drawing/2014/main" val="20009"/>
                    </a:ext>
                  </a:extLst>
                </a:gridCol>
              </a:tblGrid>
              <a:tr h="513857">
                <a:tc>
                  <a:txBody>
                    <a:bodyPr/>
                    <a:lstStyle/>
                    <a:p>
                      <a:pPr algn="ctr" fontAlgn="b"/>
                      <a:r>
                        <a:rPr lang="en-GB" sz="1400" b="0" i="0" u="none" strike="noStrike" dirty="0">
                          <a:solidFill>
                            <a:srgbClr val="000000"/>
                          </a:solidFill>
                          <a:effectLst/>
                          <a:latin typeface="Calibri" panose="020F0502020204030204" pitchFamily="34" charset="0"/>
                        </a:rPr>
                        <a:t>Local Authorities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Residential Erven and or Housing  Demand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Avalable unserviced erven</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Partly Service with Water</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Partly Service with water and Electricty</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Partly  Service with Water and Sewer</a:t>
                      </a:r>
                    </a:p>
                  </a:txBody>
                  <a:tcPr marL="3202" marR="3202" marT="3202"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Available fully Service </a:t>
                      </a:r>
                    </a:p>
                  </a:txBody>
                  <a:tcPr marL="3202" marR="3202" marT="3202"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Total available residential erven </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actual backlog on redisential erven </a:t>
                      </a:r>
                    </a:p>
                  </a:txBody>
                  <a:tcPr marL="3202" marR="3202" marT="3202"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2991">
                <a:tc>
                  <a:txBody>
                    <a:bodyPr/>
                    <a:lstStyle/>
                    <a:p>
                      <a:pPr algn="l" fontAlgn="b"/>
                      <a:r>
                        <a:rPr lang="en-GB" sz="1400" b="0" i="0" u="none" strike="noStrike" dirty="0" err="1">
                          <a:solidFill>
                            <a:srgbClr val="000000"/>
                          </a:solidFill>
                          <a:effectLst/>
                          <a:latin typeface="Calibri" panose="020F0502020204030204" pitchFamily="34" charset="0"/>
                        </a:rPr>
                        <a:t>Maltahöhe</a:t>
                      </a:r>
                      <a:r>
                        <a:rPr lang="en-GB" sz="1400" b="0" i="0" u="none" strike="noStrike" dirty="0">
                          <a:solidFill>
                            <a:srgbClr val="000000"/>
                          </a:solidFill>
                          <a:effectLst/>
                          <a:latin typeface="Calibri" panose="020F0502020204030204" pitchFamily="34" charset="0"/>
                        </a:rPr>
                        <a:t>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2991">
                <a:tc>
                  <a:txBody>
                    <a:bodyPr/>
                    <a:lstStyle/>
                    <a:p>
                      <a:pPr algn="l" fontAlgn="b"/>
                      <a:r>
                        <a:rPr lang="en-GB" sz="1400" b="0" i="0" u="none" strike="noStrike">
                          <a:solidFill>
                            <a:srgbClr val="000000"/>
                          </a:solidFill>
                          <a:effectLst/>
                          <a:latin typeface="Calibri" panose="020F0502020204030204" pitchFamily="34" charset="0"/>
                        </a:rPr>
                        <a:t>Mariental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8,000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-8,000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72991">
                <a:tc>
                  <a:txBody>
                    <a:bodyPr/>
                    <a:lstStyle/>
                    <a:p>
                      <a:pPr algn="l" fontAlgn="b"/>
                      <a:r>
                        <a:rPr lang="en-GB" sz="1400" b="0" i="0" u="none" strike="noStrike">
                          <a:solidFill>
                            <a:srgbClr val="000000"/>
                          </a:solidFill>
                          <a:effectLst/>
                          <a:latin typeface="Calibri" panose="020F0502020204030204" pitchFamily="34" charset="0"/>
                        </a:rPr>
                        <a:t>Okahandja</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72991">
                <a:tc>
                  <a:txBody>
                    <a:bodyPr/>
                    <a:lstStyle/>
                    <a:p>
                      <a:pPr algn="l" fontAlgn="b"/>
                      <a:r>
                        <a:rPr lang="en-GB" sz="1400" b="0" i="0" u="none" strike="noStrike">
                          <a:solidFill>
                            <a:srgbClr val="000000"/>
                          </a:solidFill>
                          <a:effectLst/>
                          <a:latin typeface="Calibri" panose="020F0502020204030204" pitchFamily="34" charset="0"/>
                        </a:rPr>
                        <a:t>Okahao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1,664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-1,664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72991">
                <a:tc>
                  <a:txBody>
                    <a:bodyPr/>
                    <a:lstStyle/>
                    <a:p>
                      <a:pPr algn="l" fontAlgn="b"/>
                      <a:r>
                        <a:rPr lang="en-GB" sz="1400" b="0" i="0" u="none" strike="noStrike">
                          <a:solidFill>
                            <a:srgbClr val="000000"/>
                          </a:solidFill>
                          <a:effectLst/>
                          <a:latin typeface="Calibri" panose="020F0502020204030204" pitchFamily="34" charset="0"/>
                        </a:rPr>
                        <a:t>Okakarara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1,550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-1,550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72991">
                <a:tc>
                  <a:txBody>
                    <a:bodyPr/>
                    <a:lstStyle/>
                    <a:p>
                      <a:pPr algn="l" fontAlgn="b"/>
                      <a:r>
                        <a:rPr lang="en-GB" sz="1400" b="0" i="0" u="none" strike="noStrike">
                          <a:solidFill>
                            <a:srgbClr val="000000"/>
                          </a:solidFill>
                          <a:effectLst/>
                          <a:latin typeface="Calibri" panose="020F0502020204030204" pitchFamily="34" charset="0"/>
                        </a:rPr>
                        <a:t>Okongo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72991">
                <a:tc>
                  <a:txBody>
                    <a:bodyPr/>
                    <a:lstStyle/>
                    <a:p>
                      <a:pPr algn="l" fontAlgn="b"/>
                      <a:r>
                        <a:rPr lang="en-GB" sz="1400" b="0" i="0" u="none" strike="noStrike">
                          <a:solidFill>
                            <a:srgbClr val="000000"/>
                          </a:solidFill>
                          <a:effectLst/>
                          <a:latin typeface="Calibri" panose="020F0502020204030204" pitchFamily="34" charset="0"/>
                        </a:rPr>
                        <a:t>Omaruru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72991">
                <a:tc>
                  <a:txBody>
                    <a:bodyPr/>
                    <a:lstStyle/>
                    <a:p>
                      <a:pPr algn="l" fontAlgn="b"/>
                      <a:r>
                        <a:rPr lang="en-GB" sz="1400" b="0" i="0" u="none" strike="noStrike">
                          <a:solidFill>
                            <a:srgbClr val="000000"/>
                          </a:solidFill>
                          <a:effectLst/>
                          <a:latin typeface="Calibri" panose="020F0502020204030204" pitchFamily="34" charset="0"/>
                        </a:rPr>
                        <a:t>Omuthiya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3,794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-3,794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72991">
                <a:tc>
                  <a:txBody>
                    <a:bodyPr/>
                    <a:lstStyle/>
                    <a:p>
                      <a:pPr algn="l" fontAlgn="b"/>
                      <a:r>
                        <a:rPr lang="en-GB" sz="1400" b="0" i="0" u="none" strike="noStrike">
                          <a:solidFill>
                            <a:srgbClr val="000000"/>
                          </a:solidFill>
                          <a:effectLst/>
                          <a:latin typeface="Calibri" panose="020F0502020204030204" pitchFamily="34" charset="0"/>
                        </a:rPr>
                        <a:t>Ondangwa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7200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-7,200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72991">
                <a:tc>
                  <a:txBody>
                    <a:bodyPr/>
                    <a:lstStyle/>
                    <a:p>
                      <a:pPr algn="l" fontAlgn="b"/>
                      <a:r>
                        <a:rPr lang="en-GB" sz="1400" b="0" i="0" u="none" strike="noStrike">
                          <a:solidFill>
                            <a:srgbClr val="000000"/>
                          </a:solidFill>
                          <a:effectLst/>
                          <a:latin typeface="Calibri" panose="020F0502020204030204" pitchFamily="34" charset="0"/>
                        </a:rPr>
                        <a:t>Ongwediva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4,855</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-4,855</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72991">
                <a:tc>
                  <a:txBody>
                    <a:bodyPr/>
                    <a:lstStyle/>
                    <a:p>
                      <a:pPr algn="l" fontAlgn="b"/>
                      <a:r>
                        <a:rPr lang="en-GB" sz="1400" b="0" i="0" u="none" strike="noStrike">
                          <a:solidFill>
                            <a:srgbClr val="000000"/>
                          </a:solidFill>
                          <a:effectLst/>
                          <a:latin typeface="Calibri" panose="020F0502020204030204" pitchFamily="34" charset="0"/>
                        </a:rPr>
                        <a:t>Opuwo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72991">
                <a:tc>
                  <a:txBody>
                    <a:bodyPr/>
                    <a:lstStyle/>
                    <a:p>
                      <a:pPr algn="l" fontAlgn="b"/>
                      <a:r>
                        <a:rPr lang="en-GB" sz="1400" b="0" i="0" u="none" strike="noStrike">
                          <a:solidFill>
                            <a:srgbClr val="000000"/>
                          </a:solidFill>
                          <a:effectLst/>
                          <a:latin typeface="Calibri" panose="020F0502020204030204" pitchFamily="34" charset="0"/>
                        </a:rPr>
                        <a:t>Oranjemund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72991">
                <a:tc>
                  <a:txBody>
                    <a:bodyPr/>
                    <a:lstStyle/>
                    <a:p>
                      <a:pPr algn="l" fontAlgn="b"/>
                      <a:r>
                        <a:rPr lang="en-GB" sz="1400" b="0" i="0" u="none" strike="noStrike">
                          <a:solidFill>
                            <a:srgbClr val="000000"/>
                          </a:solidFill>
                          <a:effectLst/>
                          <a:latin typeface="Calibri" panose="020F0502020204030204" pitchFamily="34" charset="0"/>
                        </a:rPr>
                        <a:t>Oshakati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12,771</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5260</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5260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-7,511</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72991">
                <a:tc>
                  <a:txBody>
                    <a:bodyPr/>
                    <a:lstStyle/>
                    <a:p>
                      <a:pPr algn="l" fontAlgn="b"/>
                      <a:r>
                        <a:rPr lang="en-GB" sz="1400" b="0" i="0" u="none" strike="noStrike">
                          <a:solidFill>
                            <a:srgbClr val="000000"/>
                          </a:solidFill>
                          <a:effectLst/>
                          <a:latin typeface="Calibri" panose="020F0502020204030204" pitchFamily="34" charset="0"/>
                        </a:rPr>
                        <a:t>Oshikuku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72991">
                <a:tc>
                  <a:txBody>
                    <a:bodyPr/>
                    <a:lstStyle/>
                    <a:p>
                      <a:pPr algn="l" fontAlgn="b"/>
                      <a:r>
                        <a:rPr lang="en-GB" sz="1400" b="0" i="0" u="none" strike="noStrike">
                          <a:solidFill>
                            <a:srgbClr val="000000"/>
                          </a:solidFill>
                          <a:effectLst/>
                          <a:latin typeface="Calibri" panose="020F0502020204030204" pitchFamily="34" charset="0"/>
                        </a:rPr>
                        <a:t>Otavi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72991">
                <a:tc>
                  <a:txBody>
                    <a:bodyPr/>
                    <a:lstStyle/>
                    <a:p>
                      <a:pPr algn="l" fontAlgn="b"/>
                      <a:r>
                        <a:rPr lang="en-GB" sz="1400" b="0" i="0" u="none" strike="noStrike">
                          <a:solidFill>
                            <a:srgbClr val="000000"/>
                          </a:solidFill>
                          <a:effectLst/>
                          <a:latin typeface="Calibri" panose="020F0502020204030204" pitchFamily="34" charset="0"/>
                        </a:rPr>
                        <a:t>Otjinene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1,214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-1,214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72991">
                <a:tc>
                  <a:txBody>
                    <a:bodyPr/>
                    <a:lstStyle/>
                    <a:p>
                      <a:pPr algn="l" fontAlgn="b"/>
                      <a:r>
                        <a:rPr lang="en-GB" sz="1400" b="0" i="0" u="none" strike="noStrike">
                          <a:solidFill>
                            <a:srgbClr val="000000"/>
                          </a:solidFill>
                          <a:effectLst/>
                          <a:latin typeface="Calibri" panose="020F0502020204030204" pitchFamily="34" charset="0"/>
                        </a:rPr>
                        <a:t>Otjiwarongo Muncipality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4,702</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-4,702</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72991">
                <a:tc>
                  <a:txBody>
                    <a:bodyPr/>
                    <a:lstStyle/>
                    <a:p>
                      <a:pPr algn="l" fontAlgn="b"/>
                      <a:r>
                        <a:rPr lang="en-GB" sz="1400" b="0" i="0" u="none" strike="noStrike">
                          <a:solidFill>
                            <a:srgbClr val="000000"/>
                          </a:solidFill>
                          <a:effectLst/>
                          <a:latin typeface="Calibri" panose="020F0502020204030204" pitchFamily="34" charset="0"/>
                        </a:rPr>
                        <a:t>Outapi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3,511</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-3,511</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72991">
                <a:tc>
                  <a:txBody>
                    <a:bodyPr/>
                    <a:lstStyle/>
                    <a:p>
                      <a:pPr algn="l" fontAlgn="b"/>
                      <a:r>
                        <a:rPr lang="en-GB" sz="1400" b="0" i="0" u="none" strike="noStrike">
                          <a:solidFill>
                            <a:srgbClr val="000000"/>
                          </a:solidFill>
                          <a:effectLst/>
                          <a:latin typeface="Calibri" panose="020F0502020204030204" pitchFamily="34" charset="0"/>
                        </a:rPr>
                        <a:t>Outjo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5,470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-5,470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172991">
                <a:tc>
                  <a:txBody>
                    <a:bodyPr/>
                    <a:lstStyle/>
                    <a:p>
                      <a:pPr algn="l" fontAlgn="b"/>
                      <a:r>
                        <a:rPr lang="en-GB" sz="1400" b="0" i="0" u="none" strike="noStrike">
                          <a:solidFill>
                            <a:srgbClr val="000000"/>
                          </a:solidFill>
                          <a:effectLst/>
                          <a:latin typeface="Calibri" panose="020F0502020204030204" pitchFamily="34" charset="0"/>
                        </a:rPr>
                        <a:t>Rehoboth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8,500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-8,500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72991">
                <a:tc>
                  <a:txBody>
                    <a:bodyPr/>
                    <a:lstStyle/>
                    <a:p>
                      <a:pPr algn="l" fontAlgn="b"/>
                      <a:r>
                        <a:rPr lang="en-GB" sz="1400" b="0" i="0" u="none" strike="noStrike">
                          <a:solidFill>
                            <a:srgbClr val="000000"/>
                          </a:solidFill>
                          <a:effectLst/>
                          <a:latin typeface="Calibri" panose="020F0502020204030204" pitchFamily="34" charset="0"/>
                        </a:rPr>
                        <a:t>Ruacana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204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-204</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172991">
                <a:tc>
                  <a:txBody>
                    <a:bodyPr/>
                    <a:lstStyle/>
                    <a:p>
                      <a:pPr algn="l" fontAlgn="b"/>
                      <a:r>
                        <a:rPr lang="en-GB" sz="1400" b="0" i="0" u="none" strike="noStrike">
                          <a:solidFill>
                            <a:srgbClr val="000000"/>
                          </a:solidFill>
                          <a:effectLst/>
                          <a:latin typeface="Calibri" panose="020F0502020204030204" pitchFamily="34" charset="0"/>
                        </a:rPr>
                        <a:t>Rundu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72991">
                <a:tc>
                  <a:txBody>
                    <a:bodyPr/>
                    <a:lstStyle/>
                    <a:p>
                      <a:pPr algn="l" fontAlgn="b"/>
                      <a:r>
                        <a:rPr lang="en-GB" sz="1400" b="0" i="0" u="none" strike="noStrike">
                          <a:solidFill>
                            <a:srgbClr val="000000"/>
                          </a:solidFill>
                          <a:effectLst/>
                          <a:latin typeface="Calibri" panose="020F0502020204030204" pitchFamily="34" charset="0"/>
                        </a:rPr>
                        <a:t>Stampriet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72991">
                <a:tc>
                  <a:txBody>
                    <a:bodyPr/>
                    <a:lstStyle/>
                    <a:p>
                      <a:pPr algn="l" fontAlgn="b"/>
                      <a:r>
                        <a:rPr lang="en-GB" sz="1400" b="0" i="0" u="none" strike="noStrike">
                          <a:solidFill>
                            <a:srgbClr val="000000"/>
                          </a:solidFill>
                          <a:effectLst/>
                          <a:latin typeface="Calibri" panose="020F0502020204030204" pitchFamily="34" charset="0"/>
                        </a:rPr>
                        <a:t>Swakopmund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22,000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-22,000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72991">
                <a:tc>
                  <a:txBody>
                    <a:bodyPr/>
                    <a:lstStyle/>
                    <a:p>
                      <a:pPr algn="l" fontAlgn="b"/>
                      <a:r>
                        <a:rPr lang="en-GB" sz="1400" b="0" i="0" u="none" strike="noStrike">
                          <a:solidFill>
                            <a:srgbClr val="000000"/>
                          </a:solidFill>
                          <a:effectLst/>
                          <a:latin typeface="Calibri" panose="020F0502020204030204" pitchFamily="34" charset="0"/>
                        </a:rPr>
                        <a:t>Tsandi Village Counicil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172991">
                <a:tc>
                  <a:txBody>
                    <a:bodyPr/>
                    <a:lstStyle/>
                    <a:p>
                      <a:pPr algn="l" fontAlgn="b"/>
                      <a:r>
                        <a:rPr lang="en-GB" sz="1400" b="0" i="0" u="none" strike="noStrike">
                          <a:solidFill>
                            <a:srgbClr val="000000"/>
                          </a:solidFill>
                          <a:effectLst/>
                          <a:latin typeface="Calibri" panose="020F0502020204030204" pitchFamily="34" charset="0"/>
                        </a:rPr>
                        <a:t>Tses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172991">
                <a:tc>
                  <a:txBody>
                    <a:bodyPr/>
                    <a:lstStyle/>
                    <a:p>
                      <a:pPr algn="l" fontAlgn="b"/>
                      <a:r>
                        <a:rPr lang="en-GB" sz="1400" b="0" i="0" u="none" strike="noStrike">
                          <a:solidFill>
                            <a:srgbClr val="000000"/>
                          </a:solidFill>
                          <a:effectLst/>
                          <a:latin typeface="Calibri" panose="020F0502020204030204" pitchFamily="34" charset="0"/>
                        </a:rPr>
                        <a:t>Tsumeb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3,485</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-3,485</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72991">
                <a:tc>
                  <a:txBody>
                    <a:bodyPr/>
                    <a:lstStyle/>
                    <a:p>
                      <a:pPr algn="l" fontAlgn="b"/>
                      <a:r>
                        <a:rPr lang="en-GB" sz="1400" b="0" i="0" u="none" strike="noStrike">
                          <a:solidFill>
                            <a:srgbClr val="000000"/>
                          </a:solidFill>
                          <a:effectLst/>
                          <a:latin typeface="Calibri" panose="020F0502020204030204" pitchFamily="34" charset="0"/>
                        </a:rPr>
                        <a:t>Usakos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72991">
                <a:tc>
                  <a:txBody>
                    <a:bodyPr/>
                    <a:lstStyle/>
                    <a:p>
                      <a:pPr algn="l" fontAlgn="b"/>
                      <a:r>
                        <a:rPr lang="en-GB" sz="1400" b="0" i="0" u="none" strike="noStrike">
                          <a:solidFill>
                            <a:srgbClr val="000000"/>
                          </a:solidFill>
                          <a:effectLst/>
                          <a:latin typeface="Calibri" panose="020F0502020204030204" pitchFamily="34" charset="0"/>
                        </a:rPr>
                        <a:t>Walvisbay Municipality</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 36 000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9"/>
                  </a:ext>
                </a:extLst>
              </a:tr>
              <a:tr h="172991">
                <a:tc>
                  <a:txBody>
                    <a:bodyPr/>
                    <a:lstStyle/>
                    <a:p>
                      <a:pPr algn="l" fontAlgn="b"/>
                      <a:r>
                        <a:rPr lang="en-GB" sz="1400" b="0" i="0" u="none" strike="noStrike">
                          <a:solidFill>
                            <a:srgbClr val="000000"/>
                          </a:solidFill>
                          <a:effectLst/>
                          <a:latin typeface="Calibri" panose="020F0502020204030204" pitchFamily="34" charset="0"/>
                        </a:rPr>
                        <a:t>Witvlei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72991">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1"/>
                  </a:ext>
                </a:extLst>
              </a:tr>
              <a:tr h="172991">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343424">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Khorixas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2,150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-2,150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3"/>
                  </a:ext>
                </a:extLst>
              </a:tr>
              <a:tr h="343424">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panose="020F0502020204030204" pitchFamily="34" charset="0"/>
                        </a:rPr>
                        <a:t>Khurenkuru</a:t>
                      </a:r>
                      <a:r>
                        <a:rPr lang="en-GB" sz="1400" b="0" i="0" u="none" strike="noStrike" dirty="0">
                          <a:solidFill>
                            <a:srgbClr val="000000"/>
                          </a:solidFill>
                          <a:effectLst/>
                          <a:latin typeface="Calibri" panose="020F0502020204030204" pitchFamily="34" charset="0"/>
                        </a:rPr>
                        <a:t>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dirty="0">
                          <a:solidFill>
                            <a:srgbClr val="000000"/>
                          </a:solidFill>
                          <a:effectLst/>
                          <a:latin typeface="Calibri" panose="020F0502020204030204" pitchFamily="34" charset="0"/>
                        </a:rPr>
                        <a:t>3,999</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-3,999</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4"/>
                  </a:ext>
                </a:extLst>
              </a:tr>
              <a:tr h="343424">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Koes Vilage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dirty="0">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5"/>
                  </a:ext>
                </a:extLst>
              </a:tr>
              <a:tr h="343424">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Leonardville Village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1,300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-1,300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6"/>
                  </a:ext>
                </a:extLst>
              </a:tr>
              <a:tr h="343424">
                <a:tc>
                  <a:txBody>
                    <a:bodyPr/>
                    <a:lstStyle/>
                    <a:p>
                      <a:pPr algn="l" fontAlgn="b"/>
                      <a:endParaRPr lang="en-GB" sz="1400" b="0" i="0" u="none" strike="noStrike">
                        <a:solidFill>
                          <a:srgbClr val="000000"/>
                        </a:solidFill>
                        <a:effectLst/>
                        <a:latin typeface="Calibri" panose="020F0502020204030204" pitchFamily="34" charset="0"/>
                      </a:endParaRPr>
                    </a:p>
                  </a:txBody>
                  <a:tcPr marL="3202" marR="3202" marT="32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a:solidFill>
                            <a:srgbClr val="000000"/>
                          </a:solidFill>
                          <a:effectLst/>
                          <a:latin typeface="Calibri" panose="020F0502020204030204" pitchFamily="34" charset="0"/>
                        </a:rPr>
                        <a:t>Luderitz Town Council</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 </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0</a:t>
                      </a:r>
                    </a:p>
                  </a:txBody>
                  <a:tcPr marL="3202" marR="3202" marT="3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7"/>
                  </a:ext>
                </a:extLst>
              </a:tr>
            </a:tbl>
          </a:graphicData>
        </a:graphic>
      </p:graphicFrame>
    </p:spTree>
    <p:extLst>
      <p:ext uri="{BB962C8B-B14F-4D97-AF65-F5344CB8AC3E}">
        <p14:creationId xmlns:p14="http://schemas.microsoft.com/office/powerpoint/2010/main" val="420528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Tm="5078">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1392</TotalTime>
  <Words>1630</Words>
  <Application>Microsoft Office PowerPoint</Application>
  <PresentationFormat>Widescreen</PresentationFormat>
  <Paragraphs>790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Albertus Extra Bold</vt:lpstr>
      <vt:lpstr>Arial</vt:lpstr>
      <vt:lpstr>Calibri</vt:lpstr>
      <vt:lpstr>Calibri Light</vt:lpstr>
      <vt:lpstr>Candara</vt:lpstr>
      <vt:lpstr>GT Walsheim Pro Regular</vt:lpstr>
      <vt:lpstr>Lucida Sans</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Alex Christow</cp:lastModifiedBy>
  <cp:revision>87</cp:revision>
  <cp:lastPrinted>2023-01-25T07:13:33Z</cp:lastPrinted>
  <dcterms:created xsi:type="dcterms:W3CDTF">2023-02-17T12:31:15Z</dcterms:created>
  <dcterms:modified xsi:type="dcterms:W3CDTF">2023-02-20T14:18:33Z</dcterms:modified>
</cp:coreProperties>
</file>