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notesMasterIdLst>
    <p:notesMasterId r:id="rId32"/>
  </p:notesMasterIdLst>
  <p:sldIdLst>
    <p:sldId id="256" r:id="rId2"/>
    <p:sldId id="434" r:id="rId3"/>
    <p:sldId id="432" r:id="rId4"/>
    <p:sldId id="271" r:id="rId5"/>
    <p:sldId id="442" r:id="rId6"/>
    <p:sldId id="435" r:id="rId7"/>
    <p:sldId id="359" r:id="rId8"/>
    <p:sldId id="397" r:id="rId9"/>
    <p:sldId id="436" r:id="rId10"/>
    <p:sldId id="439" r:id="rId11"/>
    <p:sldId id="351" r:id="rId12"/>
    <p:sldId id="335" r:id="rId13"/>
    <p:sldId id="352" r:id="rId14"/>
    <p:sldId id="349" r:id="rId15"/>
    <p:sldId id="433" r:id="rId16"/>
    <p:sldId id="358" r:id="rId17"/>
    <p:sldId id="440" r:id="rId18"/>
    <p:sldId id="401" r:id="rId19"/>
    <p:sldId id="278" r:id="rId20"/>
    <p:sldId id="437" r:id="rId21"/>
    <p:sldId id="279" r:id="rId22"/>
    <p:sldId id="412" r:id="rId23"/>
    <p:sldId id="416" r:id="rId24"/>
    <p:sldId id="390" r:id="rId25"/>
    <p:sldId id="441" r:id="rId26"/>
    <p:sldId id="445" r:id="rId27"/>
    <p:sldId id="438" r:id="rId28"/>
    <p:sldId id="443" r:id="rId29"/>
    <p:sldId id="444" r:id="rId30"/>
    <p:sldId id="319"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1" charset="0"/>
        <a:ea typeface="+mn-ea"/>
        <a:cs typeface="+mn-cs"/>
      </a:defRPr>
    </a:lvl1pPr>
    <a:lvl2pPr marL="457200" algn="l" rtl="0" eaLnBrk="0" fontAlgn="base" hangingPunct="0">
      <a:spcBef>
        <a:spcPct val="0"/>
      </a:spcBef>
      <a:spcAft>
        <a:spcPct val="0"/>
      </a:spcAft>
      <a:defRPr kern="1200">
        <a:solidFill>
          <a:schemeClr val="tx1"/>
        </a:solidFill>
        <a:latin typeface="Tahoma" pitchFamily="1" charset="0"/>
        <a:ea typeface="+mn-ea"/>
        <a:cs typeface="+mn-cs"/>
      </a:defRPr>
    </a:lvl2pPr>
    <a:lvl3pPr marL="914400" algn="l" rtl="0" eaLnBrk="0" fontAlgn="base" hangingPunct="0">
      <a:spcBef>
        <a:spcPct val="0"/>
      </a:spcBef>
      <a:spcAft>
        <a:spcPct val="0"/>
      </a:spcAft>
      <a:defRPr kern="1200">
        <a:solidFill>
          <a:schemeClr val="tx1"/>
        </a:solidFill>
        <a:latin typeface="Tahoma" pitchFamily="1" charset="0"/>
        <a:ea typeface="+mn-ea"/>
        <a:cs typeface="+mn-cs"/>
      </a:defRPr>
    </a:lvl3pPr>
    <a:lvl4pPr marL="1371600" algn="l" rtl="0" eaLnBrk="0" fontAlgn="base" hangingPunct="0">
      <a:spcBef>
        <a:spcPct val="0"/>
      </a:spcBef>
      <a:spcAft>
        <a:spcPct val="0"/>
      </a:spcAft>
      <a:defRPr kern="1200">
        <a:solidFill>
          <a:schemeClr val="tx1"/>
        </a:solidFill>
        <a:latin typeface="Tahoma" pitchFamily="1" charset="0"/>
        <a:ea typeface="+mn-ea"/>
        <a:cs typeface="+mn-cs"/>
      </a:defRPr>
    </a:lvl4pPr>
    <a:lvl5pPr marL="1828800" algn="l" rtl="0" eaLnBrk="0" fontAlgn="base" hangingPunct="0">
      <a:spcBef>
        <a:spcPct val="0"/>
      </a:spcBef>
      <a:spcAft>
        <a:spcPct val="0"/>
      </a:spcAft>
      <a:defRPr kern="1200">
        <a:solidFill>
          <a:schemeClr val="tx1"/>
        </a:solidFill>
        <a:latin typeface="Tahoma" pitchFamily="1" charset="0"/>
        <a:ea typeface="+mn-ea"/>
        <a:cs typeface="+mn-cs"/>
      </a:defRPr>
    </a:lvl5pPr>
    <a:lvl6pPr marL="2286000" algn="l" defTabSz="914400" rtl="0" eaLnBrk="1" latinLnBrk="0" hangingPunct="1">
      <a:defRPr kern="1200">
        <a:solidFill>
          <a:schemeClr val="tx1"/>
        </a:solidFill>
        <a:latin typeface="Tahoma" pitchFamily="1" charset="0"/>
        <a:ea typeface="+mn-ea"/>
        <a:cs typeface="+mn-cs"/>
      </a:defRPr>
    </a:lvl6pPr>
    <a:lvl7pPr marL="2743200" algn="l" defTabSz="914400" rtl="0" eaLnBrk="1" latinLnBrk="0" hangingPunct="1">
      <a:defRPr kern="1200">
        <a:solidFill>
          <a:schemeClr val="tx1"/>
        </a:solidFill>
        <a:latin typeface="Tahoma" pitchFamily="1" charset="0"/>
        <a:ea typeface="+mn-ea"/>
        <a:cs typeface="+mn-cs"/>
      </a:defRPr>
    </a:lvl7pPr>
    <a:lvl8pPr marL="3200400" algn="l" defTabSz="914400" rtl="0" eaLnBrk="1" latinLnBrk="0" hangingPunct="1">
      <a:defRPr kern="1200">
        <a:solidFill>
          <a:schemeClr val="tx1"/>
        </a:solidFill>
        <a:latin typeface="Tahoma" pitchFamily="1" charset="0"/>
        <a:ea typeface="+mn-ea"/>
        <a:cs typeface="+mn-cs"/>
      </a:defRPr>
    </a:lvl8pPr>
    <a:lvl9pPr marL="3657600" algn="l" defTabSz="914400" rtl="0" eaLnBrk="1" latinLnBrk="0" hangingPunct="1">
      <a:defRPr kern="1200">
        <a:solidFill>
          <a:schemeClr val="tx1"/>
        </a:solidFill>
        <a:latin typeface="Tahoma"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8" autoAdjust="0"/>
    <p:restoredTop sz="86577" autoAdjust="0"/>
  </p:normalViewPr>
  <p:slideViewPr>
    <p:cSldViewPr>
      <p:cViewPr varScale="1">
        <p:scale>
          <a:sx n="72" d="100"/>
          <a:sy n="72" d="100"/>
        </p:scale>
        <p:origin x="642" y="72"/>
      </p:cViewPr>
      <p:guideLst>
        <p:guide orient="horz" pos="2160"/>
        <p:guide pos="3840"/>
      </p:guideLst>
    </p:cSldViewPr>
  </p:slideViewPr>
  <p:outlineViewPr>
    <p:cViewPr>
      <p:scale>
        <a:sx n="33" d="100"/>
        <a:sy n="33" d="100"/>
      </p:scale>
      <p:origin x="0" y="8064"/>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6CF-6C4C-811B-412C68CE8DF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6CF-6C4C-811B-412C68CE8DF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6CF-6C4C-811B-412C68CE8DF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6CF-6C4C-811B-412C68CE8DF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6CF-6C4C-811B-412C68CE8DF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6CF-6C4C-811B-412C68CE8DFA}"/>
              </c:ext>
            </c:extLst>
          </c:dPt>
          <c:dLbls>
            <c:dLbl>
              <c:idx val="0"/>
              <c:layout>
                <c:manualLayout>
                  <c:x val="3.7313432835820802E-2"/>
                  <c:y val="-1.56250000000000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6CF-6C4C-811B-412C68CE8DF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66CF-6C4C-811B-412C68CE8DFA}"/>
                </c:ext>
              </c:extLst>
            </c:dLbl>
            <c:dLbl>
              <c:idx val="2"/>
              <c:layout>
                <c:manualLayout>
                  <c:x val="-9.950248756218906E-2"/>
                  <c:y val="-3.906250000000143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6CF-6C4C-811B-412C68CE8DF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66CF-6C4C-811B-412C68CE8DFA}"/>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66CF-6C4C-811B-412C68CE8DFA}"/>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66CF-6C4C-811B-412C68CE8DF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SDFN Contributions – Repayments </c:v>
                </c:pt>
                <c:pt idx="1">
                  <c:v>Contribution to the Poor People’s Fund (PPF)   </c:v>
                </c:pt>
                <c:pt idx="2">
                  <c:v>Government (MURD) </c:v>
                </c:pt>
                <c:pt idx="3">
                  <c:v>Built Together</c:v>
                </c:pt>
                <c:pt idx="4">
                  <c:v>Private Sector  </c:v>
                </c:pt>
                <c:pt idx="5">
                  <c:v>External Funder </c:v>
                </c:pt>
              </c:strCache>
            </c:strRef>
          </c:cat>
          <c:val>
            <c:numRef>
              <c:f>Sheet1!$B$1:$B$6</c:f>
              <c:numCache>
                <c:formatCode>0.0</c:formatCode>
                <c:ptCount val="6"/>
                <c:pt idx="0">
                  <c:v>30.315500685871065</c:v>
                </c:pt>
                <c:pt idx="1">
                  <c:v>5.3840877914951992</c:v>
                </c:pt>
                <c:pt idx="2">
                  <c:v>36.625514403292186</c:v>
                </c:pt>
                <c:pt idx="3">
                  <c:v>4.8010973936899868</c:v>
                </c:pt>
                <c:pt idx="4">
                  <c:v>14.574759945130317</c:v>
                </c:pt>
                <c:pt idx="5">
                  <c:v>8.2990397805212641</c:v>
                </c:pt>
              </c:numCache>
            </c:numRef>
          </c:val>
          <c:extLst>
            <c:ext xmlns:c16="http://schemas.microsoft.com/office/drawing/2014/chart" uri="{C3380CC4-5D6E-409C-BE32-E72D297353CC}">
              <c16:uniqueId val="{0000000C-66CF-6C4C-811B-412C68CE8DFA}"/>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66CF-6C4C-811B-412C68CE8DF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66CF-6C4C-811B-412C68CE8DF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6CF-6C4C-811B-412C68CE8DF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6CF-6C4C-811B-412C68CE8DF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6CF-6C4C-811B-412C68CE8DF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6CF-6C4C-811B-412C68CE8DF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66CF-6C4C-811B-412C68CE8DF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66CF-6C4C-811B-412C68CE8DF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2-66CF-6C4C-811B-412C68CE8DF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66CF-6C4C-811B-412C68CE8DFA}"/>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6-66CF-6C4C-811B-412C68CE8DFA}"/>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8-66CF-6C4C-811B-412C68CE8DF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SDFN Contributions – Repayments </c:v>
                </c:pt>
                <c:pt idx="1">
                  <c:v>Contribution to the Poor People’s Fund (PPF)   </c:v>
                </c:pt>
                <c:pt idx="2">
                  <c:v>Government (MURD) </c:v>
                </c:pt>
                <c:pt idx="3">
                  <c:v>Built Together</c:v>
                </c:pt>
                <c:pt idx="4">
                  <c:v>Private Sector  </c:v>
                </c:pt>
                <c:pt idx="5">
                  <c:v>External Funder </c:v>
                </c:pt>
              </c:strCache>
            </c:strRef>
          </c:cat>
          <c:val>
            <c:numRef>
              <c:f>Sheet1!$C$1:$C$6</c:f>
              <c:numCache>
                <c:formatCode>General</c:formatCode>
                <c:ptCount val="6"/>
                <c:pt idx="0">
                  <c:v>88.4</c:v>
                </c:pt>
                <c:pt idx="1">
                  <c:v>15.7</c:v>
                </c:pt>
                <c:pt idx="2">
                  <c:v>106.8</c:v>
                </c:pt>
                <c:pt idx="3">
                  <c:v>14</c:v>
                </c:pt>
                <c:pt idx="4">
                  <c:v>42.5</c:v>
                </c:pt>
                <c:pt idx="5">
                  <c:v>24.2</c:v>
                </c:pt>
              </c:numCache>
            </c:numRef>
          </c:val>
          <c:extLst>
            <c:ext xmlns:c16="http://schemas.microsoft.com/office/drawing/2014/chart" uri="{C3380CC4-5D6E-409C-BE32-E72D297353CC}">
              <c16:uniqueId val="{00000019-66CF-6C4C-811B-412C68CE8DF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itchFamily="34" charset="0"/>
              </a:defRPr>
            </a:lvl1pPr>
          </a:lstStyle>
          <a:p>
            <a:pPr>
              <a:defRPr/>
            </a:pPr>
            <a:fld id="{96848E44-D27D-4783-B1A4-15560BC776A0}" type="datetimeFigureOut">
              <a:rPr lang="en-US"/>
              <a:pPr>
                <a:defRPr/>
              </a:pPr>
              <a:t>2/20/2023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itchFamily="34" charset="0"/>
              </a:defRPr>
            </a:lvl1pPr>
          </a:lstStyle>
          <a:p>
            <a:pPr>
              <a:defRPr/>
            </a:pPr>
            <a:fld id="{7A3554AC-23A0-4363-A83F-F9B333D8AC97}" type="slidenum">
              <a:rPr lang="en-US"/>
              <a:pPr>
                <a:defRPr/>
              </a:pPr>
              <a:t>‹#›</a:t>
            </a:fld>
            <a:endParaRPr lang="en-US" dirty="0"/>
          </a:p>
        </p:txBody>
      </p:sp>
    </p:spTree>
    <p:extLst>
      <p:ext uri="{BB962C8B-B14F-4D97-AF65-F5344CB8AC3E}">
        <p14:creationId xmlns:p14="http://schemas.microsoft.com/office/powerpoint/2010/main" val="3397564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1" charset="0"/>
              </a:defRPr>
            </a:lvl1pPr>
            <a:lvl2pPr marL="742950" indent="-285750">
              <a:defRPr>
                <a:solidFill>
                  <a:schemeClr val="tx1"/>
                </a:solidFill>
                <a:latin typeface="Tahoma" pitchFamily="1" charset="0"/>
              </a:defRPr>
            </a:lvl2pPr>
            <a:lvl3pPr marL="1143000" indent="-228600">
              <a:defRPr>
                <a:solidFill>
                  <a:schemeClr val="tx1"/>
                </a:solidFill>
                <a:latin typeface="Tahoma" pitchFamily="1" charset="0"/>
              </a:defRPr>
            </a:lvl3pPr>
            <a:lvl4pPr marL="1600200" indent="-228600">
              <a:defRPr>
                <a:solidFill>
                  <a:schemeClr val="tx1"/>
                </a:solidFill>
                <a:latin typeface="Tahoma" pitchFamily="1" charset="0"/>
              </a:defRPr>
            </a:lvl4pPr>
            <a:lvl5pPr marL="2057400" indent="-228600">
              <a:defRPr>
                <a:solidFill>
                  <a:schemeClr val="tx1"/>
                </a:solidFill>
                <a:latin typeface="Tahoma" pitchFamily="1" charset="0"/>
              </a:defRPr>
            </a:lvl5pPr>
            <a:lvl6pPr marL="2514600" indent="-228600" eaLnBrk="0" fontAlgn="base" hangingPunct="0">
              <a:spcBef>
                <a:spcPct val="0"/>
              </a:spcBef>
              <a:spcAft>
                <a:spcPct val="0"/>
              </a:spcAft>
              <a:defRPr>
                <a:solidFill>
                  <a:schemeClr val="tx1"/>
                </a:solidFill>
                <a:latin typeface="Tahoma" pitchFamily="1" charset="0"/>
              </a:defRPr>
            </a:lvl6pPr>
            <a:lvl7pPr marL="2971800" indent="-228600" eaLnBrk="0" fontAlgn="base" hangingPunct="0">
              <a:spcBef>
                <a:spcPct val="0"/>
              </a:spcBef>
              <a:spcAft>
                <a:spcPct val="0"/>
              </a:spcAft>
              <a:defRPr>
                <a:solidFill>
                  <a:schemeClr val="tx1"/>
                </a:solidFill>
                <a:latin typeface="Tahoma" pitchFamily="1" charset="0"/>
              </a:defRPr>
            </a:lvl7pPr>
            <a:lvl8pPr marL="3429000" indent="-228600" eaLnBrk="0" fontAlgn="base" hangingPunct="0">
              <a:spcBef>
                <a:spcPct val="0"/>
              </a:spcBef>
              <a:spcAft>
                <a:spcPct val="0"/>
              </a:spcAft>
              <a:defRPr>
                <a:solidFill>
                  <a:schemeClr val="tx1"/>
                </a:solidFill>
                <a:latin typeface="Tahoma" pitchFamily="1" charset="0"/>
              </a:defRPr>
            </a:lvl8pPr>
            <a:lvl9pPr marL="3886200" indent="-228600" eaLnBrk="0" fontAlgn="base" hangingPunct="0">
              <a:spcBef>
                <a:spcPct val="0"/>
              </a:spcBef>
              <a:spcAft>
                <a:spcPct val="0"/>
              </a:spcAft>
              <a:defRPr>
                <a:solidFill>
                  <a:schemeClr val="tx1"/>
                </a:solidFill>
                <a:latin typeface="Tahoma" pitchFamily="1" charset="0"/>
              </a:defRPr>
            </a:lvl9pPr>
          </a:lstStyle>
          <a:p>
            <a:fld id="{252C40F2-FA79-46F0-B477-B8612C0DD511}" type="slidenum">
              <a:rPr lang="en-US" smtClean="0"/>
              <a:pPr/>
              <a:t>1</a:t>
            </a:fld>
            <a:endParaRPr lang="en-US" dirty="0"/>
          </a:p>
        </p:txBody>
      </p:sp>
    </p:spTree>
    <p:extLst>
      <p:ext uri="{BB962C8B-B14F-4D97-AF65-F5344CB8AC3E}">
        <p14:creationId xmlns:p14="http://schemas.microsoft.com/office/powerpoint/2010/main" val="377327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BAC43AE-C235-564B-BA92-7EFBF3641FB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844224E-C3BE-CC43-9585-8393BA19D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25604" name="Slide Number Placeholder 3">
            <a:extLst>
              <a:ext uri="{FF2B5EF4-FFF2-40B4-BE49-F238E27FC236}">
                <a16:creationId xmlns:a16="http://schemas.microsoft.com/office/drawing/2014/main" id="{25575583-A24B-634F-A4C3-164013FE5F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E673B7-1908-8143-B780-FDA1E299245D}" type="slidenum">
              <a:rPr lang="en-US" altLang="en-US" smtClean="0"/>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1" charset="0"/>
              </a:defRPr>
            </a:lvl1pPr>
            <a:lvl2pPr marL="742950" indent="-285750">
              <a:defRPr>
                <a:solidFill>
                  <a:schemeClr val="tx1"/>
                </a:solidFill>
                <a:latin typeface="Tahoma" pitchFamily="1" charset="0"/>
              </a:defRPr>
            </a:lvl2pPr>
            <a:lvl3pPr marL="1143000" indent="-228600">
              <a:defRPr>
                <a:solidFill>
                  <a:schemeClr val="tx1"/>
                </a:solidFill>
                <a:latin typeface="Tahoma" pitchFamily="1" charset="0"/>
              </a:defRPr>
            </a:lvl3pPr>
            <a:lvl4pPr marL="1600200" indent="-228600">
              <a:defRPr>
                <a:solidFill>
                  <a:schemeClr val="tx1"/>
                </a:solidFill>
                <a:latin typeface="Tahoma" pitchFamily="1" charset="0"/>
              </a:defRPr>
            </a:lvl4pPr>
            <a:lvl5pPr marL="2057400" indent="-228600">
              <a:defRPr>
                <a:solidFill>
                  <a:schemeClr val="tx1"/>
                </a:solidFill>
                <a:latin typeface="Tahoma" pitchFamily="1" charset="0"/>
              </a:defRPr>
            </a:lvl5pPr>
            <a:lvl6pPr marL="2514600" indent="-228600" eaLnBrk="0" fontAlgn="base" hangingPunct="0">
              <a:spcBef>
                <a:spcPct val="0"/>
              </a:spcBef>
              <a:spcAft>
                <a:spcPct val="0"/>
              </a:spcAft>
              <a:defRPr>
                <a:solidFill>
                  <a:schemeClr val="tx1"/>
                </a:solidFill>
                <a:latin typeface="Tahoma" pitchFamily="1" charset="0"/>
              </a:defRPr>
            </a:lvl6pPr>
            <a:lvl7pPr marL="2971800" indent="-228600" eaLnBrk="0" fontAlgn="base" hangingPunct="0">
              <a:spcBef>
                <a:spcPct val="0"/>
              </a:spcBef>
              <a:spcAft>
                <a:spcPct val="0"/>
              </a:spcAft>
              <a:defRPr>
                <a:solidFill>
                  <a:schemeClr val="tx1"/>
                </a:solidFill>
                <a:latin typeface="Tahoma" pitchFamily="1" charset="0"/>
              </a:defRPr>
            </a:lvl7pPr>
            <a:lvl8pPr marL="3429000" indent="-228600" eaLnBrk="0" fontAlgn="base" hangingPunct="0">
              <a:spcBef>
                <a:spcPct val="0"/>
              </a:spcBef>
              <a:spcAft>
                <a:spcPct val="0"/>
              </a:spcAft>
              <a:defRPr>
                <a:solidFill>
                  <a:schemeClr val="tx1"/>
                </a:solidFill>
                <a:latin typeface="Tahoma" pitchFamily="1" charset="0"/>
              </a:defRPr>
            </a:lvl8pPr>
            <a:lvl9pPr marL="3886200" indent="-228600" eaLnBrk="0" fontAlgn="base" hangingPunct="0">
              <a:spcBef>
                <a:spcPct val="0"/>
              </a:spcBef>
              <a:spcAft>
                <a:spcPct val="0"/>
              </a:spcAft>
              <a:defRPr>
                <a:solidFill>
                  <a:schemeClr val="tx1"/>
                </a:solidFill>
                <a:latin typeface="Tahoma" pitchFamily="1" charset="0"/>
              </a:defRPr>
            </a:lvl9pPr>
          </a:lstStyle>
          <a:p>
            <a:fld id="{A147E674-6289-489B-BD18-8F63266980ED}" type="slidenum">
              <a:rPr lang="en-US" smtClean="0"/>
              <a:pPr/>
              <a:t>25</a:t>
            </a:fld>
            <a:endParaRPr lang="en-US" dirty="0"/>
          </a:p>
        </p:txBody>
      </p:sp>
    </p:spTree>
    <p:extLst>
      <p:ext uri="{BB962C8B-B14F-4D97-AF65-F5344CB8AC3E}">
        <p14:creationId xmlns:p14="http://schemas.microsoft.com/office/powerpoint/2010/main" val="319020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1" charset="0"/>
              </a:defRPr>
            </a:lvl1pPr>
            <a:lvl2pPr marL="742950" indent="-285750">
              <a:defRPr>
                <a:solidFill>
                  <a:schemeClr val="tx1"/>
                </a:solidFill>
                <a:latin typeface="Tahoma" pitchFamily="1" charset="0"/>
              </a:defRPr>
            </a:lvl2pPr>
            <a:lvl3pPr marL="1143000" indent="-228600">
              <a:defRPr>
                <a:solidFill>
                  <a:schemeClr val="tx1"/>
                </a:solidFill>
                <a:latin typeface="Tahoma" pitchFamily="1" charset="0"/>
              </a:defRPr>
            </a:lvl3pPr>
            <a:lvl4pPr marL="1600200" indent="-228600">
              <a:defRPr>
                <a:solidFill>
                  <a:schemeClr val="tx1"/>
                </a:solidFill>
                <a:latin typeface="Tahoma" pitchFamily="1" charset="0"/>
              </a:defRPr>
            </a:lvl4pPr>
            <a:lvl5pPr marL="2057400" indent="-228600">
              <a:defRPr>
                <a:solidFill>
                  <a:schemeClr val="tx1"/>
                </a:solidFill>
                <a:latin typeface="Tahoma" pitchFamily="1" charset="0"/>
              </a:defRPr>
            </a:lvl5pPr>
            <a:lvl6pPr marL="2514600" indent="-228600" eaLnBrk="0" fontAlgn="base" hangingPunct="0">
              <a:spcBef>
                <a:spcPct val="0"/>
              </a:spcBef>
              <a:spcAft>
                <a:spcPct val="0"/>
              </a:spcAft>
              <a:defRPr>
                <a:solidFill>
                  <a:schemeClr val="tx1"/>
                </a:solidFill>
                <a:latin typeface="Tahoma" pitchFamily="1" charset="0"/>
              </a:defRPr>
            </a:lvl6pPr>
            <a:lvl7pPr marL="2971800" indent="-228600" eaLnBrk="0" fontAlgn="base" hangingPunct="0">
              <a:spcBef>
                <a:spcPct val="0"/>
              </a:spcBef>
              <a:spcAft>
                <a:spcPct val="0"/>
              </a:spcAft>
              <a:defRPr>
                <a:solidFill>
                  <a:schemeClr val="tx1"/>
                </a:solidFill>
                <a:latin typeface="Tahoma" pitchFamily="1" charset="0"/>
              </a:defRPr>
            </a:lvl7pPr>
            <a:lvl8pPr marL="3429000" indent="-228600" eaLnBrk="0" fontAlgn="base" hangingPunct="0">
              <a:spcBef>
                <a:spcPct val="0"/>
              </a:spcBef>
              <a:spcAft>
                <a:spcPct val="0"/>
              </a:spcAft>
              <a:defRPr>
                <a:solidFill>
                  <a:schemeClr val="tx1"/>
                </a:solidFill>
                <a:latin typeface="Tahoma" pitchFamily="1" charset="0"/>
              </a:defRPr>
            </a:lvl8pPr>
            <a:lvl9pPr marL="3886200" indent="-228600" eaLnBrk="0" fontAlgn="base" hangingPunct="0">
              <a:spcBef>
                <a:spcPct val="0"/>
              </a:spcBef>
              <a:spcAft>
                <a:spcPct val="0"/>
              </a:spcAft>
              <a:defRPr>
                <a:solidFill>
                  <a:schemeClr val="tx1"/>
                </a:solidFill>
                <a:latin typeface="Tahoma" pitchFamily="1" charset="0"/>
              </a:defRPr>
            </a:lvl9pPr>
          </a:lstStyle>
          <a:p>
            <a:fld id="{A147E674-6289-489B-BD18-8F63266980ED}" type="slidenum">
              <a:rPr lang="en-US" smtClean="0"/>
              <a:pPr/>
              <a:t>30</a:t>
            </a:fld>
            <a:endParaRPr lang="en-US" dirty="0"/>
          </a:p>
        </p:txBody>
      </p:sp>
    </p:spTree>
    <p:extLst>
      <p:ext uri="{BB962C8B-B14F-4D97-AF65-F5344CB8AC3E}">
        <p14:creationId xmlns:p14="http://schemas.microsoft.com/office/powerpoint/2010/main" val="124582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EB6519-B770-458A-92FD-94A9FD8559C6}" type="slidenum">
              <a:rPr lang="en-US" smtClean="0"/>
              <a:pPr>
                <a:defRPr/>
              </a:pPr>
              <a:t>‹#›</a:t>
            </a:fld>
            <a:endParaRPr lang="en-US" dirty="0"/>
          </a:p>
        </p:txBody>
      </p:sp>
    </p:spTree>
    <p:extLst>
      <p:ext uri="{BB962C8B-B14F-4D97-AF65-F5344CB8AC3E}">
        <p14:creationId xmlns:p14="http://schemas.microsoft.com/office/powerpoint/2010/main" val="240046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4147B1-CF29-45A2-A5CE-9E100F92833D}" type="slidenum">
              <a:rPr lang="en-US" smtClean="0"/>
              <a:pPr>
                <a:defRPr/>
              </a:pPr>
              <a:t>‹#›</a:t>
            </a:fld>
            <a:endParaRPr lang="en-US" dirty="0"/>
          </a:p>
        </p:txBody>
      </p:sp>
    </p:spTree>
    <p:extLst>
      <p:ext uri="{BB962C8B-B14F-4D97-AF65-F5344CB8AC3E}">
        <p14:creationId xmlns:p14="http://schemas.microsoft.com/office/powerpoint/2010/main" val="21157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1D339B0-584D-4839-85DD-4D44613B5F4B}" type="slidenum">
              <a:rPr lang="en-US" smtClean="0"/>
              <a:pPr>
                <a:defRPr/>
              </a:pPr>
              <a:t>‹#›</a:t>
            </a:fld>
            <a:endParaRPr lang="en-US" dirty="0"/>
          </a:p>
        </p:txBody>
      </p:sp>
    </p:spTree>
    <p:extLst>
      <p:ext uri="{BB962C8B-B14F-4D97-AF65-F5344CB8AC3E}">
        <p14:creationId xmlns:p14="http://schemas.microsoft.com/office/powerpoint/2010/main" val="291116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0E94D25-907C-A645-A250-87B89C5D7DDB}"/>
              </a:ext>
            </a:extLst>
          </p:cNvPr>
          <p:cNvSpPr>
            <a:spLocks noGrp="1"/>
          </p:cNvSpPr>
          <p:nvPr>
            <p:ph type="sldNum" sz="quarter" idx="14"/>
          </p:nvPr>
        </p:nvSpPr>
        <p:spPr>
          <a:ln/>
        </p:spPr>
        <p:txBody>
          <a:bodyPr/>
          <a:lstStyle>
            <a:lvl1pPr>
              <a:defRPr/>
            </a:lvl1pPr>
          </a:lstStyle>
          <a:p>
            <a:fld id="{76149701-43AB-4749-996A-212433B6ED7A}" type="slidenum">
              <a:rPr lang="en-GB" altLang="en-NA"/>
              <a:pPr/>
              <a:t>‹#›</a:t>
            </a:fld>
            <a:endParaRPr lang="en-GB" altLang="en-NA"/>
          </a:p>
        </p:txBody>
      </p:sp>
      <p:sp>
        <p:nvSpPr>
          <p:cNvPr id="6" name="Footer Placeholder 4">
            <a:extLst>
              <a:ext uri="{FF2B5EF4-FFF2-40B4-BE49-F238E27FC236}">
                <a16:creationId xmlns:a16="http://schemas.microsoft.com/office/drawing/2014/main" id="{51E4DA5B-8F21-DC40-9C46-56E51A895F8A}"/>
              </a:ext>
            </a:extLst>
          </p:cNvPr>
          <p:cNvSpPr>
            <a:spLocks noGrp="1"/>
          </p:cNvSpPr>
          <p:nvPr>
            <p:ph type="ftr" sz="quarter" idx="15"/>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438097B4-6903-DE40-9F5C-37791828B4CE}"/>
              </a:ext>
            </a:extLst>
          </p:cNvPr>
          <p:cNvSpPr>
            <a:spLocks noGrp="1"/>
          </p:cNvSpPr>
          <p:nvPr>
            <p:ph type="dt" sz="half" idx="16"/>
          </p:nvPr>
        </p:nvSpPr>
        <p:spPr/>
        <p:txBody>
          <a:bodyPr/>
          <a:lstStyle>
            <a:lvl1pPr>
              <a:defRPr/>
            </a:lvl1pPr>
          </a:lstStyle>
          <a:p>
            <a:pPr>
              <a:defRPr/>
            </a:pPr>
            <a:r>
              <a:rPr lang="en-GB" altLang="en-US"/>
              <a:t>10/06/15</a:t>
            </a:r>
          </a:p>
        </p:txBody>
      </p:sp>
    </p:spTree>
    <p:extLst>
      <p:ext uri="{BB962C8B-B14F-4D97-AF65-F5344CB8AC3E}">
        <p14:creationId xmlns:p14="http://schemas.microsoft.com/office/powerpoint/2010/main" val="267985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47076DD-B6B0-4E3C-A5A2-837B0AE41CF8}" type="slidenum">
              <a:rPr lang="en-US" smtClean="0"/>
              <a:pPr>
                <a:defRPr/>
              </a:pPr>
              <a:t>‹#›</a:t>
            </a:fld>
            <a:endParaRPr lang="en-US" dirty="0"/>
          </a:p>
        </p:txBody>
      </p:sp>
    </p:spTree>
    <p:extLst>
      <p:ext uri="{BB962C8B-B14F-4D97-AF65-F5344CB8AC3E}">
        <p14:creationId xmlns:p14="http://schemas.microsoft.com/office/powerpoint/2010/main" val="308723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C7A2652-2EC1-4660-842D-A83E0849DFF1}" type="slidenum">
              <a:rPr lang="en-US" smtClean="0"/>
              <a:pPr>
                <a:defRPr/>
              </a:pPr>
              <a:t>‹#›</a:t>
            </a:fld>
            <a:endParaRPr lang="en-US" dirty="0"/>
          </a:p>
        </p:txBody>
      </p:sp>
    </p:spTree>
    <p:extLst>
      <p:ext uri="{BB962C8B-B14F-4D97-AF65-F5344CB8AC3E}">
        <p14:creationId xmlns:p14="http://schemas.microsoft.com/office/powerpoint/2010/main" val="194904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D3C872-3607-41E9-8B73-6503E17BE564}" type="slidenum">
              <a:rPr lang="en-US" smtClean="0"/>
              <a:pPr>
                <a:defRPr/>
              </a:pPr>
              <a:t>‹#›</a:t>
            </a:fld>
            <a:endParaRPr lang="en-US" dirty="0"/>
          </a:p>
        </p:txBody>
      </p:sp>
    </p:spTree>
    <p:extLst>
      <p:ext uri="{BB962C8B-B14F-4D97-AF65-F5344CB8AC3E}">
        <p14:creationId xmlns:p14="http://schemas.microsoft.com/office/powerpoint/2010/main" val="236706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B749384-49D6-4141-B1B0-166032DCC99A}" type="slidenum">
              <a:rPr lang="en-US" smtClean="0"/>
              <a:pPr>
                <a:defRPr/>
              </a:pPr>
              <a:t>‹#›</a:t>
            </a:fld>
            <a:endParaRPr lang="en-US" dirty="0"/>
          </a:p>
        </p:txBody>
      </p:sp>
    </p:spTree>
    <p:extLst>
      <p:ext uri="{BB962C8B-B14F-4D97-AF65-F5344CB8AC3E}">
        <p14:creationId xmlns:p14="http://schemas.microsoft.com/office/powerpoint/2010/main" val="226052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060EF26-93EB-4B2E-9BD5-73E281BAFB36}" type="slidenum">
              <a:rPr lang="en-US" smtClean="0"/>
              <a:pPr>
                <a:defRPr/>
              </a:pPr>
              <a:t>‹#›</a:t>
            </a:fld>
            <a:endParaRPr lang="en-US" dirty="0"/>
          </a:p>
        </p:txBody>
      </p:sp>
    </p:spTree>
    <p:extLst>
      <p:ext uri="{BB962C8B-B14F-4D97-AF65-F5344CB8AC3E}">
        <p14:creationId xmlns:p14="http://schemas.microsoft.com/office/powerpoint/2010/main" val="169209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22BF4B9-F57D-4B45-A268-A1AC535A74C9}" type="slidenum">
              <a:rPr lang="en-US" smtClean="0"/>
              <a:pPr>
                <a:defRPr/>
              </a:pPr>
              <a:t>‹#›</a:t>
            </a:fld>
            <a:endParaRPr lang="en-US" dirty="0"/>
          </a:p>
        </p:txBody>
      </p:sp>
    </p:spTree>
    <p:extLst>
      <p:ext uri="{BB962C8B-B14F-4D97-AF65-F5344CB8AC3E}">
        <p14:creationId xmlns:p14="http://schemas.microsoft.com/office/powerpoint/2010/main" val="41582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2719819-C226-412A-84A8-7ABB3223FF87}" type="slidenum">
              <a:rPr lang="en-US" smtClean="0"/>
              <a:pPr>
                <a:defRPr/>
              </a:pPr>
              <a:t>‹#›</a:t>
            </a:fld>
            <a:endParaRPr lang="en-US" dirty="0"/>
          </a:p>
        </p:txBody>
      </p:sp>
    </p:spTree>
    <p:extLst>
      <p:ext uri="{BB962C8B-B14F-4D97-AF65-F5344CB8AC3E}">
        <p14:creationId xmlns:p14="http://schemas.microsoft.com/office/powerpoint/2010/main" val="296004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68FABB7-F09F-4CC3-A0A9-2F06FE7B5544}" type="slidenum">
              <a:rPr lang="en-US" smtClean="0"/>
              <a:pPr>
                <a:defRPr/>
              </a:pPr>
              <a:t>‹#›</a:t>
            </a:fld>
            <a:endParaRPr lang="en-US" dirty="0"/>
          </a:p>
        </p:txBody>
      </p:sp>
    </p:spTree>
    <p:extLst>
      <p:ext uri="{BB962C8B-B14F-4D97-AF65-F5344CB8AC3E}">
        <p14:creationId xmlns:p14="http://schemas.microsoft.com/office/powerpoint/2010/main" val="31225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D58A51-5407-4A24-9D59-8FDFC3535995}" type="slidenum">
              <a:rPr lang="en-US" smtClean="0"/>
              <a:pPr>
                <a:defRPr/>
              </a:pPr>
              <a:t>‹#›</a:t>
            </a:fld>
            <a:endParaRPr lang="en-US" dirty="0"/>
          </a:p>
        </p:txBody>
      </p:sp>
    </p:spTree>
    <p:extLst>
      <p:ext uri="{BB962C8B-B14F-4D97-AF65-F5344CB8AC3E}">
        <p14:creationId xmlns:p14="http://schemas.microsoft.com/office/powerpoint/2010/main" val="237316186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3552" y="4149080"/>
            <a:ext cx="8280920" cy="2160240"/>
          </a:xfrm>
        </p:spPr>
        <p:txBody>
          <a:bodyPr>
            <a:noAutofit/>
          </a:bodyPr>
          <a:lstStyle/>
          <a:p>
            <a:pPr>
              <a:defRPr/>
            </a:pPr>
            <a:r>
              <a:rPr lang="en-US" sz="2400" dirty="0">
                <a:latin typeface="Ebrima" panose="02000000000000000000" pitchFamily="2" charset="0"/>
                <a:ea typeface="Ebrima" panose="02000000000000000000" pitchFamily="2" charset="0"/>
                <a:cs typeface="Ebrima" panose="02000000000000000000" pitchFamily="2" charset="0"/>
              </a:rPr>
              <a:t>SHACK DWELLERS FEDERATION OF NAMIBIA(SDFN)</a:t>
            </a:r>
            <a:br>
              <a:rPr lang="en-US" sz="2400" dirty="0">
                <a:latin typeface="Ebrima" panose="02000000000000000000" pitchFamily="2" charset="0"/>
                <a:ea typeface="Ebrima" panose="02000000000000000000" pitchFamily="2" charset="0"/>
                <a:cs typeface="Ebrima" panose="02000000000000000000" pitchFamily="2" charset="0"/>
              </a:rPr>
            </a:br>
            <a:r>
              <a:rPr lang="en-US" sz="2400" dirty="0">
                <a:latin typeface="Ebrima" panose="02000000000000000000" pitchFamily="2" charset="0"/>
                <a:ea typeface="Ebrima" panose="02000000000000000000" pitchFamily="2" charset="0"/>
                <a:cs typeface="Ebrima" panose="02000000000000000000" pitchFamily="2" charset="0"/>
              </a:rPr>
              <a:t>NAMIBIA HOUSING ACTION GROUP(NHAG) TRUST</a:t>
            </a:r>
          </a:p>
        </p:txBody>
      </p:sp>
      <p:sp>
        <p:nvSpPr>
          <p:cNvPr id="9219" name="Rectangle 3"/>
          <p:cNvSpPr>
            <a:spLocks noGrp="1" noChangeArrowheads="1"/>
          </p:cNvSpPr>
          <p:nvPr>
            <p:ph type="subTitle" idx="1"/>
          </p:nvPr>
        </p:nvSpPr>
        <p:spPr>
          <a:xfrm>
            <a:off x="1703512" y="95506"/>
            <a:ext cx="8172450" cy="3204356"/>
          </a:xfrm>
        </p:spPr>
        <p:txBody>
          <a:bodyPr>
            <a:normAutofit fontScale="85000" lnSpcReduction="20000"/>
          </a:bodyPr>
          <a:lstStyle/>
          <a:p>
            <a:endParaRPr lang="en-US" sz="2800" b="1" i="1" dirty="0">
              <a:solidFill>
                <a:schemeClr val="tx1"/>
              </a:solidFill>
              <a:latin typeface="Ebrima" panose="02000000000000000000" pitchFamily="2" charset="0"/>
              <a:ea typeface="Ebrima" panose="02000000000000000000" pitchFamily="2" charset="0"/>
              <a:cs typeface="Ebrima" panose="02000000000000000000" pitchFamily="2" charset="0"/>
            </a:endParaRPr>
          </a:p>
          <a:p>
            <a:r>
              <a:rPr lang="en-US" sz="3300" b="1" dirty="0">
                <a:solidFill>
                  <a:schemeClr val="tx1"/>
                </a:solidFill>
                <a:latin typeface="Ebrima" panose="02000000000000000000" pitchFamily="2" charset="0"/>
                <a:ea typeface="Ebrima" panose="02000000000000000000" pitchFamily="2" charset="0"/>
                <a:cs typeface="Ebrima" panose="02000000000000000000" pitchFamily="2" charset="0"/>
              </a:rPr>
              <a:t>ALAN</a:t>
            </a:r>
          </a:p>
          <a:p>
            <a:r>
              <a:rPr lang="en-US" sz="3300" b="1" dirty="0">
                <a:solidFill>
                  <a:schemeClr val="tx1"/>
                </a:solidFill>
                <a:latin typeface="Ebrima" panose="02000000000000000000" pitchFamily="2" charset="0"/>
                <a:ea typeface="Ebrima" panose="02000000000000000000" pitchFamily="2" charset="0"/>
                <a:cs typeface="Ebrima" panose="02000000000000000000" pitchFamily="2" charset="0"/>
              </a:rPr>
              <a:t>LAND AND HOUSING STRATEGY SEMINAR</a:t>
            </a:r>
          </a:p>
          <a:p>
            <a:endParaRPr lang="en-US" sz="3300" b="1" dirty="0">
              <a:solidFill>
                <a:schemeClr val="tx1"/>
              </a:solidFill>
              <a:latin typeface="Ebrima" panose="02000000000000000000" pitchFamily="2" charset="0"/>
              <a:ea typeface="Ebrima" panose="02000000000000000000" pitchFamily="2" charset="0"/>
              <a:cs typeface="Ebrima" panose="02000000000000000000" pitchFamily="2" charset="0"/>
            </a:endParaRPr>
          </a:p>
          <a:p>
            <a:r>
              <a:rPr lang="en-GB" sz="3300" b="1" dirty="0">
                <a:solidFill>
                  <a:schemeClr val="tx1"/>
                </a:solidFill>
                <a:latin typeface="BookmanOldStyle"/>
              </a:rPr>
              <a:t>Community based housing strategies and partnership with LAs in Namibia </a:t>
            </a:r>
            <a:endParaRPr lang="en-GB" sz="3300" b="1" dirty="0">
              <a:solidFill>
                <a:schemeClr val="tx1"/>
              </a:solidFill>
            </a:endParaRPr>
          </a:p>
          <a:p>
            <a:endParaRPr lang="en-US" sz="2400" b="1" dirty="0">
              <a:solidFill>
                <a:schemeClr val="tx1"/>
              </a:solidFill>
              <a:latin typeface="Ebrima" panose="02000000000000000000" pitchFamily="2" charset="0"/>
              <a:ea typeface="Ebrima" panose="02000000000000000000" pitchFamily="2" charset="0"/>
              <a:cs typeface="Ebrima" panose="02000000000000000000" pitchFamily="2" charset="0"/>
            </a:endParaRPr>
          </a:p>
          <a:p>
            <a:r>
              <a:rPr lang="en-US" b="1" dirty="0">
                <a:solidFill>
                  <a:schemeClr val="tx1"/>
                </a:solidFill>
                <a:latin typeface="Ebrima" panose="02000000000000000000" pitchFamily="2" charset="0"/>
                <a:ea typeface="Ebrima" panose="02000000000000000000" pitchFamily="2" charset="0"/>
                <a:cs typeface="Ebrima" panose="02000000000000000000" pitchFamily="2" charset="0"/>
              </a:rPr>
              <a:t>20-22 March 2023</a:t>
            </a:r>
            <a:endParaRPr lang="en-US" b="1" dirty="0">
              <a:solidFill>
                <a:schemeClr val="tx1"/>
              </a:solidFill>
              <a:highlight>
                <a:srgbClr val="FFFF00"/>
              </a:highlight>
              <a:latin typeface="Ebrima" panose="02000000000000000000" pitchFamily="2" charset="0"/>
              <a:ea typeface="Ebrima" panose="02000000000000000000" pitchFamily="2" charset="0"/>
              <a:cs typeface="Ebrima" panose="02000000000000000000" pitchFamily="2" charset="0"/>
            </a:endParaRPr>
          </a:p>
        </p:txBody>
      </p:sp>
      <p:pic>
        <p:nvPicPr>
          <p:cNvPr id="4"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084638" y="3299862"/>
            <a:ext cx="4022725"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8FA5-B78C-7343-984D-82C7679922B2}"/>
              </a:ext>
            </a:extLst>
          </p:cNvPr>
          <p:cNvSpPr>
            <a:spLocks noGrp="1"/>
          </p:cNvSpPr>
          <p:nvPr>
            <p:ph type="title"/>
          </p:nvPr>
        </p:nvSpPr>
        <p:spPr/>
        <p:txBody>
          <a:bodyPr>
            <a:normAutofit/>
          </a:bodyPr>
          <a:lstStyle/>
          <a:p>
            <a:r>
              <a:rPr lang="en-GB" dirty="0"/>
              <a:t>Namibia P</a:t>
            </a:r>
            <a:r>
              <a:rPr lang="en-NA" dirty="0"/>
              <a:t>rogress on housing delivery</a:t>
            </a:r>
          </a:p>
        </p:txBody>
      </p:sp>
      <p:graphicFrame>
        <p:nvGraphicFramePr>
          <p:cNvPr id="4" name="Content Placeholder 3">
            <a:extLst>
              <a:ext uri="{FF2B5EF4-FFF2-40B4-BE49-F238E27FC236}">
                <a16:creationId xmlns:a16="http://schemas.microsoft.com/office/drawing/2014/main" id="{0868D5F0-F57B-B341-9D78-4238B0496782}"/>
              </a:ext>
            </a:extLst>
          </p:cNvPr>
          <p:cNvGraphicFramePr>
            <a:graphicFrameLocks noGrp="1"/>
          </p:cNvGraphicFramePr>
          <p:nvPr>
            <p:ph idx="1"/>
          </p:nvPr>
        </p:nvGraphicFramePr>
        <p:xfrm>
          <a:off x="1981201" y="2286400"/>
          <a:ext cx="8229599" cy="3153565"/>
        </p:xfrm>
        <a:graphic>
          <a:graphicData uri="http://schemas.openxmlformats.org/drawingml/2006/table">
            <a:tbl>
              <a:tblPr>
                <a:tableStyleId>{5C22544A-7EE6-4342-B048-85BDC9FD1C3A}</a:tableStyleId>
              </a:tblPr>
              <a:tblGrid>
                <a:gridCol w="1855062">
                  <a:extLst>
                    <a:ext uri="{9D8B030D-6E8A-4147-A177-3AD203B41FA5}">
                      <a16:colId xmlns:a16="http://schemas.microsoft.com/office/drawing/2014/main" val="4056765656"/>
                    </a:ext>
                  </a:extLst>
                </a:gridCol>
                <a:gridCol w="623129">
                  <a:extLst>
                    <a:ext uri="{9D8B030D-6E8A-4147-A177-3AD203B41FA5}">
                      <a16:colId xmlns:a16="http://schemas.microsoft.com/office/drawing/2014/main" val="2036073806"/>
                    </a:ext>
                  </a:extLst>
                </a:gridCol>
                <a:gridCol w="623129">
                  <a:extLst>
                    <a:ext uri="{9D8B030D-6E8A-4147-A177-3AD203B41FA5}">
                      <a16:colId xmlns:a16="http://schemas.microsoft.com/office/drawing/2014/main" val="2396939027"/>
                    </a:ext>
                  </a:extLst>
                </a:gridCol>
                <a:gridCol w="623129">
                  <a:extLst>
                    <a:ext uri="{9D8B030D-6E8A-4147-A177-3AD203B41FA5}">
                      <a16:colId xmlns:a16="http://schemas.microsoft.com/office/drawing/2014/main" val="1973088985"/>
                    </a:ext>
                  </a:extLst>
                </a:gridCol>
                <a:gridCol w="623129">
                  <a:extLst>
                    <a:ext uri="{9D8B030D-6E8A-4147-A177-3AD203B41FA5}">
                      <a16:colId xmlns:a16="http://schemas.microsoft.com/office/drawing/2014/main" val="668877325"/>
                    </a:ext>
                  </a:extLst>
                </a:gridCol>
                <a:gridCol w="623129">
                  <a:extLst>
                    <a:ext uri="{9D8B030D-6E8A-4147-A177-3AD203B41FA5}">
                      <a16:colId xmlns:a16="http://schemas.microsoft.com/office/drawing/2014/main" val="84663069"/>
                    </a:ext>
                  </a:extLst>
                </a:gridCol>
                <a:gridCol w="623129">
                  <a:extLst>
                    <a:ext uri="{9D8B030D-6E8A-4147-A177-3AD203B41FA5}">
                      <a16:colId xmlns:a16="http://schemas.microsoft.com/office/drawing/2014/main" val="1851786878"/>
                    </a:ext>
                  </a:extLst>
                </a:gridCol>
                <a:gridCol w="623129">
                  <a:extLst>
                    <a:ext uri="{9D8B030D-6E8A-4147-A177-3AD203B41FA5}">
                      <a16:colId xmlns:a16="http://schemas.microsoft.com/office/drawing/2014/main" val="3993574082"/>
                    </a:ext>
                  </a:extLst>
                </a:gridCol>
                <a:gridCol w="666103">
                  <a:extLst>
                    <a:ext uri="{9D8B030D-6E8A-4147-A177-3AD203B41FA5}">
                      <a16:colId xmlns:a16="http://schemas.microsoft.com/office/drawing/2014/main" val="1519349431"/>
                    </a:ext>
                  </a:extLst>
                </a:gridCol>
                <a:gridCol w="623129">
                  <a:extLst>
                    <a:ext uri="{9D8B030D-6E8A-4147-A177-3AD203B41FA5}">
                      <a16:colId xmlns:a16="http://schemas.microsoft.com/office/drawing/2014/main" val="904010553"/>
                    </a:ext>
                  </a:extLst>
                </a:gridCol>
                <a:gridCol w="723402">
                  <a:extLst>
                    <a:ext uri="{9D8B030D-6E8A-4147-A177-3AD203B41FA5}">
                      <a16:colId xmlns:a16="http://schemas.microsoft.com/office/drawing/2014/main" val="676786107"/>
                    </a:ext>
                  </a:extLst>
                </a:gridCol>
              </a:tblGrid>
              <a:tr h="200955">
                <a:tc gridSpan="11">
                  <a:txBody>
                    <a:bodyPr/>
                    <a:lstStyle/>
                    <a:p>
                      <a:pPr algn="ctr" fontAlgn="b"/>
                      <a:r>
                        <a:rPr lang="en-GB" sz="1200" u="none" strike="noStrike">
                          <a:effectLst/>
                        </a:rPr>
                        <a:t>Summary from Progress report on Implementation of the resolutions of the 2nd National Land Conference </a:t>
                      </a:r>
                      <a:endParaRPr lang="en-GB" sz="1200" b="1" i="0" u="none" strike="noStrike">
                        <a:solidFill>
                          <a:srgbClr val="000000"/>
                        </a:solidFill>
                        <a:effectLst/>
                        <a:latin typeface="Calibri" panose="020F0502020204030204" pitchFamily="34" charset="0"/>
                      </a:endParaRPr>
                    </a:p>
                  </a:txBody>
                  <a:tcPr marL="7177" marR="7177" marT="7177" marB="0" anchor="b"/>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extLst>
                  <a:ext uri="{0D108BD9-81ED-4DB2-BD59-A6C34878D82A}">
                    <a16:rowId xmlns:a16="http://schemas.microsoft.com/office/drawing/2014/main" val="2340148156"/>
                  </a:ext>
                </a:extLst>
              </a:tr>
              <a:tr h="191386">
                <a:tc>
                  <a:txBody>
                    <a:bodyPr/>
                    <a:lstStyle/>
                    <a:p>
                      <a:pPr algn="l" fontAlgn="b"/>
                      <a:r>
                        <a:rPr lang="en-GB" sz="1100" u="none" strike="noStrike">
                          <a:effectLst/>
                        </a:rPr>
                        <a:t>Urban Land Resolution 22 </a:t>
                      </a:r>
                      <a:endParaRPr lang="en-GB" sz="1100" b="1"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1100" b="1" i="0" u="none" strike="noStrike">
                        <a:solidFill>
                          <a:srgbClr val="000000"/>
                        </a:solidFill>
                        <a:effectLst/>
                        <a:latin typeface="Calibri" panose="020F0502020204030204" pitchFamily="34" charset="0"/>
                      </a:endParaRPr>
                    </a:p>
                  </a:txBody>
                  <a:tcPr marL="7177" marR="7177" marT="7177" marB="0" anchor="b"/>
                </a:tc>
                <a:tc gridSpan="9">
                  <a:txBody>
                    <a:bodyPr/>
                    <a:lstStyle/>
                    <a:p>
                      <a:pPr algn="l" fontAlgn="b"/>
                      <a:r>
                        <a:rPr lang="en-GB" sz="1100" u="none" strike="noStrike">
                          <a:effectLst/>
                        </a:rPr>
                        <a:t>Build 300 000 housing units/opportunities over the next 7 years. This is a National emergency</a:t>
                      </a:r>
                      <a:endParaRPr lang="en-GB" sz="1100" b="1" i="0" u="none" strike="noStrike">
                        <a:solidFill>
                          <a:srgbClr val="000000"/>
                        </a:solidFill>
                        <a:effectLst/>
                        <a:latin typeface="Times New Roman" panose="02020603050405020304" pitchFamily="18" charset="0"/>
                      </a:endParaRPr>
                    </a:p>
                  </a:txBody>
                  <a:tcPr marL="7177" marR="7177" marT="7177" marB="0" anchor="b"/>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tc hMerge="1">
                  <a:txBody>
                    <a:bodyPr/>
                    <a:lstStyle/>
                    <a:p>
                      <a:endParaRPr lang="en-NA"/>
                    </a:p>
                  </a:txBody>
                  <a:tcPr/>
                </a:tc>
                <a:extLst>
                  <a:ext uri="{0D108BD9-81ED-4DB2-BD59-A6C34878D82A}">
                    <a16:rowId xmlns:a16="http://schemas.microsoft.com/office/drawing/2014/main" val="2621968737"/>
                  </a:ext>
                </a:extLst>
              </a:tr>
              <a:tr h="334926">
                <a:tc>
                  <a:txBody>
                    <a:bodyPr/>
                    <a:lstStyle/>
                    <a:p>
                      <a:pPr algn="l" fontAlgn="b"/>
                      <a:r>
                        <a:rPr lang="en-GB" sz="900" u="none" strike="noStrike">
                          <a:effectLst/>
                        </a:rPr>
                        <a:t>Report </a:t>
                      </a:r>
                      <a:endParaRPr lang="en-GB" sz="900" b="0" i="0" u="none" strike="noStrike">
                        <a:solidFill>
                          <a:srgbClr val="000000"/>
                        </a:solidFill>
                        <a:effectLst/>
                        <a:latin typeface="Calibri" panose="020F0502020204030204" pitchFamily="34" charset="0"/>
                      </a:endParaRPr>
                    </a:p>
                  </a:txBody>
                  <a:tcPr marL="7177" marR="7177" marT="7177" marB="0" anchor="b"/>
                </a:tc>
                <a:tc gridSpan="4">
                  <a:txBody>
                    <a:bodyPr/>
                    <a:lstStyle/>
                    <a:p>
                      <a:pPr algn="ctr" fontAlgn="b"/>
                      <a:r>
                        <a:rPr lang="en-NA" sz="900" u="none" strike="noStrike">
                          <a:effectLst/>
                        </a:rPr>
                        <a:t>2021/2022</a:t>
                      </a:r>
                      <a:endParaRPr lang="en-NA" sz="900" b="0" i="0" u="none" strike="noStrike">
                        <a:solidFill>
                          <a:srgbClr val="000000"/>
                        </a:solidFill>
                        <a:effectLst/>
                        <a:latin typeface="Calibri" panose="020F0502020204030204" pitchFamily="34" charset="0"/>
                      </a:endParaRPr>
                    </a:p>
                  </a:txBody>
                  <a:tcPr marL="7177" marR="7177" marT="7177" marB="0" anchor="b"/>
                </a:tc>
                <a:tc hMerge="1">
                  <a:txBody>
                    <a:bodyPr/>
                    <a:lstStyle/>
                    <a:p>
                      <a:endParaRPr lang="en-NA"/>
                    </a:p>
                  </a:txBody>
                  <a:tcPr/>
                </a:tc>
                <a:tc hMerge="1">
                  <a:txBody>
                    <a:bodyPr/>
                    <a:lstStyle/>
                    <a:p>
                      <a:endParaRPr lang="en-NA"/>
                    </a:p>
                  </a:txBody>
                  <a:tcPr/>
                </a:tc>
                <a:tc hMerge="1">
                  <a:txBody>
                    <a:bodyPr/>
                    <a:lstStyle/>
                    <a:p>
                      <a:endParaRPr lang="en-NA"/>
                    </a:p>
                  </a:txBody>
                  <a:tcPr/>
                </a:tc>
                <a:tc>
                  <a:txBody>
                    <a:bodyPr/>
                    <a:lstStyle/>
                    <a:p>
                      <a:pPr algn="l" fontAlgn="b"/>
                      <a:r>
                        <a:rPr lang="en-NA" sz="900" u="none" strike="noStrike">
                          <a:effectLst/>
                        </a:rPr>
                        <a:t>2020/2021</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2019/2020</a:t>
                      </a:r>
                      <a:endParaRPr lang="en-NA" sz="900" b="0" i="0" u="none" strike="noStrike">
                        <a:solidFill>
                          <a:srgbClr val="000000"/>
                        </a:solidFill>
                        <a:effectLst/>
                        <a:latin typeface="Calibri" panose="020F0502020204030204" pitchFamily="34" charset="0"/>
                      </a:endParaRPr>
                    </a:p>
                  </a:txBody>
                  <a:tcPr marL="7177" marR="7177" marT="7177" marB="0" anchor="b"/>
                </a:tc>
                <a:tc gridSpan="2">
                  <a:txBody>
                    <a:bodyPr/>
                    <a:lstStyle/>
                    <a:p>
                      <a:pPr algn="l" fontAlgn="b"/>
                      <a:r>
                        <a:rPr lang="en-GB" sz="900" u="none" strike="noStrike">
                          <a:effectLst/>
                        </a:rPr>
                        <a:t>total statistics</a:t>
                      </a:r>
                      <a:endParaRPr lang="en-GB" sz="900" b="0" i="0" u="none" strike="noStrike">
                        <a:solidFill>
                          <a:srgbClr val="000000"/>
                        </a:solidFill>
                        <a:effectLst/>
                        <a:latin typeface="Calibri" panose="020F0502020204030204" pitchFamily="34" charset="0"/>
                      </a:endParaRPr>
                    </a:p>
                  </a:txBody>
                  <a:tcPr marL="7177" marR="7177" marT="7177" marB="0" anchor="b"/>
                </a:tc>
                <a:tc hMerge="1">
                  <a:txBody>
                    <a:bodyPr/>
                    <a:lstStyle/>
                    <a:p>
                      <a:endParaRPr lang="en-NA"/>
                    </a:p>
                  </a:txBody>
                  <a:tcPr/>
                </a:tc>
                <a:tc rowSpan="2" gridSpan="2">
                  <a:txBody>
                    <a:bodyPr/>
                    <a:lstStyle/>
                    <a:p>
                      <a:pPr algn="ctr" fontAlgn="b"/>
                      <a:r>
                        <a:rPr lang="en-GB" sz="900" u="none" strike="noStrike">
                          <a:effectLst/>
                        </a:rPr>
                        <a:t>For low-income group:  +- less than NAD 8,000 monthly income</a:t>
                      </a:r>
                      <a:endParaRPr lang="en-GB" sz="900" b="0" i="0" u="none" strike="noStrike">
                        <a:solidFill>
                          <a:srgbClr val="000000"/>
                        </a:solidFill>
                        <a:effectLst/>
                        <a:latin typeface="Calibri" panose="020F0502020204030204" pitchFamily="34" charset="0"/>
                      </a:endParaRPr>
                    </a:p>
                  </a:txBody>
                  <a:tcPr marL="7177" marR="7177" marT="7177" marB="0" anchor="b"/>
                </a:tc>
                <a:tc rowSpan="2" hMerge="1">
                  <a:txBody>
                    <a:bodyPr/>
                    <a:lstStyle/>
                    <a:p>
                      <a:endParaRPr lang="en-NA"/>
                    </a:p>
                  </a:txBody>
                  <a:tcPr/>
                </a:tc>
                <a:extLst>
                  <a:ext uri="{0D108BD9-81ED-4DB2-BD59-A6C34878D82A}">
                    <a16:rowId xmlns:a16="http://schemas.microsoft.com/office/drawing/2014/main" val="4039311950"/>
                  </a:ext>
                </a:extLst>
              </a:tr>
              <a:tr h="296648">
                <a:tc>
                  <a:txBody>
                    <a:bodyPr/>
                    <a:lstStyle/>
                    <a:p>
                      <a:pPr algn="l" fontAlgn="b"/>
                      <a:r>
                        <a:rPr lang="en-GB" sz="900" u="none" strike="noStrike">
                          <a:effectLst/>
                        </a:rPr>
                        <a:t>stakeholders</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GB" sz="900" u="none" strike="noStrike">
                          <a:effectLst/>
                        </a:rPr>
                        <a:t>Quarter 1 </a:t>
                      </a:r>
                      <a:endParaRPr lang="en-GB"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GB" sz="900" u="none" strike="noStrike">
                          <a:effectLst/>
                        </a:rPr>
                        <a:t>Quarter 2</a:t>
                      </a:r>
                      <a:endParaRPr lang="en-GB"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GB" sz="900" u="none" strike="noStrike">
                          <a:effectLst/>
                        </a:rPr>
                        <a:t>Quarter 3</a:t>
                      </a:r>
                      <a:endParaRPr lang="en-GB"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GB" sz="900" u="none" strike="noStrike">
                          <a:effectLst/>
                        </a:rPr>
                        <a:t>Total 9 months</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gridSpan="2">
                  <a:txBody>
                    <a:bodyPr/>
                    <a:lstStyle/>
                    <a:p>
                      <a:pPr algn="ctr" fontAlgn="b"/>
                      <a:r>
                        <a:rPr lang="en-GB" sz="900" u="none" strike="noStrike">
                          <a:effectLst/>
                        </a:rPr>
                        <a:t>Total for 2.75 years</a:t>
                      </a:r>
                      <a:endParaRPr lang="en-GB" sz="900" b="0" i="0" u="none" strike="noStrike">
                        <a:solidFill>
                          <a:srgbClr val="000000"/>
                        </a:solidFill>
                        <a:effectLst/>
                        <a:latin typeface="Calibri" panose="020F0502020204030204" pitchFamily="34" charset="0"/>
                      </a:endParaRPr>
                    </a:p>
                  </a:txBody>
                  <a:tcPr marL="7177" marR="7177" marT="7177" marB="0" anchor="b"/>
                </a:tc>
                <a:tc hMerge="1">
                  <a:txBody>
                    <a:bodyPr/>
                    <a:lstStyle/>
                    <a:p>
                      <a:endParaRPr lang="en-NA"/>
                    </a:p>
                  </a:txBody>
                  <a:tcPr/>
                </a:tc>
                <a:tc gridSpan="2" vMerge="1">
                  <a:txBody>
                    <a:bodyPr/>
                    <a:lstStyle/>
                    <a:p>
                      <a:endParaRPr lang="en-NA"/>
                    </a:p>
                  </a:txBody>
                  <a:tcPr/>
                </a:tc>
                <a:tc hMerge="1" vMerge="1">
                  <a:txBody>
                    <a:bodyPr/>
                    <a:lstStyle/>
                    <a:p>
                      <a:endParaRPr lang="en-NA"/>
                    </a:p>
                  </a:txBody>
                  <a:tcPr/>
                </a:tc>
                <a:extLst>
                  <a:ext uri="{0D108BD9-81ED-4DB2-BD59-A6C34878D82A}">
                    <a16:rowId xmlns:a16="http://schemas.microsoft.com/office/drawing/2014/main" val="3968223400"/>
                  </a:ext>
                </a:extLst>
              </a:tr>
              <a:tr h="153109">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GB" sz="900" u="none" strike="noStrike">
                          <a:effectLst/>
                        </a:rPr>
                        <a:t>number</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GB" sz="900" u="none" strike="noStrike">
                          <a:effectLst/>
                        </a:rPr>
                        <a:t>number</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112521711"/>
                  </a:ext>
                </a:extLst>
              </a:tr>
              <a:tr h="282773">
                <a:tc>
                  <a:txBody>
                    <a:bodyPr/>
                    <a:lstStyle/>
                    <a:p>
                      <a:pPr algn="l" fontAlgn="b"/>
                      <a:r>
                        <a:rPr lang="en-GB" sz="900" u="none" strike="noStrike">
                          <a:effectLst/>
                        </a:rPr>
                        <a:t>MHDP (Mass Housing Development Program)</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222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222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6.0</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739037274"/>
                  </a:ext>
                </a:extLst>
              </a:tr>
              <a:tr h="153109">
                <a:tc>
                  <a:txBody>
                    <a:bodyPr/>
                    <a:lstStyle/>
                    <a:p>
                      <a:pPr algn="l" fontAlgn="b"/>
                      <a:r>
                        <a:rPr lang="en-GB" sz="900" u="none" strike="noStrike">
                          <a:effectLst/>
                        </a:rPr>
                        <a:t>Private Developers</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135</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93</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228</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138</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283</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649</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17.6</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2019852117"/>
                  </a:ext>
                </a:extLst>
              </a:tr>
              <a:tr h="153109">
                <a:tc>
                  <a:txBody>
                    <a:bodyPr/>
                    <a:lstStyle/>
                    <a:p>
                      <a:pPr algn="l" fontAlgn="b"/>
                      <a:r>
                        <a:rPr lang="en-GB" sz="900" u="none" strike="noStrike">
                          <a:effectLst/>
                        </a:rPr>
                        <a:t>PPP</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26</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12</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38</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38</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1.0</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4252382205"/>
                  </a:ext>
                </a:extLst>
              </a:tr>
              <a:tr h="153109">
                <a:tc>
                  <a:txBody>
                    <a:bodyPr/>
                    <a:lstStyle/>
                    <a:p>
                      <a:pPr algn="l" fontAlgn="b"/>
                      <a:r>
                        <a:rPr lang="en-GB" sz="900" u="none" strike="noStrike" dirty="0">
                          <a:effectLst/>
                        </a:rPr>
                        <a:t>SDFN </a:t>
                      </a:r>
                      <a:endParaRPr lang="en-GB" sz="900" b="0" i="0" u="none" strike="noStrike" dirty="0">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298</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79</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86</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463</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dirty="0">
                          <a:effectLst/>
                        </a:rPr>
                        <a:t>787</a:t>
                      </a:r>
                      <a:endParaRPr lang="en-NA" sz="900" b="0" i="0" u="none" strike="noStrike" dirty="0">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585</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1835</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49.8</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1,835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75.14</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780541752"/>
                  </a:ext>
                </a:extLst>
              </a:tr>
              <a:tr h="153109">
                <a:tc>
                  <a:txBody>
                    <a:bodyPr/>
                    <a:lstStyle/>
                    <a:p>
                      <a:pPr algn="l" fontAlgn="b"/>
                      <a:r>
                        <a:rPr lang="en-GB" sz="900" u="none" strike="noStrike">
                          <a:effectLst/>
                        </a:rPr>
                        <a:t>Decentralised BTP</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38</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28</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66</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102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212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5.7</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212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8.68</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1976876600"/>
                  </a:ext>
                </a:extLst>
              </a:tr>
              <a:tr h="153109">
                <a:tc>
                  <a:txBody>
                    <a:bodyPr/>
                    <a:lstStyle/>
                    <a:p>
                      <a:pPr algn="l" fontAlgn="b"/>
                      <a:r>
                        <a:rPr lang="en-GB" sz="900" u="none" strike="noStrike">
                          <a:effectLst/>
                        </a:rPr>
                        <a:t>Otweya Decongestion Walvis 13</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13</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40</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53</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53</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0.00</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176493900"/>
                  </a:ext>
                </a:extLst>
              </a:tr>
              <a:tr h="153109">
                <a:tc>
                  <a:txBody>
                    <a:bodyPr/>
                    <a:lstStyle/>
                    <a:p>
                      <a:pPr algn="l" fontAlgn="b"/>
                      <a:r>
                        <a:rPr lang="en-GB" sz="900" u="none" strike="noStrike">
                          <a:effectLst/>
                        </a:rPr>
                        <a:t>ISSUP MURD/WHK Council/NHE</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131</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65</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200</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74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274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7.4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274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11.22</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3241855563"/>
                  </a:ext>
                </a:extLst>
              </a:tr>
              <a:tr h="153109">
                <a:tc>
                  <a:txBody>
                    <a:bodyPr/>
                    <a:lstStyle/>
                    <a:p>
                      <a:pPr algn="l" fontAlgn="b"/>
                      <a:r>
                        <a:rPr lang="en-GB" sz="900" u="none" strike="noStrike">
                          <a:effectLst/>
                        </a:rPr>
                        <a:t>Council Funding</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0</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44</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0.00</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2617343722"/>
                  </a:ext>
                </a:extLst>
              </a:tr>
              <a:tr h="153109">
                <a:tc>
                  <a:txBody>
                    <a:bodyPr/>
                    <a:lstStyle/>
                    <a:p>
                      <a:pPr algn="l" fontAlgn="b"/>
                      <a:r>
                        <a:rPr lang="en-GB" sz="900" u="none" strike="noStrike">
                          <a:effectLst/>
                        </a:rPr>
                        <a:t>BTP Trust/Council</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6</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115</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121</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121</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3.3</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121</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4.95</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3403714567"/>
                  </a:ext>
                </a:extLst>
              </a:tr>
              <a:tr h="153109">
                <a:tc>
                  <a:txBody>
                    <a:bodyPr/>
                    <a:lstStyle/>
                    <a:p>
                      <a:pPr algn="l" fontAlgn="b"/>
                      <a:r>
                        <a:rPr lang="en-GB" sz="900" u="none" strike="noStrike">
                          <a:effectLst/>
                        </a:rPr>
                        <a:t>NHE</a:t>
                      </a:r>
                      <a:endParaRPr lang="en-GB"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15</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98</a:t>
                      </a:r>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113</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92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257</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462</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12.5</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a:t>
                      </a:r>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0.00</a:t>
                      </a:r>
                      <a:endParaRPr lang="en-NA" sz="900" b="0"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1204574146"/>
                  </a:ext>
                </a:extLst>
              </a:tr>
              <a:tr h="162678">
                <a:tc>
                  <a:txBody>
                    <a:bodyPr/>
                    <a:lstStyle/>
                    <a:p>
                      <a:pPr algn="l" fontAlgn="b"/>
                      <a:r>
                        <a:rPr lang="en-GB" sz="900" u="none" strike="noStrike">
                          <a:effectLst/>
                        </a:rPr>
                        <a:t>total </a:t>
                      </a:r>
                      <a:endParaRPr lang="en-GB" sz="900" b="1"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636</a:t>
                      </a:r>
                      <a:endParaRPr lang="en-NA" sz="900" b="1"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368</a:t>
                      </a:r>
                      <a:endParaRPr lang="en-NA" sz="900" b="1" i="1"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278</a:t>
                      </a:r>
                      <a:endParaRPr lang="en-NA" sz="900" b="1" i="1"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1,282.00 </a:t>
                      </a:r>
                      <a:endParaRPr lang="en-NA" sz="900" b="1"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1,179.00 </a:t>
                      </a:r>
                      <a:endParaRPr lang="en-NA" sz="900" b="1"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1,227.00 </a:t>
                      </a:r>
                      <a:endParaRPr lang="en-NA" sz="900" b="1"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3,688.00 </a:t>
                      </a:r>
                      <a:endParaRPr lang="en-NA" sz="900" b="1"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100.0</a:t>
                      </a:r>
                      <a:endParaRPr lang="en-NA" sz="900" b="1" i="0" u="none" strike="noStrike">
                        <a:solidFill>
                          <a:srgbClr val="000000"/>
                        </a:solidFill>
                        <a:effectLst/>
                        <a:latin typeface="Calibri" panose="020F0502020204030204" pitchFamily="34" charset="0"/>
                      </a:endParaRPr>
                    </a:p>
                  </a:txBody>
                  <a:tcPr marL="7177" marR="7177" marT="7177" marB="0" anchor="b"/>
                </a:tc>
                <a:tc>
                  <a:txBody>
                    <a:bodyPr/>
                    <a:lstStyle/>
                    <a:p>
                      <a:pPr algn="l" fontAlgn="b"/>
                      <a:r>
                        <a:rPr lang="en-NA" sz="900" u="none" strike="noStrike">
                          <a:effectLst/>
                        </a:rPr>
                        <a:t>     2,442.00 </a:t>
                      </a:r>
                      <a:endParaRPr lang="en-NA" sz="900" b="1" i="0" u="none" strike="noStrike">
                        <a:solidFill>
                          <a:srgbClr val="000000"/>
                        </a:solidFill>
                        <a:effectLst/>
                        <a:latin typeface="Calibri" panose="020F0502020204030204" pitchFamily="34" charset="0"/>
                      </a:endParaRPr>
                    </a:p>
                  </a:txBody>
                  <a:tcPr marL="7177" marR="7177" marT="7177" marB="0" anchor="b"/>
                </a:tc>
                <a:tc>
                  <a:txBody>
                    <a:bodyPr/>
                    <a:lstStyle/>
                    <a:p>
                      <a:pPr algn="r" fontAlgn="b"/>
                      <a:r>
                        <a:rPr lang="en-NA" sz="900" u="none" strike="noStrike">
                          <a:effectLst/>
                        </a:rPr>
                        <a:t>100.00</a:t>
                      </a:r>
                      <a:endParaRPr lang="en-NA" sz="900" b="1" i="0" u="none" strike="noStrike">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380865578"/>
                  </a:ext>
                </a:extLst>
              </a:tr>
              <a:tr h="153109">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a:solidFill>
                          <a:srgbClr val="000000"/>
                        </a:solidFill>
                        <a:effectLst/>
                        <a:latin typeface="Calibri" panose="020F0502020204030204" pitchFamily="34" charset="0"/>
                      </a:endParaRPr>
                    </a:p>
                  </a:txBody>
                  <a:tcPr marL="7177" marR="7177" marT="7177" marB="0" anchor="b"/>
                </a:tc>
                <a:tc>
                  <a:txBody>
                    <a:bodyPr/>
                    <a:lstStyle/>
                    <a:p>
                      <a:pPr algn="l" fontAlgn="b"/>
                      <a:endParaRPr lang="en-NA" sz="900" b="0" i="0" u="none" strike="noStrike" dirty="0">
                        <a:solidFill>
                          <a:srgbClr val="000000"/>
                        </a:solidFill>
                        <a:effectLst/>
                        <a:latin typeface="Calibri" panose="020F0502020204030204" pitchFamily="34" charset="0"/>
                      </a:endParaRPr>
                    </a:p>
                  </a:txBody>
                  <a:tcPr marL="7177" marR="7177" marT="7177" marB="0" anchor="b"/>
                </a:tc>
                <a:extLst>
                  <a:ext uri="{0D108BD9-81ED-4DB2-BD59-A6C34878D82A}">
                    <a16:rowId xmlns:a16="http://schemas.microsoft.com/office/drawing/2014/main" val="1997293595"/>
                  </a:ext>
                </a:extLst>
              </a:tr>
            </a:tbl>
          </a:graphicData>
        </a:graphic>
      </p:graphicFrame>
    </p:spTree>
    <p:extLst>
      <p:ext uri="{BB962C8B-B14F-4D97-AF65-F5344CB8AC3E}">
        <p14:creationId xmlns:p14="http://schemas.microsoft.com/office/powerpoint/2010/main" val="107245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2">
            <a:extLst>
              <a:ext uri="{FF2B5EF4-FFF2-40B4-BE49-F238E27FC236}">
                <a16:creationId xmlns:a16="http://schemas.microsoft.com/office/drawing/2014/main" id="{0CEF947B-D714-F54B-B66E-DC8B590AB8CE}"/>
              </a:ext>
            </a:extLst>
          </p:cNvPr>
          <p:cNvSpPr>
            <a:spLocks noGrp="1"/>
          </p:cNvSpPr>
          <p:nvPr>
            <p:ph type="title"/>
          </p:nvPr>
        </p:nvSpPr>
        <p:spPr>
          <a:xfrm>
            <a:off x="2659063" y="265113"/>
            <a:ext cx="6589712" cy="923330"/>
          </a:xfrm>
        </p:spPr>
        <p:txBody>
          <a:bodyPr>
            <a:spAutoFit/>
          </a:bodyPr>
          <a:lstStyle/>
          <a:p>
            <a:pPr eaLnBrk="1" hangingPunct="1"/>
            <a:r>
              <a:rPr lang="en-US" altLang="en-US" sz="1800" b="1" dirty="0">
                <a:latin typeface="Tahoma" panose="020B0604030504040204" pitchFamily="34" charset="0"/>
              </a:rPr>
              <a:t>Communities reducing housing and servicing  cost through own contributions -  savings, brick making and managing their construction </a:t>
            </a:r>
            <a:endParaRPr lang="en-ZA" altLang="en-US" sz="1800" b="1" dirty="0">
              <a:latin typeface="Tahoma" panose="020B0604030504040204" pitchFamily="34" charset="0"/>
            </a:endParaRPr>
          </a:p>
        </p:txBody>
      </p:sp>
      <p:pic>
        <p:nvPicPr>
          <p:cNvPr id="22531" name="Picture 10">
            <a:extLst>
              <a:ext uri="{FF2B5EF4-FFF2-40B4-BE49-F238E27FC236}">
                <a16:creationId xmlns:a16="http://schemas.microsoft.com/office/drawing/2014/main" id="{BC9BF7CF-A83C-974D-9CCC-881711E56A3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279650" y="1412876"/>
            <a:ext cx="4184650" cy="2352675"/>
          </a:xfrm>
          <a:noFill/>
        </p:spPr>
      </p:pic>
      <p:pic>
        <p:nvPicPr>
          <p:cNvPr id="22532" name="Picture 2">
            <a:extLst>
              <a:ext uri="{FF2B5EF4-FFF2-40B4-BE49-F238E27FC236}">
                <a16:creationId xmlns:a16="http://schemas.microsoft.com/office/drawing/2014/main" id="{F9048AFF-7A74-A249-8ADE-40245CC949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9539" y="1298576"/>
            <a:ext cx="41290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A picture containing ground, outdoor, dirt&#10;&#10;Description automatically generated">
            <a:extLst>
              <a:ext uri="{FF2B5EF4-FFF2-40B4-BE49-F238E27FC236}">
                <a16:creationId xmlns:a16="http://schemas.microsoft.com/office/drawing/2014/main" id="{3E097AA4-3B1F-B843-94E0-4D28439B4A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3825" y="4724400"/>
            <a:ext cx="41544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A picture containing text&#10;&#10;Description automatically generated">
            <a:extLst>
              <a:ext uri="{FF2B5EF4-FFF2-40B4-BE49-F238E27FC236}">
                <a16:creationId xmlns:a16="http://schemas.microsoft.com/office/drawing/2014/main" id="{B25ACA12-ACC8-DC45-8EAF-765EB82E02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729531">
            <a:off x="2687638" y="4122738"/>
            <a:ext cx="43878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a:extLst>
              <a:ext uri="{FF2B5EF4-FFF2-40B4-BE49-F238E27FC236}">
                <a16:creationId xmlns:a16="http://schemas.microsoft.com/office/drawing/2014/main" id="{068ED72B-FC0C-5E48-9BC2-C6C621532349}"/>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74826" y="973138"/>
            <a:ext cx="3425825" cy="1579562"/>
          </a:xfrm>
        </p:spPr>
      </p:pic>
      <p:sp>
        <p:nvSpPr>
          <p:cNvPr id="24579" name="Title 1">
            <a:extLst>
              <a:ext uri="{FF2B5EF4-FFF2-40B4-BE49-F238E27FC236}">
                <a16:creationId xmlns:a16="http://schemas.microsoft.com/office/drawing/2014/main" id="{085C8763-42CF-B14F-9F00-21BA13990A32}"/>
              </a:ext>
            </a:extLst>
          </p:cNvPr>
          <p:cNvSpPr>
            <a:spLocks noGrp="1"/>
          </p:cNvSpPr>
          <p:nvPr>
            <p:ph type="title"/>
          </p:nvPr>
        </p:nvSpPr>
        <p:spPr>
          <a:xfrm>
            <a:off x="2855641" y="257176"/>
            <a:ext cx="7093223" cy="715963"/>
          </a:xfrm>
        </p:spPr>
        <p:txBody>
          <a:bodyPr/>
          <a:lstStyle/>
          <a:p>
            <a:r>
              <a:rPr lang="en-ZA" altLang="en-US" sz="2800" dirty="0"/>
              <a:t>+7,000 Houses constructed by SDFN</a:t>
            </a:r>
          </a:p>
        </p:txBody>
      </p:sp>
      <p:pic>
        <p:nvPicPr>
          <p:cNvPr id="24580" name="Picture 3">
            <a:extLst>
              <a:ext uri="{FF2B5EF4-FFF2-40B4-BE49-F238E27FC236}">
                <a16:creationId xmlns:a16="http://schemas.microsoft.com/office/drawing/2014/main" id="{1E7316DE-22FD-E44C-924A-57691A4DAD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1950" y="2552700"/>
            <a:ext cx="485933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 picture containing sky, ground, outdoor, nature&#10;&#10;Description automatically generated">
            <a:extLst>
              <a:ext uri="{FF2B5EF4-FFF2-40B4-BE49-F238E27FC236}">
                <a16:creationId xmlns:a16="http://schemas.microsoft.com/office/drawing/2014/main" id="{91373732-67CE-C145-823A-9ABF77B92C2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0650" y="920750"/>
            <a:ext cx="485933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A picture containing outdoor, building, house, brick&#10;&#10;Description automatically generated">
            <a:extLst>
              <a:ext uri="{FF2B5EF4-FFF2-40B4-BE49-F238E27FC236}">
                <a16:creationId xmlns:a16="http://schemas.microsoft.com/office/drawing/2014/main" id="{3172D3A0-FA09-224F-957C-1DD9DD2BED2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76989" y="3111501"/>
            <a:ext cx="38512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A picture containing outdoor, sky, ground, people&#10;&#10;Description automatically generated">
            <a:extLst>
              <a:ext uri="{FF2B5EF4-FFF2-40B4-BE49-F238E27FC236}">
                <a16:creationId xmlns:a16="http://schemas.microsoft.com/office/drawing/2014/main" id="{5C7DE6EF-7BA2-384F-9FA0-47610BC3876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68476" y="4719638"/>
            <a:ext cx="4291013"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A group of people working in a field&#10;&#10;Description automatically generated with medium confidence">
            <a:extLst>
              <a:ext uri="{FF2B5EF4-FFF2-40B4-BE49-F238E27FC236}">
                <a16:creationId xmlns:a16="http://schemas.microsoft.com/office/drawing/2014/main" id="{C77F8736-27BC-B340-81F5-2C229C89122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30926" y="4743451"/>
            <a:ext cx="40687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6881-D902-B24B-B907-F8AAA6691A9E}"/>
              </a:ext>
            </a:extLst>
          </p:cNvPr>
          <p:cNvSpPr>
            <a:spLocks noGrp="1"/>
          </p:cNvSpPr>
          <p:nvPr>
            <p:ph type="title"/>
          </p:nvPr>
        </p:nvSpPr>
        <p:spPr>
          <a:xfrm>
            <a:off x="2351585" y="161926"/>
            <a:ext cx="8066087" cy="1655763"/>
          </a:xfrm>
        </p:spPr>
        <p:txBody>
          <a:bodyPr rtlCol="0">
            <a:normAutofit fontScale="90000"/>
          </a:bodyPr>
          <a:lstStyle/>
          <a:p>
            <a:pPr>
              <a:defRPr/>
            </a:pPr>
            <a:r>
              <a:rPr lang="en-US" sz="2700" b="1" dirty="0">
                <a:solidFill>
                  <a:schemeClr val="tx1">
                    <a:lumMod val="85000"/>
                    <a:lumOff val="15000"/>
                  </a:schemeClr>
                </a:solidFill>
              </a:rPr>
              <a:t>BUILDING PARTNERSHIPS TO FINANCE AFFORDABLE HOUSING</a:t>
            </a:r>
            <a:br>
              <a:rPr lang="en-US" sz="3200" b="1" dirty="0">
                <a:solidFill>
                  <a:schemeClr val="tx1">
                    <a:lumMod val="85000"/>
                    <a:lumOff val="15000"/>
                  </a:schemeClr>
                </a:solidFill>
              </a:rPr>
            </a:br>
            <a:r>
              <a:rPr lang="en-US" sz="2700" b="1" dirty="0">
                <a:solidFill>
                  <a:schemeClr val="tx1">
                    <a:lumMod val="85000"/>
                    <a:lumOff val="15000"/>
                  </a:schemeClr>
                </a:solidFill>
              </a:rPr>
              <a:t>Government, Community  and Private Sector contribute to the </a:t>
            </a:r>
            <a:r>
              <a:rPr lang="en-US" sz="2700" b="1" dirty="0" err="1">
                <a:solidFill>
                  <a:schemeClr val="tx1">
                    <a:lumMod val="85000"/>
                    <a:lumOff val="15000"/>
                  </a:schemeClr>
                </a:solidFill>
              </a:rPr>
              <a:t>Twahangana</a:t>
            </a:r>
            <a:r>
              <a:rPr lang="en-US" sz="2700" b="1" dirty="0">
                <a:solidFill>
                  <a:schemeClr val="tx1">
                    <a:lumMod val="85000"/>
                    <a:lumOff val="15000"/>
                  </a:schemeClr>
                </a:solidFill>
              </a:rPr>
              <a:t> Fund</a:t>
            </a:r>
            <a:endParaRPr lang="en-ZA" sz="2700"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1C97545-B741-494D-AD6E-87FBDE095025}"/>
              </a:ext>
            </a:extLst>
          </p:cNvPr>
          <p:cNvSpPr>
            <a:spLocks noGrp="1"/>
          </p:cNvSpPr>
          <p:nvPr>
            <p:ph idx="1"/>
          </p:nvPr>
        </p:nvSpPr>
        <p:spPr>
          <a:xfrm>
            <a:off x="1992313" y="1817688"/>
            <a:ext cx="8280400" cy="5040312"/>
          </a:xfrm>
        </p:spPr>
        <p:txBody>
          <a:bodyPr rtlCol="0">
            <a:normAutofit fontScale="40000" lnSpcReduction="20000"/>
          </a:bodyPr>
          <a:lstStyle/>
          <a:p>
            <a:pPr>
              <a:lnSpc>
                <a:spcPct val="90000"/>
              </a:lnSpc>
              <a:defRPr/>
            </a:pPr>
            <a:endParaRPr lang="en-US" dirty="0">
              <a:solidFill>
                <a:schemeClr val="tx1">
                  <a:lumMod val="75000"/>
                  <a:lumOff val="25000"/>
                </a:schemeClr>
              </a:solidFill>
            </a:endParaRPr>
          </a:p>
          <a:p>
            <a:pPr>
              <a:lnSpc>
                <a:spcPct val="90000"/>
              </a:lnSpc>
              <a:defRPr/>
            </a:pPr>
            <a:r>
              <a:rPr lang="en-US" dirty="0" err="1">
                <a:solidFill>
                  <a:schemeClr val="tx1">
                    <a:lumMod val="75000"/>
                    <a:lumOff val="25000"/>
                  </a:schemeClr>
                </a:solidFill>
              </a:rPr>
              <a:t>Twahangana</a:t>
            </a:r>
            <a:r>
              <a:rPr lang="en-US" dirty="0">
                <a:solidFill>
                  <a:schemeClr val="tx1">
                    <a:lumMod val="75000"/>
                    <a:lumOff val="25000"/>
                  </a:schemeClr>
                </a:solidFill>
              </a:rPr>
              <a:t> Fund as the Poor People’s Development Fund provide finances for servicing land and building of houses.  It was established in 1995</a:t>
            </a:r>
          </a:p>
          <a:p>
            <a:pPr>
              <a:lnSpc>
                <a:spcPct val="90000"/>
              </a:lnSpc>
              <a:defRPr/>
            </a:pPr>
            <a:r>
              <a:rPr lang="en-US" dirty="0">
                <a:solidFill>
                  <a:schemeClr val="tx1">
                    <a:lumMod val="75000"/>
                    <a:lumOff val="25000"/>
                  </a:schemeClr>
                </a:solidFill>
              </a:rPr>
              <a:t>The saving groups approved the loans, and do the bookkeeping, manage the loan repayment while NHAG administer the books</a:t>
            </a:r>
          </a:p>
          <a:p>
            <a:pPr marL="0" indent="0">
              <a:buNone/>
              <a:defRPr/>
            </a:pPr>
            <a:endParaRPr lang="en-US" b="1" dirty="0">
              <a:solidFill>
                <a:srgbClr val="000000"/>
              </a:solidFill>
            </a:endParaRPr>
          </a:p>
          <a:p>
            <a:pPr marL="0" indent="0">
              <a:buNone/>
              <a:defRPr/>
            </a:pPr>
            <a:r>
              <a:rPr lang="en-US" sz="4400" b="1" dirty="0">
                <a:solidFill>
                  <a:srgbClr val="000000"/>
                </a:solidFill>
              </a:rPr>
              <a:t>T</a:t>
            </a:r>
            <a:r>
              <a:rPr lang="en-ZA" sz="4400" b="1" dirty="0">
                <a:solidFill>
                  <a:srgbClr val="000000"/>
                </a:solidFill>
              </a:rPr>
              <a:t>he fund channelled </a:t>
            </a:r>
            <a:r>
              <a:rPr lang="en-ZA" sz="4400" b="1" dirty="0">
                <a:solidFill>
                  <a:srgbClr val="FF0000"/>
                </a:solidFill>
              </a:rPr>
              <a:t>N$291,6 million </a:t>
            </a:r>
            <a:r>
              <a:rPr lang="en-ZA" sz="4400" b="1" dirty="0">
                <a:solidFill>
                  <a:srgbClr val="000000"/>
                </a:solidFill>
              </a:rPr>
              <a:t>to the housing groups for members to build houses, install services and improve income which include the following: </a:t>
            </a:r>
          </a:p>
          <a:p>
            <a:pPr>
              <a:defRPr/>
            </a:pPr>
            <a:r>
              <a:rPr lang="en-ZA" b="1" dirty="0">
                <a:solidFill>
                  <a:srgbClr val="FF0000"/>
                </a:solidFill>
              </a:rPr>
              <a:t>30.3%  	(N$88.4 million)  </a:t>
            </a:r>
            <a:r>
              <a:rPr lang="en-ZA" b="1" dirty="0"/>
              <a:t>member</a:t>
            </a:r>
            <a:r>
              <a:rPr lang="en-ZA" b="1" dirty="0">
                <a:solidFill>
                  <a:srgbClr val="FF0000"/>
                </a:solidFill>
              </a:rPr>
              <a:t> </a:t>
            </a:r>
            <a:r>
              <a:rPr lang="en-ZA" b="1" dirty="0"/>
              <a:t>repayments from loan </a:t>
            </a:r>
          </a:p>
          <a:p>
            <a:pPr>
              <a:defRPr/>
            </a:pPr>
            <a:r>
              <a:rPr lang="en-ZA" b="1" dirty="0">
                <a:solidFill>
                  <a:srgbClr val="FF0000"/>
                </a:solidFill>
              </a:rPr>
              <a:t>5.4%  	(N$15.7 million)</a:t>
            </a:r>
            <a:r>
              <a:rPr lang="en-ZA" b="1" dirty="0"/>
              <a:t> PPF member contribution</a:t>
            </a:r>
            <a:r>
              <a:rPr lang="en-ZA" b="1" dirty="0">
                <a:solidFill>
                  <a:srgbClr val="FF0000"/>
                </a:solidFill>
              </a:rPr>
              <a:t> </a:t>
            </a:r>
          </a:p>
          <a:p>
            <a:pPr>
              <a:defRPr/>
            </a:pPr>
            <a:r>
              <a:rPr lang="en-ZA" b="1" dirty="0">
                <a:solidFill>
                  <a:srgbClr val="FF0000"/>
                </a:solidFill>
              </a:rPr>
              <a:t>36.6 %	 (N$106.8million) </a:t>
            </a:r>
            <a:r>
              <a:rPr lang="en-ZA" dirty="0">
                <a:solidFill>
                  <a:srgbClr val="000000"/>
                </a:solidFill>
              </a:rPr>
              <a:t>of the funds came from the </a:t>
            </a:r>
            <a:r>
              <a:rPr lang="en-ZA" b="1" dirty="0">
                <a:solidFill>
                  <a:srgbClr val="000000"/>
                </a:solidFill>
              </a:rPr>
              <a:t>Ministry of Urban and Rural Development (</a:t>
            </a:r>
            <a:r>
              <a:rPr lang="en-ZA" dirty="0">
                <a:solidFill>
                  <a:srgbClr val="000000"/>
                </a:solidFill>
              </a:rPr>
              <a:t>Government of Namibia) and is also revolving, N$2.4 million used for capacity building and technical support </a:t>
            </a:r>
          </a:p>
          <a:p>
            <a:pPr>
              <a:defRPr/>
            </a:pPr>
            <a:r>
              <a:rPr lang="en-ZA" b="1" dirty="0">
                <a:solidFill>
                  <a:srgbClr val="FF0000"/>
                </a:solidFill>
              </a:rPr>
              <a:t>4.8% 	(N$ 14.2 million</a:t>
            </a:r>
            <a:r>
              <a:rPr lang="en-ZA" dirty="0">
                <a:solidFill>
                  <a:srgbClr val="000000"/>
                </a:solidFill>
              </a:rPr>
              <a:t>) channeling </a:t>
            </a:r>
            <a:r>
              <a:rPr lang="en-ZA" b="1" dirty="0">
                <a:solidFill>
                  <a:srgbClr val="000000"/>
                </a:solidFill>
              </a:rPr>
              <a:t>Decentralised Build Together </a:t>
            </a:r>
            <a:r>
              <a:rPr lang="en-ZA" dirty="0">
                <a:solidFill>
                  <a:srgbClr val="000000"/>
                </a:solidFill>
              </a:rPr>
              <a:t>loans</a:t>
            </a:r>
          </a:p>
          <a:p>
            <a:pPr>
              <a:defRPr/>
            </a:pPr>
            <a:r>
              <a:rPr lang="en-ZA" b="1" dirty="0">
                <a:solidFill>
                  <a:srgbClr val="FF0000"/>
                </a:solidFill>
              </a:rPr>
              <a:t>14.6%  	(N$42.5 million) </a:t>
            </a:r>
            <a:r>
              <a:rPr lang="en-ZA" dirty="0">
                <a:solidFill>
                  <a:srgbClr val="FF0000"/>
                </a:solidFill>
              </a:rPr>
              <a:t> </a:t>
            </a:r>
            <a:r>
              <a:rPr lang="en-ZA" dirty="0">
                <a:solidFill>
                  <a:srgbClr val="000000"/>
                </a:solidFill>
              </a:rPr>
              <a:t>of the funds came from the </a:t>
            </a:r>
            <a:r>
              <a:rPr lang="en-ZA" b="1" dirty="0">
                <a:solidFill>
                  <a:srgbClr val="000000"/>
                </a:solidFill>
              </a:rPr>
              <a:t>Private Sector donation</a:t>
            </a:r>
            <a:r>
              <a:rPr lang="en-ZA" dirty="0">
                <a:solidFill>
                  <a:srgbClr val="000000"/>
                </a:solidFill>
              </a:rPr>
              <a:t>:  including </a:t>
            </a:r>
          </a:p>
          <a:p>
            <a:pPr lvl="1">
              <a:lnSpc>
                <a:spcPct val="90000"/>
              </a:lnSpc>
              <a:defRPr/>
            </a:pPr>
            <a:r>
              <a:rPr lang="en-US" sz="3000" b="1" dirty="0">
                <a:solidFill>
                  <a:schemeClr val="tx1">
                    <a:lumMod val="75000"/>
                    <a:lumOff val="25000"/>
                  </a:schemeClr>
                </a:solidFill>
              </a:rPr>
              <a:t>Standard Bank Buy-a-Brick Donations -  </a:t>
            </a:r>
          </a:p>
          <a:p>
            <a:pPr lvl="1">
              <a:lnSpc>
                <a:spcPct val="90000"/>
              </a:lnSpc>
              <a:defRPr/>
            </a:pPr>
            <a:r>
              <a:rPr lang="en-US" sz="3000" b="1" dirty="0">
                <a:solidFill>
                  <a:schemeClr val="tx1">
                    <a:lumMod val="75000"/>
                    <a:lumOff val="25000"/>
                  </a:schemeClr>
                </a:solidFill>
              </a:rPr>
              <a:t>Three Partners:  </a:t>
            </a:r>
            <a:r>
              <a:rPr lang="en-US" sz="3000" b="1" dirty="0" err="1">
                <a:solidFill>
                  <a:schemeClr val="tx1">
                    <a:lumMod val="75000"/>
                    <a:lumOff val="25000"/>
                  </a:schemeClr>
                </a:solidFill>
              </a:rPr>
              <a:t>Ohorongo</a:t>
            </a:r>
            <a:r>
              <a:rPr lang="en-US" sz="3000" b="1" dirty="0">
                <a:solidFill>
                  <a:schemeClr val="tx1">
                    <a:lumMod val="75000"/>
                    <a:lumOff val="25000"/>
                  </a:schemeClr>
                </a:solidFill>
              </a:rPr>
              <a:t> Cement, FNB and </a:t>
            </a:r>
            <a:r>
              <a:rPr lang="en-US" sz="3000" b="1" dirty="0" err="1">
                <a:solidFill>
                  <a:schemeClr val="tx1">
                    <a:lumMod val="75000"/>
                    <a:lumOff val="25000"/>
                  </a:schemeClr>
                </a:solidFill>
              </a:rPr>
              <a:t>Pupkewitz</a:t>
            </a:r>
            <a:r>
              <a:rPr lang="en-US" sz="3000" b="1" dirty="0">
                <a:solidFill>
                  <a:schemeClr val="tx1">
                    <a:lumMod val="75000"/>
                    <a:lumOff val="25000"/>
                  </a:schemeClr>
                </a:solidFill>
              </a:rPr>
              <a:t> Foundation (Building Material  suppliers)  donations </a:t>
            </a:r>
          </a:p>
          <a:p>
            <a:pPr lvl="1">
              <a:lnSpc>
                <a:spcPct val="90000"/>
              </a:lnSpc>
              <a:defRPr/>
            </a:pPr>
            <a:r>
              <a:rPr lang="en-US" sz="3000" b="1" dirty="0">
                <a:solidFill>
                  <a:schemeClr val="tx1">
                    <a:lumMod val="75000"/>
                    <a:lumOff val="25000"/>
                  </a:schemeClr>
                </a:solidFill>
              </a:rPr>
              <a:t>B2Gold  </a:t>
            </a:r>
            <a:r>
              <a:rPr lang="en-ZA" sz="3000" dirty="0">
                <a:solidFill>
                  <a:srgbClr val="000000"/>
                </a:solidFill>
              </a:rPr>
              <a:t> </a:t>
            </a:r>
          </a:p>
          <a:p>
            <a:pPr lvl="1">
              <a:lnSpc>
                <a:spcPct val="90000"/>
              </a:lnSpc>
              <a:defRPr/>
            </a:pPr>
            <a:r>
              <a:rPr lang="en-ZA" sz="3000" dirty="0">
                <a:solidFill>
                  <a:srgbClr val="000000"/>
                </a:solidFill>
              </a:rPr>
              <a:t>Office of the First Lady</a:t>
            </a:r>
          </a:p>
          <a:p>
            <a:pPr lvl="1">
              <a:lnSpc>
                <a:spcPct val="90000"/>
              </a:lnSpc>
              <a:defRPr/>
            </a:pPr>
            <a:r>
              <a:rPr lang="en-ZA" sz="3000" dirty="0">
                <a:solidFill>
                  <a:srgbClr val="000000"/>
                </a:solidFill>
              </a:rPr>
              <a:t>MTC Knock out competition</a:t>
            </a:r>
          </a:p>
          <a:p>
            <a:pPr lvl="1">
              <a:lnSpc>
                <a:spcPct val="90000"/>
              </a:lnSpc>
              <a:defRPr/>
            </a:pPr>
            <a:r>
              <a:rPr lang="en-ZA" sz="3000" dirty="0" err="1">
                <a:solidFill>
                  <a:srgbClr val="000000"/>
                </a:solidFill>
              </a:rPr>
              <a:t>Osino</a:t>
            </a:r>
            <a:r>
              <a:rPr lang="en-ZA" sz="3000" dirty="0">
                <a:solidFill>
                  <a:srgbClr val="000000"/>
                </a:solidFill>
              </a:rPr>
              <a:t> Mining</a:t>
            </a:r>
          </a:p>
          <a:p>
            <a:pPr lvl="1">
              <a:lnSpc>
                <a:spcPct val="90000"/>
              </a:lnSpc>
              <a:defRPr/>
            </a:pPr>
            <a:r>
              <a:rPr lang="en-ZA" sz="3000" dirty="0">
                <a:solidFill>
                  <a:srgbClr val="000000"/>
                </a:solidFill>
              </a:rPr>
              <a:t>ABC Fishing Shares</a:t>
            </a:r>
          </a:p>
          <a:p>
            <a:pPr>
              <a:lnSpc>
                <a:spcPct val="90000"/>
              </a:lnSpc>
              <a:defRPr/>
            </a:pPr>
            <a:r>
              <a:rPr lang="en-ZA" b="1" dirty="0">
                <a:solidFill>
                  <a:srgbClr val="FF0000"/>
                </a:solidFill>
              </a:rPr>
              <a:t>8.3% 	(N$24.2 million</a:t>
            </a:r>
            <a:r>
              <a:rPr lang="en-ZA" b="1" dirty="0">
                <a:solidFill>
                  <a:srgbClr val="000000"/>
                </a:solidFill>
              </a:rPr>
              <a:t>)  </a:t>
            </a:r>
            <a:r>
              <a:rPr lang="en-ZA" dirty="0">
                <a:solidFill>
                  <a:srgbClr val="000000"/>
                </a:solidFill>
              </a:rPr>
              <a:t>is from external funders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F63757A-24A7-D947-B23A-9459E7954759}"/>
              </a:ext>
            </a:extLst>
          </p:cNvPr>
          <p:cNvSpPr>
            <a:spLocks noGrp="1"/>
          </p:cNvSpPr>
          <p:nvPr>
            <p:ph type="title"/>
          </p:nvPr>
        </p:nvSpPr>
        <p:spPr>
          <a:xfrm>
            <a:off x="2801144" y="491704"/>
            <a:ext cx="6589712" cy="1281112"/>
          </a:xfrm>
        </p:spPr>
        <p:txBody>
          <a:bodyPr/>
          <a:lstStyle/>
          <a:p>
            <a:r>
              <a:rPr lang="en-ZA" altLang="en-US" dirty="0" err="1"/>
              <a:t>Twahangana</a:t>
            </a:r>
            <a:r>
              <a:rPr lang="en-ZA" altLang="en-US" dirty="0"/>
              <a:t> Fund</a:t>
            </a:r>
          </a:p>
        </p:txBody>
      </p:sp>
      <p:graphicFrame>
        <p:nvGraphicFramePr>
          <p:cNvPr id="2" name="Chart 1">
            <a:extLst>
              <a:ext uri="{FF2B5EF4-FFF2-40B4-BE49-F238E27FC236}">
                <a16:creationId xmlns:a16="http://schemas.microsoft.com/office/drawing/2014/main" id="{2BA7824E-6161-16AA-2A9A-B6FC10A2338F}"/>
              </a:ext>
            </a:extLst>
          </p:cNvPr>
          <p:cNvGraphicFramePr>
            <a:graphicFrameLocks/>
          </p:cNvGraphicFramePr>
          <p:nvPr>
            <p:extLst>
              <p:ext uri="{D42A27DB-BD31-4B8C-83A1-F6EECF244321}">
                <p14:modId xmlns:p14="http://schemas.microsoft.com/office/powerpoint/2010/main" val="3574367289"/>
              </p:ext>
            </p:extLst>
          </p:nvPr>
        </p:nvGraphicFramePr>
        <p:xfrm>
          <a:off x="2855640" y="1772816"/>
          <a:ext cx="6480720" cy="42709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E1985-23C9-0A4B-A13E-C3D70A4E51D7}"/>
              </a:ext>
            </a:extLst>
          </p:cNvPr>
          <p:cNvSpPr/>
          <p:nvPr/>
        </p:nvSpPr>
        <p:spPr>
          <a:xfrm>
            <a:off x="3215680" y="4005064"/>
            <a:ext cx="5238328" cy="2862322"/>
          </a:xfrm>
          <a:prstGeom prst="rect">
            <a:avLst/>
          </a:prstGeom>
        </p:spPr>
        <p:txBody>
          <a:bodyPr wrap="square">
            <a:spAutoFit/>
          </a:bodyPr>
          <a:lstStyle/>
          <a:p>
            <a:r>
              <a:rPr lang="en-GB" dirty="0">
                <a:latin typeface="MyriadPro"/>
              </a:rPr>
              <a:t>“</a:t>
            </a:r>
            <a:r>
              <a:rPr lang="en-GB" dirty="0">
                <a:latin typeface="Bahnschrift" panose="020F0502020204030204" pitchFamily="34" charset="0"/>
              </a:rPr>
              <a:t>Transparency seems to be one of the main principles of the </a:t>
            </a:r>
            <a:r>
              <a:rPr lang="en-GB" dirty="0" err="1">
                <a:latin typeface="Bahnschrift" panose="020F0502020204030204" pitchFamily="34" charset="0"/>
              </a:rPr>
              <a:t>Twahangana</a:t>
            </a:r>
            <a:r>
              <a:rPr lang="en-GB" dirty="0">
                <a:latin typeface="Bahnschrift" panose="020F0502020204030204" pitchFamily="34" charset="0"/>
              </a:rPr>
              <a:t> Fund. The fund is managed by the communities themselves. With NHAG and SDFN, these communities have demonstrated their ability to directly manage donor and government funding, thanks to several years of experience and strong monitoring systems (Namibia). “</a:t>
            </a:r>
          </a:p>
          <a:p>
            <a:pPr>
              <a:buFont typeface="Arial" panose="020B0604020202020204" pitchFamily="34" charset="0"/>
              <a:buChar char="•"/>
            </a:pPr>
            <a:endParaRPr lang="en-GB" dirty="0">
              <a:effectLst/>
              <a:latin typeface="Bahnschrift" panose="020F0502020204030204" pitchFamily="34" charset="0"/>
            </a:endParaRPr>
          </a:p>
          <a:p>
            <a:r>
              <a:rPr lang="en-GB" dirty="0">
                <a:latin typeface="Bahnschrift" panose="020F0502020204030204" pitchFamily="34" charset="0"/>
              </a:rPr>
              <a:t>CAHF, Urban-Monde,  </a:t>
            </a:r>
            <a:r>
              <a:rPr lang="en-GB" dirty="0" err="1">
                <a:latin typeface="Bahnschrift" panose="020F0502020204030204" pitchFamily="34" charset="0"/>
              </a:rPr>
              <a:t>UrbanSEN</a:t>
            </a:r>
            <a:endParaRPr lang="en-GB" dirty="0">
              <a:effectLst/>
            </a:endParaRPr>
          </a:p>
        </p:txBody>
      </p:sp>
      <p:graphicFrame>
        <p:nvGraphicFramePr>
          <p:cNvPr id="4" name="Table 3">
            <a:extLst>
              <a:ext uri="{FF2B5EF4-FFF2-40B4-BE49-F238E27FC236}">
                <a16:creationId xmlns:a16="http://schemas.microsoft.com/office/drawing/2014/main" id="{4DD9E8E5-71DE-3349-9129-6DC81FC9FEA5}"/>
              </a:ext>
            </a:extLst>
          </p:cNvPr>
          <p:cNvGraphicFramePr>
            <a:graphicFrameLocks noGrp="1"/>
          </p:cNvGraphicFramePr>
          <p:nvPr>
            <p:extLst>
              <p:ext uri="{D42A27DB-BD31-4B8C-83A1-F6EECF244321}">
                <p14:modId xmlns:p14="http://schemas.microsoft.com/office/powerpoint/2010/main" val="1760538290"/>
              </p:ext>
            </p:extLst>
          </p:nvPr>
        </p:nvGraphicFramePr>
        <p:xfrm>
          <a:off x="1991544" y="836714"/>
          <a:ext cx="7941568" cy="3134729"/>
        </p:xfrm>
        <a:graphic>
          <a:graphicData uri="http://schemas.openxmlformats.org/drawingml/2006/table">
            <a:tbl>
              <a:tblPr/>
              <a:tblGrid>
                <a:gridCol w="7941568">
                  <a:extLst>
                    <a:ext uri="{9D8B030D-6E8A-4147-A177-3AD203B41FA5}">
                      <a16:colId xmlns:a16="http://schemas.microsoft.com/office/drawing/2014/main" val="3787152565"/>
                    </a:ext>
                  </a:extLst>
                </a:gridCol>
              </a:tblGrid>
              <a:tr h="492794">
                <a:tc>
                  <a:txBody>
                    <a:bodyPr/>
                    <a:lstStyle/>
                    <a:p>
                      <a:r>
                        <a:rPr lang="en-GB" sz="2200">
                          <a:solidFill>
                            <a:srgbClr val="779928"/>
                          </a:solidFill>
                          <a:effectLst/>
                          <a:latin typeface="Bahnschrift" panose="020B0502040204020203" pitchFamily="34" charset="0"/>
                        </a:rPr>
                        <a:t>A SHORT STUDY ON COMMUNITY FINANCING MECHANISMS FOR </a:t>
                      </a:r>
                      <a:endParaRPr lang="en-GB">
                        <a:effectLst/>
                      </a:endParaRPr>
                    </a:p>
                  </a:txBody>
                  <a:tcPr anchor="ctr">
                    <a:lnL w="9525" cap="flat" cmpd="sng" algn="ctr">
                      <a:solidFill>
                        <a:schemeClr val="bg1"/>
                      </a:solidFill>
                      <a:prstDash val="solid"/>
                      <a:round/>
                      <a:headEnd type="none" w="med" len="med"/>
                      <a:tailEnd type="none" w="med" len="med"/>
                    </a:lnL>
                    <a:lnR w="13"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037410709"/>
                  </a:ext>
                </a:extLst>
              </a:tr>
              <a:tr h="2006969">
                <a:tc>
                  <a:txBody>
                    <a:bodyPr/>
                    <a:lstStyle/>
                    <a:p>
                      <a:r>
                        <a:rPr lang="en-GB" sz="5200" dirty="0">
                          <a:solidFill>
                            <a:srgbClr val="FFFFFF"/>
                          </a:solidFill>
                          <a:effectLst/>
                          <a:latin typeface="Bahnschrift" panose="020B0502040204020203" pitchFamily="34" charset="0"/>
                        </a:rPr>
                        <a:t>AFFORDABLE HOUSING PRODUCTION IN AFRICA </a:t>
                      </a:r>
                      <a:endParaRPr lang="en-GB" dirty="0">
                        <a:effectLst/>
                      </a:endParaRPr>
                    </a:p>
                  </a:txBody>
                  <a:tcPr anchor="ctr">
                    <a:lnL w="9525" cap="flat" cmpd="sng" algn="ctr">
                      <a:solidFill>
                        <a:schemeClr val="bg1"/>
                      </a:solidFill>
                      <a:prstDash val="solid"/>
                      <a:round/>
                      <a:headEnd type="none" w="med" len="med"/>
                      <a:tailEnd type="none" w="med" len="med"/>
                    </a:lnL>
                    <a:lnR w="13"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79928"/>
                    </a:solidFill>
                  </a:tcPr>
                </a:tc>
                <a:extLst>
                  <a:ext uri="{0D108BD9-81ED-4DB2-BD59-A6C34878D82A}">
                    <a16:rowId xmlns:a16="http://schemas.microsoft.com/office/drawing/2014/main" val="3990424572"/>
                  </a:ext>
                </a:extLst>
              </a:tr>
              <a:tr h="236541">
                <a:tc>
                  <a:txBody>
                    <a:bodyPr/>
                    <a:lstStyle/>
                    <a:p>
                      <a:endParaRPr lang="en-NA" dirty="0">
                        <a:effectLst/>
                      </a:endParaRPr>
                    </a:p>
                  </a:txBody>
                  <a:tcPr anchor="ctr">
                    <a:lnL w="9525" cap="flat" cmpd="sng" algn="ctr">
                      <a:solidFill>
                        <a:schemeClr val="bg1"/>
                      </a:solidFill>
                      <a:prstDash val="solid"/>
                      <a:round/>
                      <a:headEnd type="none" w="med" len="med"/>
                      <a:tailEnd type="none" w="med" len="med"/>
                    </a:lnL>
                    <a:lnR w="13"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0351300"/>
                  </a:ext>
                </a:extLst>
              </a:tr>
            </a:tbl>
          </a:graphicData>
        </a:graphic>
      </p:graphicFrame>
    </p:spTree>
    <p:extLst>
      <p:ext uri="{BB962C8B-B14F-4D97-AF65-F5344CB8AC3E}">
        <p14:creationId xmlns:p14="http://schemas.microsoft.com/office/powerpoint/2010/main" val="358702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8712968" cy="6250706"/>
          </a:xfrm>
        </p:spPr>
        <p:txBody>
          <a:bodyPr>
            <a:normAutofit/>
          </a:bodyPr>
          <a:lstStyle/>
          <a:p>
            <a:pPr hangingPunct="0"/>
            <a:r>
              <a:rPr lang="en-GB" sz="3600" b="1" dirty="0"/>
              <a:t>INCREMENTAL INFORMAL SETTLEMENT UPGRADING TOWARDS SOCIAL AND ECONOMIC INCLUSIVE URBAN DEVELOPMENT</a:t>
            </a:r>
            <a:br>
              <a:rPr lang="en-NA" dirty="0"/>
            </a:br>
            <a:r>
              <a:rPr lang="en-GB" sz="3600" i="1" dirty="0"/>
              <a:t>A partnership approach to scaling up security of tenure and housing opportunities through co-production between organised communities, local and regional authorities, central government, universities, private sector and other stakeholders</a:t>
            </a:r>
            <a:endParaRPr lang="en-US"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72476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E5D1C0-2329-864D-BCC6-E35C063A15E7}"/>
              </a:ext>
            </a:extLst>
          </p:cNvPr>
          <p:cNvGraphicFramePr>
            <a:graphicFrameLocks noGrp="1"/>
          </p:cNvGraphicFramePr>
          <p:nvPr>
            <p:ph idx="1"/>
            <p:extLst>
              <p:ext uri="{D42A27DB-BD31-4B8C-83A1-F6EECF244321}">
                <p14:modId xmlns:p14="http://schemas.microsoft.com/office/powerpoint/2010/main" val="270193535"/>
              </p:ext>
            </p:extLst>
          </p:nvPr>
        </p:nvGraphicFramePr>
        <p:xfrm>
          <a:off x="2207568" y="188641"/>
          <a:ext cx="8208912" cy="6623085"/>
        </p:xfrm>
        <a:graphic>
          <a:graphicData uri="http://schemas.openxmlformats.org/drawingml/2006/table">
            <a:tbl>
              <a:tblPr firstRow="1" firstCol="1" bandRow="1">
                <a:tableStyleId>{5C22544A-7EE6-4342-B048-85BDC9FD1C3A}</a:tableStyleId>
              </a:tblPr>
              <a:tblGrid>
                <a:gridCol w="339782">
                  <a:extLst>
                    <a:ext uri="{9D8B030D-6E8A-4147-A177-3AD203B41FA5}">
                      <a16:colId xmlns:a16="http://schemas.microsoft.com/office/drawing/2014/main" val="469269330"/>
                    </a:ext>
                  </a:extLst>
                </a:gridCol>
                <a:gridCol w="1718463">
                  <a:extLst>
                    <a:ext uri="{9D8B030D-6E8A-4147-A177-3AD203B41FA5}">
                      <a16:colId xmlns:a16="http://schemas.microsoft.com/office/drawing/2014/main" val="3809171195"/>
                    </a:ext>
                  </a:extLst>
                </a:gridCol>
                <a:gridCol w="6150667">
                  <a:extLst>
                    <a:ext uri="{9D8B030D-6E8A-4147-A177-3AD203B41FA5}">
                      <a16:colId xmlns:a16="http://schemas.microsoft.com/office/drawing/2014/main" val="2624923105"/>
                    </a:ext>
                  </a:extLst>
                </a:gridCol>
              </a:tblGrid>
              <a:tr h="222285">
                <a:tc>
                  <a:txBody>
                    <a:bodyPr/>
                    <a:lstStyle/>
                    <a:p>
                      <a:pPr marL="13335" hangingPunct="0"/>
                      <a:r>
                        <a:rPr lang="en-GB" sz="600">
                          <a:effectLst/>
                        </a:rPr>
                        <a:t>NO</a:t>
                      </a:r>
                      <a:endParaRPr lang="en-N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marL="13335" hangingPunct="0"/>
                      <a:r>
                        <a:rPr lang="en-GB" sz="1200" dirty="0">
                          <a:effectLst/>
                        </a:rPr>
                        <a:t>OUTCOMES</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hangingPunct="0"/>
                      <a:r>
                        <a:rPr lang="en-GB" sz="1200" dirty="0">
                          <a:effectLst/>
                        </a:rPr>
                        <a:t>ACTIVITIES</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extLst>
                  <a:ext uri="{0D108BD9-81ED-4DB2-BD59-A6C34878D82A}">
                    <a16:rowId xmlns:a16="http://schemas.microsoft.com/office/drawing/2014/main" val="2230412548"/>
                  </a:ext>
                </a:extLst>
              </a:tr>
              <a:tr h="778000">
                <a:tc>
                  <a:txBody>
                    <a:bodyPr/>
                    <a:lstStyle/>
                    <a:p>
                      <a:pPr hangingPunct="0"/>
                      <a:r>
                        <a:rPr lang="en-GB" sz="600">
                          <a:effectLst/>
                        </a:rPr>
                        <a:t>1</a:t>
                      </a:r>
                      <a:endParaRPr lang="en-N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hangingPunct="0"/>
                      <a:r>
                        <a:rPr lang="en-GB" sz="1200" dirty="0">
                          <a:effectLst/>
                        </a:rPr>
                        <a:t>Identification of implementation/  sites based on the commitment of both LA and community</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marL="342900" lvl="0" indent="-342900" hangingPunct="0">
                        <a:buFont typeface="Symbol" pitchFamily="2" charset="2"/>
                        <a:buChar char=""/>
                      </a:pPr>
                      <a:r>
                        <a:rPr lang="en-GB" sz="1200">
                          <a:effectLst/>
                        </a:rPr>
                        <a:t>Consult communities and Local/Regional/National Authorities to start with profiling (if not already done)</a:t>
                      </a:r>
                      <a:endParaRPr lang="en-NA" sz="1200">
                        <a:effectLst/>
                      </a:endParaRPr>
                    </a:p>
                    <a:p>
                      <a:pPr marL="342900" lvl="0" indent="-342900" hangingPunct="0">
                        <a:buFont typeface="Symbol" pitchFamily="2" charset="2"/>
                        <a:buChar char=""/>
                      </a:pPr>
                      <a:r>
                        <a:rPr lang="en-GB" sz="1200">
                          <a:effectLst/>
                        </a:rPr>
                        <a:t>Identify the demand-driven location (agreement with Authorities and communities to implement the process, availability of bulk services)</a:t>
                      </a:r>
                      <a:endParaRPr lang="en-NA" sz="1200">
                        <a:effectLst/>
                      </a:endParaRPr>
                    </a:p>
                    <a:p>
                      <a:pPr marL="342900" lvl="0" indent="-342900" hangingPunct="0">
                        <a:buFont typeface="Symbol" pitchFamily="2" charset="2"/>
                        <a:buChar char=""/>
                      </a:pPr>
                      <a:r>
                        <a:rPr lang="en-GB" sz="1200">
                          <a:effectLst/>
                        </a:rPr>
                        <a:t>Establish a team from the Local Authority and community and other stakeholders to facilitate the process</a:t>
                      </a:r>
                      <a:endParaRPr lang="en-N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extLst>
                  <a:ext uri="{0D108BD9-81ED-4DB2-BD59-A6C34878D82A}">
                    <a16:rowId xmlns:a16="http://schemas.microsoft.com/office/drawing/2014/main" val="2547748664"/>
                  </a:ext>
                </a:extLst>
              </a:tr>
              <a:tr h="1111428">
                <a:tc>
                  <a:txBody>
                    <a:bodyPr/>
                    <a:lstStyle/>
                    <a:p>
                      <a:pPr hangingPunct="0"/>
                      <a:r>
                        <a:rPr lang="en-GB" sz="600">
                          <a:effectLst/>
                        </a:rPr>
                        <a:t>2</a:t>
                      </a:r>
                      <a:endParaRPr lang="en-N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hangingPunct="0"/>
                      <a:r>
                        <a:rPr lang="en-GB" sz="1200" dirty="0">
                          <a:effectLst/>
                        </a:rPr>
                        <a:t>Information for development decisions</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marL="342900" lvl="0" indent="-342900" hangingPunct="0">
                        <a:buFont typeface="Symbol" pitchFamily="2" charset="2"/>
                        <a:buChar char=""/>
                      </a:pPr>
                      <a:r>
                        <a:rPr lang="en-GB" sz="1200" dirty="0">
                          <a:effectLst/>
                        </a:rPr>
                        <a:t>Undertake Community Land Information Program (CLIP) based on the boundaries of the settlements determined by the LA and communities, as well as backyard shacks, tenants and second households (overcrowded extended families) in existing formal housing</a:t>
                      </a:r>
                      <a:endParaRPr lang="en-NA" sz="1200" dirty="0">
                        <a:effectLst/>
                      </a:endParaRPr>
                    </a:p>
                    <a:p>
                      <a:pPr marL="342900" lvl="0" indent="-342900" hangingPunct="0">
                        <a:buFont typeface="Symbol" pitchFamily="2" charset="2"/>
                        <a:buChar char=""/>
                      </a:pPr>
                      <a:r>
                        <a:rPr lang="en-GB" sz="1200" dirty="0">
                          <a:effectLst/>
                        </a:rPr>
                        <a:t>Register households not covered by CLIP in the informal settlements and saving groups, at relevant LA property division</a:t>
                      </a:r>
                      <a:endParaRPr lang="en-NA" sz="1200" dirty="0">
                        <a:effectLst/>
                      </a:endParaRPr>
                    </a:p>
                    <a:p>
                      <a:pPr marL="342900" lvl="0" indent="-342900" hangingPunct="0">
                        <a:buFont typeface="Symbol" pitchFamily="2" charset="2"/>
                        <a:buChar char=""/>
                      </a:pPr>
                      <a:r>
                        <a:rPr lang="en-GB" sz="1200" dirty="0">
                          <a:effectLst/>
                        </a:rPr>
                        <a:t>Assess of existing bulk infrastructure services </a:t>
                      </a:r>
                      <a:endParaRPr lang="en-NA" sz="1200" dirty="0">
                        <a:effectLst/>
                      </a:endParaRPr>
                    </a:p>
                    <a:p>
                      <a:pPr marL="342900" lvl="0" indent="-342900" hangingPunct="0">
                        <a:buFont typeface="Symbol" pitchFamily="2" charset="2"/>
                        <a:buChar char=""/>
                      </a:pPr>
                      <a:r>
                        <a:rPr lang="en-GB" sz="1200" dirty="0">
                          <a:effectLst/>
                        </a:rPr>
                        <a:t>Identify potential for investments based on Local Authority budgets, central government finance and local community contributions</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extLst>
                  <a:ext uri="{0D108BD9-81ED-4DB2-BD59-A6C34878D82A}">
                    <a16:rowId xmlns:a16="http://schemas.microsoft.com/office/drawing/2014/main" val="4125303835"/>
                  </a:ext>
                </a:extLst>
              </a:tr>
              <a:tr h="1222570">
                <a:tc>
                  <a:txBody>
                    <a:bodyPr/>
                    <a:lstStyle/>
                    <a:p>
                      <a:pPr hangingPunct="0"/>
                      <a:r>
                        <a:rPr lang="en-GB" sz="600">
                          <a:effectLst/>
                        </a:rPr>
                        <a:t>3</a:t>
                      </a:r>
                      <a:endParaRPr lang="en-N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hangingPunct="0"/>
                      <a:r>
                        <a:rPr lang="en-GB" sz="1200" dirty="0">
                          <a:effectLst/>
                        </a:rPr>
                        <a:t>Locally driven settlement plans</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marL="342900" lvl="0" indent="-342900" hangingPunct="0">
                        <a:buFont typeface="Symbol" pitchFamily="2" charset="2"/>
                        <a:buChar char=""/>
                      </a:pPr>
                      <a:r>
                        <a:rPr lang="en-GB" sz="1200" dirty="0">
                          <a:effectLst/>
                        </a:rPr>
                        <a:t>Feedback on settlement data/information with discussion forums to identify priority needs and future planning </a:t>
                      </a:r>
                      <a:endParaRPr lang="en-NA" sz="1200" dirty="0">
                        <a:effectLst/>
                      </a:endParaRPr>
                    </a:p>
                    <a:p>
                      <a:pPr marL="342900" lvl="0" indent="-342900" hangingPunct="0">
                        <a:buFont typeface="Symbol" pitchFamily="2" charset="2"/>
                        <a:buChar char=""/>
                      </a:pPr>
                      <a:r>
                        <a:rPr lang="en-GB" sz="1200" dirty="0">
                          <a:effectLst/>
                        </a:rPr>
                        <a:t>Facilitate city-wide planning sessions with all stakeholders</a:t>
                      </a:r>
                      <a:endParaRPr lang="en-NA" sz="1200" dirty="0">
                        <a:effectLst/>
                      </a:endParaRPr>
                    </a:p>
                    <a:p>
                      <a:pPr marL="342900" lvl="0" indent="-342900" hangingPunct="0">
                        <a:buFont typeface="Symbol" pitchFamily="2" charset="2"/>
                        <a:buChar char=""/>
                      </a:pPr>
                      <a:r>
                        <a:rPr lang="en-GB" sz="1200" dirty="0">
                          <a:effectLst/>
                        </a:rPr>
                        <a:t>Conduct studio sessions on Informal Settlement Upgrading and/or Green Fields Development based on city-wide planning and priority needs identified </a:t>
                      </a:r>
                      <a:endParaRPr lang="en-NA" sz="1200" dirty="0">
                        <a:effectLst/>
                      </a:endParaRPr>
                    </a:p>
                    <a:p>
                      <a:pPr marL="342900" lvl="0" indent="-342900" hangingPunct="0">
                        <a:buFont typeface="Symbol" pitchFamily="2" charset="2"/>
                        <a:buChar char=""/>
                      </a:pPr>
                      <a:r>
                        <a:rPr lang="en-GB" sz="1200" dirty="0">
                          <a:effectLst/>
                        </a:rPr>
                        <a:t>Draw up settlement and greenfield layouts, agreed upon by community and Authorities </a:t>
                      </a:r>
                      <a:endParaRPr lang="en-NA" sz="1200" dirty="0">
                        <a:effectLst/>
                      </a:endParaRPr>
                    </a:p>
                    <a:p>
                      <a:pPr marL="342900" lvl="0" indent="-342900" hangingPunct="0">
                        <a:buFont typeface="Symbol" pitchFamily="2" charset="2"/>
                        <a:buChar char=""/>
                      </a:pPr>
                      <a:r>
                        <a:rPr lang="en-GB" sz="1200" dirty="0">
                          <a:effectLst/>
                        </a:rPr>
                        <a:t>Develop service plans with all stakeholders</a:t>
                      </a:r>
                      <a:endParaRPr lang="en-NA" sz="1200" dirty="0">
                        <a:effectLst/>
                      </a:endParaRPr>
                    </a:p>
                    <a:p>
                      <a:pPr marL="342900" lvl="0" indent="-342900" hangingPunct="0">
                        <a:buFont typeface="Symbol" pitchFamily="2" charset="2"/>
                        <a:buChar char=""/>
                      </a:pPr>
                      <a:r>
                        <a:rPr lang="en-GB" sz="1200" dirty="0">
                          <a:effectLst/>
                        </a:rPr>
                        <a:t>Submit plans to Local Authority for approval for development rights and/or Flexible Land Tenure registration</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extLst>
                  <a:ext uri="{0D108BD9-81ED-4DB2-BD59-A6C34878D82A}">
                    <a16:rowId xmlns:a16="http://schemas.microsoft.com/office/drawing/2014/main" val="3427934690"/>
                  </a:ext>
                </a:extLst>
              </a:tr>
              <a:tr h="1333714">
                <a:tc>
                  <a:txBody>
                    <a:bodyPr/>
                    <a:lstStyle/>
                    <a:p>
                      <a:pPr hangingPunct="0"/>
                      <a:r>
                        <a:rPr lang="en-GB" sz="600" dirty="0">
                          <a:effectLst/>
                        </a:rPr>
                        <a:t>4</a:t>
                      </a:r>
                      <a:endParaRPr lang="en-N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hangingPunct="0"/>
                      <a:r>
                        <a:rPr lang="en-GB" sz="1200" dirty="0">
                          <a:effectLst/>
                        </a:rPr>
                        <a:t>Secure tenure and basic services to enable housing development</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marL="742950" lvl="1" indent="-285750" hangingPunct="0">
                        <a:buFont typeface="+mj-lt"/>
                        <a:buAutoNum type="arabicPeriod"/>
                      </a:pPr>
                      <a:r>
                        <a:rPr lang="en-GB" sz="1200" dirty="0">
                          <a:effectLst/>
                        </a:rPr>
                        <a:t>Establish an enabling body/technical team between the Local, and Regional Authorities, NHAG/or relevant technical supporter, and community and for the installation of basic services (water, sanitation)</a:t>
                      </a:r>
                      <a:endParaRPr lang="en-NA" sz="1200" dirty="0">
                        <a:effectLst/>
                      </a:endParaRPr>
                    </a:p>
                    <a:p>
                      <a:pPr marL="742950" lvl="1" indent="-285750" hangingPunct="0">
                        <a:buFont typeface="+mj-lt"/>
                        <a:buAutoNum type="arabicPeriod"/>
                      </a:pPr>
                      <a:r>
                        <a:rPr lang="en-GB" sz="1200" dirty="0">
                          <a:effectLst/>
                        </a:rPr>
                        <a:t>Survey larger block erven (land surveyor) and individual plots (technician)</a:t>
                      </a:r>
                      <a:endParaRPr lang="en-NA" sz="1200" dirty="0">
                        <a:effectLst/>
                      </a:endParaRPr>
                    </a:p>
                    <a:p>
                      <a:pPr marL="742950" lvl="1" indent="-285750" hangingPunct="0">
                        <a:buFont typeface="+mj-lt"/>
                        <a:buAutoNum type="arabicPeriod"/>
                      </a:pPr>
                      <a:r>
                        <a:rPr lang="en-GB" sz="1200" dirty="0">
                          <a:effectLst/>
                        </a:rPr>
                        <a:t>Start re-blocking process with community</a:t>
                      </a:r>
                      <a:endParaRPr lang="en-NA" sz="1200" dirty="0">
                        <a:effectLst/>
                      </a:endParaRPr>
                    </a:p>
                    <a:p>
                      <a:pPr marL="742950" lvl="1" indent="-285750" hangingPunct="0">
                        <a:buFont typeface="+mj-lt"/>
                        <a:buAutoNum type="arabicPeriod"/>
                      </a:pPr>
                      <a:r>
                        <a:rPr lang="en-GB" sz="1200" dirty="0">
                          <a:effectLst/>
                        </a:rPr>
                        <a:t>Install basic service reticulation with community and as part of learning-by-doing approach </a:t>
                      </a:r>
                      <a:endParaRPr lang="en-NA" sz="1200" dirty="0">
                        <a:effectLst/>
                      </a:endParaRPr>
                    </a:p>
                    <a:p>
                      <a:pPr marL="742950" lvl="1" indent="-285750" hangingPunct="0">
                        <a:buFont typeface="+mj-lt"/>
                        <a:buAutoNum type="arabicPeriod"/>
                      </a:pPr>
                      <a:r>
                        <a:rPr lang="en-GB" sz="1200" dirty="0">
                          <a:effectLst/>
                        </a:rPr>
                        <a:t>Approve occupation and development rights certification (Local Authority) while Flexible Land Tenure application is processed </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extLst>
                  <a:ext uri="{0D108BD9-81ED-4DB2-BD59-A6C34878D82A}">
                    <a16:rowId xmlns:a16="http://schemas.microsoft.com/office/drawing/2014/main" val="562128642"/>
                  </a:ext>
                </a:extLst>
              </a:tr>
              <a:tr h="444571">
                <a:tc>
                  <a:txBody>
                    <a:bodyPr/>
                    <a:lstStyle/>
                    <a:p>
                      <a:pPr hangingPunct="0"/>
                      <a:r>
                        <a:rPr lang="en-GB" sz="600">
                          <a:effectLst/>
                        </a:rPr>
                        <a:t>5</a:t>
                      </a:r>
                      <a:endParaRPr lang="en-N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hangingPunct="0"/>
                      <a:r>
                        <a:rPr lang="en-GB" sz="1200">
                          <a:effectLst/>
                        </a:rPr>
                        <a:t>Improved shelter</a:t>
                      </a:r>
                      <a:endParaRPr lang="en-N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tc>
                  <a:txBody>
                    <a:bodyPr/>
                    <a:lstStyle/>
                    <a:p>
                      <a:pPr marL="342900" lvl="0" indent="-342900" hangingPunct="0">
                        <a:buFont typeface="+mj-lt"/>
                        <a:buAutoNum type="arabicPeriod" startAt="4"/>
                      </a:pPr>
                      <a:r>
                        <a:rPr lang="en-GB" sz="1200" dirty="0">
                          <a:effectLst/>
                        </a:rPr>
                        <a:t>Facilitate households to use/access: (a) their own financial resources; (b) Build Together loans as individuals or independent saving groups; or (c) the </a:t>
                      </a:r>
                      <a:r>
                        <a:rPr lang="en-GB" sz="1200" dirty="0" err="1">
                          <a:effectLst/>
                        </a:rPr>
                        <a:t>Twahangana</a:t>
                      </a:r>
                      <a:r>
                        <a:rPr lang="en-GB" sz="1200" dirty="0">
                          <a:effectLst/>
                        </a:rPr>
                        <a:t> Fund to construct permanent houses</a:t>
                      </a:r>
                      <a:endParaRPr lang="en-N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704" marR="48704" marT="0" marB="0"/>
                </a:tc>
                <a:extLst>
                  <a:ext uri="{0D108BD9-81ED-4DB2-BD59-A6C34878D82A}">
                    <a16:rowId xmlns:a16="http://schemas.microsoft.com/office/drawing/2014/main" val="2799778632"/>
                  </a:ext>
                </a:extLst>
              </a:tr>
            </a:tbl>
          </a:graphicData>
        </a:graphic>
      </p:graphicFrame>
    </p:spTree>
    <p:extLst>
      <p:ext uri="{BB962C8B-B14F-4D97-AF65-F5344CB8AC3E}">
        <p14:creationId xmlns:p14="http://schemas.microsoft.com/office/powerpoint/2010/main" val="209821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2DCAE-95F4-4DF1-A1D6-32DEE79C9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2001" y="836712"/>
            <a:ext cx="8767999" cy="4932000"/>
          </a:xfrm>
          <a:prstGeom prst="rect">
            <a:avLst/>
          </a:prstGeom>
        </p:spPr>
      </p:pic>
      <p:sp>
        <p:nvSpPr>
          <p:cNvPr id="2" name="TextBox 1">
            <a:extLst>
              <a:ext uri="{FF2B5EF4-FFF2-40B4-BE49-F238E27FC236}">
                <a16:creationId xmlns:a16="http://schemas.microsoft.com/office/drawing/2014/main" id="{6ABFCA14-F73F-D94A-8131-6634FCA4BCB2}"/>
              </a:ext>
            </a:extLst>
          </p:cNvPr>
          <p:cNvSpPr txBox="1"/>
          <p:nvPr/>
        </p:nvSpPr>
        <p:spPr>
          <a:xfrm>
            <a:off x="2063553" y="260649"/>
            <a:ext cx="7162153" cy="646331"/>
          </a:xfrm>
          <a:prstGeom prst="rect">
            <a:avLst/>
          </a:prstGeom>
          <a:noFill/>
        </p:spPr>
        <p:txBody>
          <a:bodyPr wrap="square" rtlCol="0">
            <a:spAutoFit/>
          </a:bodyPr>
          <a:lstStyle/>
          <a:p>
            <a:r>
              <a:rPr lang="en-NA" dirty="0"/>
              <a:t>Enumerations -  mapping structures and socio-economic data through the Community Land Information Program</a:t>
            </a:r>
          </a:p>
        </p:txBody>
      </p:sp>
    </p:spTree>
    <p:extLst>
      <p:ext uri="{BB962C8B-B14F-4D97-AF65-F5344CB8AC3E}">
        <p14:creationId xmlns:p14="http://schemas.microsoft.com/office/powerpoint/2010/main" val="163466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22E952F-8263-2641-BFA0-F90D2EC143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641" y="963009"/>
            <a:ext cx="7555185" cy="5669567"/>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61E80E32-10BA-9349-BE7E-E842D895228A}"/>
              </a:ext>
            </a:extLst>
          </p:cNvPr>
          <p:cNvSpPr txBox="1"/>
          <p:nvPr/>
        </p:nvSpPr>
        <p:spPr>
          <a:xfrm>
            <a:off x="2135560" y="225425"/>
            <a:ext cx="6696744" cy="646331"/>
          </a:xfrm>
          <a:prstGeom prst="rect">
            <a:avLst/>
          </a:prstGeom>
          <a:noFill/>
        </p:spPr>
        <p:txBody>
          <a:bodyPr wrap="square" rtlCol="0">
            <a:spAutoFit/>
          </a:bodyPr>
          <a:lstStyle/>
          <a:p>
            <a:r>
              <a:rPr lang="en-NA" dirty="0"/>
              <a:t>Feedback  of results to community and Local Authority</a:t>
            </a:r>
          </a:p>
          <a:p>
            <a:r>
              <a:rPr lang="en-NA" dirty="0"/>
              <a:t>Who are we, what can we afford, and what do we need?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DEA-95E1-4449-AAD3-273AC08DF039}"/>
              </a:ext>
            </a:extLst>
          </p:cNvPr>
          <p:cNvSpPr>
            <a:spLocks noGrp="1"/>
          </p:cNvSpPr>
          <p:nvPr>
            <p:ph type="title"/>
          </p:nvPr>
        </p:nvSpPr>
        <p:spPr/>
        <p:txBody>
          <a:bodyPr>
            <a:normAutofit fontScale="90000"/>
          </a:bodyPr>
          <a:lstStyle/>
          <a:p>
            <a:r>
              <a:rPr lang="en-NA" dirty="0"/>
              <a:t>Background to Housing </a:t>
            </a:r>
            <a:br>
              <a:rPr lang="en-NA" dirty="0"/>
            </a:br>
            <a:r>
              <a:rPr lang="en-NA" sz="3100" dirty="0"/>
              <a:t>(as per current housing policy revision)</a:t>
            </a:r>
          </a:p>
        </p:txBody>
      </p:sp>
      <p:sp>
        <p:nvSpPr>
          <p:cNvPr id="3" name="Content Placeholder 2">
            <a:extLst>
              <a:ext uri="{FF2B5EF4-FFF2-40B4-BE49-F238E27FC236}">
                <a16:creationId xmlns:a16="http://schemas.microsoft.com/office/drawing/2014/main" id="{8705021B-23E9-214A-9AAC-790E47FC4BC2}"/>
              </a:ext>
            </a:extLst>
          </p:cNvPr>
          <p:cNvSpPr>
            <a:spLocks noGrp="1"/>
          </p:cNvSpPr>
          <p:nvPr>
            <p:ph idx="1"/>
          </p:nvPr>
        </p:nvSpPr>
        <p:spPr/>
        <p:txBody>
          <a:bodyPr>
            <a:normAutofit fontScale="92500" lnSpcReduction="10000"/>
          </a:bodyPr>
          <a:lstStyle/>
          <a:p>
            <a:r>
              <a:rPr lang="en-GB" dirty="0"/>
              <a:t>The Namibian housing crisis is characterised by high housing costs due to </a:t>
            </a:r>
          </a:p>
          <a:p>
            <a:pPr lvl="2"/>
            <a:r>
              <a:rPr lang="en-GB" dirty="0"/>
              <a:t>slow and costly delivery of serviced land and </a:t>
            </a:r>
          </a:p>
          <a:p>
            <a:pPr lvl="2"/>
            <a:r>
              <a:rPr lang="en-GB" dirty="0"/>
              <a:t>negligible affordable formal housing production, </a:t>
            </a:r>
          </a:p>
          <a:p>
            <a:pPr marL="914400" lvl="2" indent="0">
              <a:buNone/>
            </a:pPr>
            <a:r>
              <a:rPr lang="en-GB" dirty="0"/>
              <a:t>in a context of high un- and underemployment, and extremely low levels of household income. </a:t>
            </a:r>
          </a:p>
          <a:p>
            <a:r>
              <a:rPr lang="en-GB" dirty="0"/>
              <a:t>2009 policy emphasis on homeownership as economic driver  </a:t>
            </a:r>
          </a:p>
          <a:p>
            <a:r>
              <a:rPr lang="en-GB" dirty="0"/>
              <a:t>Mass Housing Development Programme (MHDP) predominantly focus on credit-linked housing during the pilot phase as the houses remained unaffordable to the majority. </a:t>
            </a:r>
          </a:p>
          <a:p>
            <a:endParaRPr lang="en-NA" dirty="0"/>
          </a:p>
        </p:txBody>
      </p:sp>
    </p:spTree>
    <p:extLst>
      <p:ext uri="{BB962C8B-B14F-4D97-AF65-F5344CB8AC3E}">
        <p14:creationId xmlns:p14="http://schemas.microsoft.com/office/powerpoint/2010/main" val="238063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358A97D-2DF1-4D48-AA9E-7FB7DFEF6A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026763"/>
            <a:ext cx="9144000" cy="4804475"/>
          </a:xfrm>
          <a:prstGeom prst="rect">
            <a:avLst/>
          </a:prstGeom>
        </p:spPr>
      </p:pic>
      <p:sp>
        <p:nvSpPr>
          <p:cNvPr id="5" name="TextBox 4">
            <a:extLst>
              <a:ext uri="{FF2B5EF4-FFF2-40B4-BE49-F238E27FC236}">
                <a16:creationId xmlns:a16="http://schemas.microsoft.com/office/drawing/2014/main" id="{78083A95-00F8-7B43-8460-698413F9B1FC}"/>
              </a:ext>
            </a:extLst>
          </p:cNvPr>
          <p:cNvSpPr txBox="1"/>
          <p:nvPr/>
        </p:nvSpPr>
        <p:spPr>
          <a:xfrm>
            <a:off x="2136184" y="286719"/>
            <a:ext cx="7776241" cy="923330"/>
          </a:xfrm>
          <a:prstGeom prst="rect">
            <a:avLst/>
          </a:prstGeom>
          <a:noFill/>
        </p:spPr>
        <p:txBody>
          <a:bodyPr wrap="square" rtlCol="0">
            <a:spAutoFit/>
          </a:bodyPr>
          <a:lstStyle/>
          <a:p>
            <a:r>
              <a:rPr lang="en-GB" dirty="0"/>
              <a:t>L</a:t>
            </a:r>
            <a:r>
              <a:rPr lang="en-NA" dirty="0"/>
              <a:t>ayout plans prepared by community during planning studios with students and professionals</a:t>
            </a:r>
          </a:p>
          <a:p>
            <a:r>
              <a:rPr lang="en-NA" dirty="0"/>
              <a:t>What do we want? </a:t>
            </a:r>
          </a:p>
        </p:txBody>
      </p:sp>
    </p:spTree>
    <p:extLst>
      <p:ext uri="{BB962C8B-B14F-4D97-AF65-F5344CB8AC3E}">
        <p14:creationId xmlns:p14="http://schemas.microsoft.com/office/powerpoint/2010/main" val="62955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3EB1-D969-B141-9C56-9F9ABB46DBAD}"/>
              </a:ext>
            </a:extLst>
          </p:cNvPr>
          <p:cNvSpPr>
            <a:spLocks noGrp="1"/>
          </p:cNvSpPr>
          <p:nvPr>
            <p:ph type="title"/>
          </p:nvPr>
        </p:nvSpPr>
        <p:spPr>
          <a:xfrm>
            <a:off x="1828800" y="5495926"/>
            <a:ext cx="7772400" cy="593725"/>
          </a:xfrm>
        </p:spPr>
        <p:txBody>
          <a:bodyPr/>
          <a:lstStyle/>
          <a:p>
            <a:pPr>
              <a:defRPr/>
            </a:pPr>
            <a:r>
              <a:rPr lang="en-US" dirty="0"/>
              <a:t>DRAFT LAYOUT FROM THE  COMMUNITY STUDIO </a:t>
            </a:r>
          </a:p>
        </p:txBody>
      </p:sp>
      <p:sp>
        <p:nvSpPr>
          <p:cNvPr id="38914" name="Text Placeholder 2">
            <a:extLst>
              <a:ext uri="{FF2B5EF4-FFF2-40B4-BE49-F238E27FC236}">
                <a16:creationId xmlns:a16="http://schemas.microsoft.com/office/drawing/2014/main" id="{7F1F3558-5FBB-374B-A75E-CFB0831AF825}"/>
              </a:ext>
            </a:extLst>
          </p:cNvPr>
          <p:cNvSpPr>
            <a:spLocks noGrp="1"/>
          </p:cNvSpPr>
          <p:nvPr>
            <p:ph type="body" sz="half" idx="2"/>
          </p:nvPr>
        </p:nvSpPr>
        <p:spPr>
          <a:xfrm>
            <a:off x="1828800" y="6096000"/>
            <a:ext cx="7772400" cy="609600"/>
          </a:xfrm>
        </p:spPr>
        <p:txBody>
          <a:bodyPr/>
          <a:lstStyle/>
          <a:p>
            <a:endParaRPr lang="en-US" altLang="en-NA">
              <a:ea typeface="ＭＳ Ｐゴシック" panose="020B0600070205080204" pitchFamily="34" charset="-128"/>
            </a:endParaRPr>
          </a:p>
        </p:txBody>
      </p:sp>
      <p:pic>
        <p:nvPicPr>
          <p:cNvPr id="38915" name="Content Placeholder 5" descr="FINAL FREEDOM LAYOUT-1.jpg">
            <a:extLst>
              <a:ext uri="{FF2B5EF4-FFF2-40B4-BE49-F238E27FC236}">
                <a16:creationId xmlns:a16="http://schemas.microsoft.com/office/drawing/2014/main" id="{899174B1-7590-9641-8DF2-F5B379F363DF}"/>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a:xfrm rot="5400000">
            <a:off x="3502026" y="-744538"/>
            <a:ext cx="4076700" cy="7096125"/>
          </a:xfrm>
        </p:spPr>
      </p:pic>
      <p:sp>
        <p:nvSpPr>
          <p:cNvPr id="5" name="Date Placeholder 4">
            <a:extLst>
              <a:ext uri="{FF2B5EF4-FFF2-40B4-BE49-F238E27FC236}">
                <a16:creationId xmlns:a16="http://schemas.microsoft.com/office/drawing/2014/main" id="{6D7FE4CB-5B9E-A646-8D7A-7259156ADBAE}"/>
              </a:ext>
            </a:extLst>
          </p:cNvPr>
          <p:cNvSpPr>
            <a:spLocks noGrp="1"/>
          </p:cNvSpPr>
          <p:nvPr>
            <p:ph type="dt" sz="quarter" idx="16"/>
          </p:nvPr>
        </p:nvSpPr>
        <p:spPr/>
        <p:txBody>
          <a:bodyPr/>
          <a:lstStyle/>
          <a:p>
            <a:pPr>
              <a:defRPr/>
            </a:pPr>
            <a:r>
              <a:rPr lang="en-GB" altLang="en-US"/>
              <a:t>10/06/15</a:t>
            </a:r>
          </a:p>
        </p:txBody>
      </p:sp>
      <p:sp>
        <p:nvSpPr>
          <p:cNvPr id="3" name="TextBox 2">
            <a:extLst>
              <a:ext uri="{FF2B5EF4-FFF2-40B4-BE49-F238E27FC236}">
                <a16:creationId xmlns:a16="http://schemas.microsoft.com/office/drawing/2014/main" id="{7F6E20CA-2ADA-1244-A0B8-F7D26657EA8C}"/>
              </a:ext>
            </a:extLst>
          </p:cNvPr>
          <p:cNvSpPr txBox="1"/>
          <p:nvPr/>
        </p:nvSpPr>
        <p:spPr>
          <a:xfrm>
            <a:off x="2554638" y="294469"/>
            <a:ext cx="6853731" cy="646331"/>
          </a:xfrm>
          <a:prstGeom prst="rect">
            <a:avLst/>
          </a:prstGeom>
          <a:noFill/>
        </p:spPr>
        <p:txBody>
          <a:bodyPr wrap="square" rtlCol="0">
            <a:spAutoFit/>
          </a:bodyPr>
          <a:lstStyle/>
          <a:p>
            <a:r>
              <a:rPr lang="en-NA" dirty="0"/>
              <a:t>Draft layout plan for Local Authority approval–</a:t>
            </a:r>
          </a:p>
          <a:p>
            <a:r>
              <a:rPr lang="en-NA" dirty="0"/>
              <a:t>Can our dream become a reality?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BB30A-C9A8-44C3-8FFC-C02F9FB5CBFA}"/>
              </a:ext>
            </a:extLst>
          </p:cNvPr>
          <p:cNvPicPr>
            <a:picLocks noGrp="1" noChangeAspect="1"/>
          </p:cNvPicPr>
          <p:nvPr>
            <p:ph idx="1"/>
          </p:nvPr>
        </p:nvPicPr>
        <p:blipFill>
          <a:blip r:embed="rId2"/>
          <a:stretch>
            <a:fillRect/>
          </a:stretch>
        </p:blipFill>
        <p:spPr>
          <a:xfrm>
            <a:off x="1535562" y="1107000"/>
            <a:ext cx="9131644" cy="4644000"/>
          </a:xfrm>
          <a:prstGeom prst="rect">
            <a:avLst/>
          </a:prstGeom>
        </p:spPr>
      </p:pic>
      <p:sp>
        <p:nvSpPr>
          <p:cNvPr id="2" name="TextBox 1">
            <a:extLst>
              <a:ext uri="{FF2B5EF4-FFF2-40B4-BE49-F238E27FC236}">
                <a16:creationId xmlns:a16="http://schemas.microsoft.com/office/drawing/2014/main" id="{8CF74742-8D29-0340-B0DE-B3820128513A}"/>
              </a:ext>
            </a:extLst>
          </p:cNvPr>
          <p:cNvSpPr txBox="1"/>
          <p:nvPr/>
        </p:nvSpPr>
        <p:spPr>
          <a:xfrm>
            <a:off x="2539140" y="503696"/>
            <a:ext cx="3647665" cy="646331"/>
          </a:xfrm>
          <a:prstGeom prst="rect">
            <a:avLst/>
          </a:prstGeom>
          <a:noFill/>
        </p:spPr>
        <p:txBody>
          <a:bodyPr wrap="none" rtlCol="0">
            <a:spAutoFit/>
          </a:bodyPr>
          <a:lstStyle/>
          <a:p>
            <a:r>
              <a:rPr lang="en-NA" dirty="0"/>
              <a:t>Reblocking: </a:t>
            </a:r>
          </a:p>
          <a:p>
            <a:r>
              <a:rPr lang="en-NA" dirty="0"/>
              <a:t>Survey blocks – moving into sites </a:t>
            </a:r>
          </a:p>
        </p:txBody>
      </p:sp>
    </p:spTree>
    <p:extLst>
      <p:ext uri="{BB962C8B-B14F-4D97-AF65-F5344CB8AC3E}">
        <p14:creationId xmlns:p14="http://schemas.microsoft.com/office/powerpoint/2010/main" val="2525570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673CF3-3C67-4D4C-A71D-872E25484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5520" y="381000"/>
            <a:ext cx="8712968" cy="6096000"/>
          </a:xfrm>
          <a:prstGeom prst="rect">
            <a:avLst/>
          </a:prstGeom>
        </p:spPr>
      </p:pic>
    </p:spTree>
    <p:extLst>
      <p:ext uri="{BB962C8B-B14F-4D97-AF65-F5344CB8AC3E}">
        <p14:creationId xmlns:p14="http://schemas.microsoft.com/office/powerpoint/2010/main" val="343604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68E37F-5B19-47AE-BF3F-2EFD935A4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1" y="14334"/>
            <a:ext cx="9144000" cy="6336000"/>
          </a:xfrm>
          <a:prstGeom prst="rect">
            <a:avLst/>
          </a:prstGeom>
        </p:spPr>
      </p:pic>
    </p:spTree>
    <p:extLst>
      <p:ext uri="{BB962C8B-B14F-4D97-AF65-F5344CB8AC3E}">
        <p14:creationId xmlns:p14="http://schemas.microsoft.com/office/powerpoint/2010/main" val="214316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ctrTitle"/>
          </p:nvPr>
        </p:nvSpPr>
        <p:spPr/>
        <p:txBody>
          <a:bodyPr>
            <a:normAutofit/>
          </a:bodyPr>
          <a:lstStyle/>
          <a:p>
            <a:pPr>
              <a:defRPr/>
            </a:pPr>
            <a:r>
              <a:rPr lang="en-US" sz="3600" dirty="0">
                <a:solidFill>
                  <a:schemeClr val="bg1"/>
                </a:solidFill>
              </a:rPr>
              <a:t>Thank you</a:t>
            </a:r>
          </a:p>
        </p:txBody>
      </p:sp>
      <p:sp>
        <p:nvSpPr>
          <p:cNvPr id="3" name="TextBox 2">
            <a:extLst>
              <a:ext uri="{FF2B5EF4-FFF2-40B4-BE49-F238E27FC236}">
                <a16:creationId xmlns:a16="http://schemas.microsoft.com/office/drawing/2014/main" id="{F299604E-89CB-3448-A7BB-50148EAE4FED}"/>
              </a:ext>
            </a:extLst>
          </p:cNvPr>
          <p:cNvSpPr txBox="1"/>
          <p:nvPr/>
        </p:nvSpPr>
        <p:spPr>
          <a:xfrm>
            <a:off x="5468320" y="77175"/>
            <a:ext cx="3724025" cy="369332"/>
          </a:xfrm>
          <a:prstGeom prst="rect">
            <a:avLst/>
          </a:prstGeom>
          <a:noFill/>
        </p:spPr>
        <p:txBody>
          <a:bodyPr wrap="square" rtlCol="0">
            <a:spAutoFit/>
          </a:bodyPr>
          <a:lstStyle/>
          <a:p>
            <a:r>
              <a:rPr lang="en-US" altLang="en-US" dirty="0"/>
              <a:t>Servicing of land</a:t>
            </a:r>
            <a:endParaRPr lang="en-NA" dirty="0"/>
          </a:p>
        </p:txBody>
      </p:sp>
      <p:pic>
        <p:nvPicPr>
          <p:cNvPr id="9" name="Picture 4" descr="A few people working in a field&#10;&#10;Description automatically generated with low confidence">
            <a:extLst>
              <a:ext uri="{FF2B5EF4-FFF2-40B4-BE49-F238E27FC236}">
                <a16:creationId xmlns:a16="http://schemas.microsoft.com/office/drawing/2014/main" id="{05BBC8C4-77E9-EE47-8EB1-F923AFCEF8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4548" y="3429001"/>
            <a:ext cx="6550927" cy="29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3683" y="446508"/>
            <a:ext cx="4248472" cy="3523275"/>
          </a:xfrm>
          <a:prstGeom prst="rect">
            <a:avLst/>
          </a:prstGeom>
        </p:spPr>
      </p:pic>
    </p:spTree>
    <p:extLst>
      <p:ext uri="{BB962C8B-B14F-4D97-AF65-F5344CB8AC3E}">
        <p14:creationId xmlns:p14="http://schemas.microsoft.com/office/powerpoint/2010/main" val="4051840285"/>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D01F-6733-7796-9BDB-2888A9B4464B}"/>
              </a:ext>
            </a:extLst>
          </p:cNvPr>
          <p:cNvSpPr>
            <a:spLocks noGrp="1"/>
          </p:cNvSpPr>
          <p:nvPr>
            <p:ph type="title"/>
          </p:nvPr>
        </p:nvSpPr>
        <p:spPr>
          <a:xfrm>
            <a:off x="1981200" y="274639"/>
            <a:ext cx="8229600" cy="45719"/>
          </a:xfrm>
        </p:spPr>
        <p:txBody>
          <a:bodyPr>
            <a:normAutofit fontScale="90000"/>
          </a:bodyPr>
          <a:lstStyle/>
          <a:p>
            <a:br>
              <a:rPr lang="en-NA" dirty="0"/>
            </a:br>
            <a:r>
              <a:rPr lang="en-NA" sz="2200" dirty="0"/>
              <a:t>Informal Settlement Upgrading in Partnership with Local Authorities</a:t>
            </a:r>
          </a:p>
        </p:txBody>
      </p:sp>
      <p:pic>
        <p:nvPicPr>
          <p:cNvPr id="6" name="Picture 5">
            <a:extLst>
              <a:ext uri="{FF2B5EF4-FFF2-40B4-BE49-F238E27FC236}">
                <a16:creationId xmlns:a16="http://schemas.microsoft.com/office/drawing/2014/main" id="{A9D7461F-F1CF-0272-A021-B15CFCB9312E}"/>
              </a:ext>
            </a:extLst>
          </p:cNvPr>
          <p:cNvPicPr>
            <a:picLocks noChangeAspect="1"/>
          </p:cNvPicPr>
          <p:nvPr/>
        </p:nvPicPr>
        <p:blipFill>
          <a:blip r:embed="rId2"/>
          <a:stretch>
            <a:fillRect/>
          </a:stretch>
        </p:blipFill>
        <p:spPr>
          <a:xfrm>
            <a:off x="2711624" y="736431"/>
            <a:ext cx="6985000" cy="6299200"/>
          </a:xfrm>
          <a:prstGeom prst="rect">
            <a:avLst/>
          </a:prstGeom>
        </p:spPr>
      </p:pic>
    </p:spTree>
    <p:extLst>
      <p:ext uri="{BB962C8B-B14F-4D97-AF65-F5344CB8AC3E}">
        <p14:creationId xmlns:p14="http://schemas.microsoft.com/office/powerpoint/2010/main" val="2592784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9AB6-AAA5-2240-B3AA-D40974E5A379}"/>
              </a:ext>
            </a:extLst>
          </p:cNvPr>
          <p:cNvSpPr>
            <a:spLocks noGrp="1"/>
          </p:cNvSpPr>
          <p:nvPr>
            <p:ph type="title"/>
          </p:nvPr>
        </p:nvSpPr>
        <p:spPr/>
        <p:txBody>
          <a:bodyPr>
            <a:normAutofit fontScale="90000"/>
          </a:bodyPr>
          <a:lstStyle/>
          <a:p>
            <a:r>
              <a:rPr lang="en-NA" dirty="0"/>
              <a:t>IMPACT OF COMMUNITY DRIVEN UPGRADING  	WORK</a:t>
            </a:r>
          </a:p>
        </p:txBody>
      </p:sp>
      <p:sp>
        <p:nvSpPr>
          <p:cNvPr id="3" name="Content Placeholder 2">
            <a:extLst>
              <a:ext uri="{FF2B5EF4-FFF2-40B4-BE49-F238E27FC236}">
                <a16:creationId xmlns:a16="http://schemas.microsoft.com/office/drawing/2014/main" id="{AE67A3D0-C292-C747-BB48-90722EDE88BF}"/>
              </a:ext>
            </a:extLst>
          </p:cNvPr>
          <p:cNvSpPr>
            <a:spLocks noGrp="1"/>
          </p:cNvSpPr>
          <p:nvPr>
            <p:ph idx="1"/>
          </p:nvPr>
        </p:nvSpPr>
        <p:spPr/>
        <p:txBody>
          <a:bodyPr>
            <a:normAutofit fontScale="92500" lnSpcReduction="20000"/>
          </a:bodyPr>
          <a:lstStyle/>
          <a:p>
            <a:r>
              <a:rPr lang="en-NA" dirty="0"/>
              <a:t>Gobabis Freedom Square the first pilot resulted in 1,115 households occupying developable land with water and sanitation for less thatn N$10,000 per plot  (conventional development in Gobabis is N$80,000)</a:t>
            </a:r>
          </a:p>
          <a:p>
            <a:r>
              <a:rPr lang="en-GB" dirty="0"/>
              <a:t>R</a:t>
            </a:r>
            <a:r>
              <a:rPr lang="en-NA" dirty="0"/>
              <a:t>eceived flexible land tenure titles </a:t>
            </a:r>
          </a:p>
          <a:p>
            <a:r>
              <a:rPr lang="en-NA" dirty="0"/>
              <a:t>Start constructing housing from Twahangana Fund and with own initiatives</a:t>
            </a:r>
          </a:p>
          <a:p>
            <a:r>
              <a:rPr lang="en-NA" dirty="0"/>
              <a:t>Another 23 Local Authorities are active in upgrading work – in 34 Informal settlement with 27,000 households </a:t>
            </a:r>
          </a:p>
          <a:p>
            <a:r>
              <a:rPr lang="en-NA" dirty="0"/>
              <a:t>1,400 households in Karibib and Helao Nafidi informal settlements have access to water, marked plots and are installing sewer  </a:t>
            </a:r>
          </a:p>
        </p:txBody>
      </p:sp>
    </p:spTree>
    <p:extLst>
      <p:ext uri="{BB962C8B-B14F-4D97-AF65-F5344CB8AC3E}">
        <p14:creationId xmlns:p14="http://schemas.microsoft.com/office/powerpoint/2010/main" val="200406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5ABF-1D48-864E-A18D-3EB717E51B54}"/>
              </a:ext>
            </a:extLst>
          </p:cNvPr>
          <p:cNvSpPr>
            <a:spLocks noGrp="1"/>
          </p:cNvSpPr>
          <p:nvPr>
            <p:ph type="title"/>
          </p:nvPr>
        </p:nvSpPr>
        <p:spPr/>
        <p:txBody>
          <a:bodyPr>
            <a:noAutofit/>
          </a:bodyPr>
          <a:lstStyle/>
          <a:p>
            <a:r>
              <a:rPr lang="en-NA" sz="3600" dirty="0"/>
              <a:t>SOCIAL IMPACT OF ENABLING COMMUNITIES TO PARTICIPATE IN THE HOUSING AND LAND PROCESS</a:t>
            </a:r>
          </a:p>
        </p:txBody>
      </p:sp>
      <p:sp>
        <p:nvSpPr>
          <p:cNvPr id="3" name="Content Placeholder 2">
            <a:extLst>
              <a:ext uri="{FF2B5EF4-FFF2-40B4-BE49-F238E27FC236}">
                <a16:creationId xmlns:a16="http://schemas.microsoft.com/office/drawing/2014/main" id="{99CA8A1F-33D9-E441-89C3-B60CB83404FE}"/>
              </a:ext>
            </a:extLst>
          </p:cNvPr>
          <p:cNvSpPr>
            <a:spLocks noGrp="1"/>
          </p:cNvSpPr>
          <p:nvPr>
            <p:ph idx="1"/>
          </p:nvPr>
        </p:nvSpPr>
        <p:spPr>
          <a:xfrm>
            <a:off x="1972867" y="2057400"/>
            <a:ext cx="8229600" cy="4525963"/>
          </a:xfrm>
        </p:spPr>
        <p:txBody>
          <a:bodyPr>
            <a:normAutofit fontScale="85000" lnSpcReduction="10000"/>
          </a:bodyPr>
          <a:lstStyle/>
          <a:p>
            <a:r>
              <a:rPr lang="en-NA" dirty="0"/>
              <a:t>Meeting </a:t>
            </a:r>
            <a:r>
              <a:rPr lang="en-GB" dirty="0" err="1"/>
              <a:t>th</a:t>
            </a:r>
            <a:r>
              <a:rPr lang="en-NA" dirty="0"/>
              <a:t>e need for a “home” on scale with less per capital costs (N$35,000 to N$40,000 per house), while communities and technical support add more than double that value on the capital invested</a:t>
            </a:r>
          </a:p>
          <a:p>
            <a:r>
              <a:rPr lang="en-NA" dirty="0"/>
              <a:t>ownership on local level</a:t>
            </a:r>
          </a:p>
          <a:p>
            <a:r>
              <a:rPr lang="en-GB" dirty="0"/>
              <a:t>Enabling </a:t>
            </a:r>
            <a:r>
              <a:rPr lang="en-NA" dirty="0"/>
              <a:t> social capital and shared knowledge</a:t>
            </a:r>
          </a:p>
          <a:p>
            <a:r>
              <a:rPr lang="en-GB" dirty="0"/>
              <a:t>B</a:t>
            </a:r>
            <a:r>
              <a:rPr lang="en-NA" dirty="0"/>
              <a:t>uilding capacity of the “excluded” especially women and low-income earners</a:t>
            </a:r>
          </a:p>
          <a:p>
            <a:r>
              <a:rPr lang="en-NA" dirty="0"/>
              <a:t>Broader community (Local Authorities, private sector, individuals) contribute to the process – broadening the principle of partnership</a:t>
            </a:r>
          </a:p>
          <a:p>
            <a:pPr marL="0" indent="0">
              <a:buNone/>
            </a:pPr>
            <a:endParaRPr lang="en-NA" dirty="0"/>
          </a:p>
          <a:p>
            <a:endParaRPr lang="en-NA" dirty="0"/>
          </a:p>
          <a:p>
            <a:endParaRPr lang="en-NA" dirty="0"/>
          </a:p>
        </p:txBody>
      </p:sp>
    </p:spTree>
    <p:extLst>
      <p:ext uri="{BB962C8B-B14F-4D97-AF65-F5344CB8AC3E}">
        <p14:creationId xmlns:p14="http://schemas.microsoft.com/office/powerpoint/2010/main" val="4214911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0EDA-4C04-634B-87CE-F78D78ED7259}"/>
              </a:ext>
            </a:extLst>
          </p:cNvPr>
          <p:cNvSpPr>
            <a:spLocks noGrp="1"/>
          </p:cNvSpPr>
          <p:nvPr>
            <p:ph type="title"/>
          </p:nvPr>
        </p:nvSpPr>
        <p:spPr/>
        <p:txBody>
          <a:bodyPr/>
          <a:lstStyle/>
          <a:p>
            <a:endParaRPr lang="en-NA"/>
          </a:p>
        </p:txBody>
      </p:sp>
      <p:pic>
        <p:nvPicPr>
          <p:cNvPr id="5" name="Picture 4">
            <a:extLst>
              <a:ext uri="{FF2B5EF4-FFF2-40B4-BE49-F238E27FC236}">
                <a16:creationId xmlns:a16="http://schemas.microsoft.com/office/drawing/2014/main" id="{005309CC-BD46-E144-8F8E-CE254E9220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369586" y="-666074"/>
            <a:ext cx="3996444" cy="5328592"/>
          </a:xfrm>
          <a:prstGeom prst="rect">
            <a:avLst/>
          </a:prstGeom>
        </p:spPr>
      </p:pic>
      <p:pic>
        <p:nvPicPr>
          <p:cNvPr id="6" name="Picture 5">
            <a:extLst>
              <a:ext uri="{FF2B5EF4-FFF2-40B4-BE49-F238E27FC236}">
                <a16:creationId xmlns:a16="http://schemas.microsoft.com/office/drawing/2014/main" id="{01C352C4-558B-074E-AB90-C1EAD06CB5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4298" y="12917"/>
            <a:ext cx="3356502" cy="4475336"/>
          </a:xfrm>
          <a:prstGeom prst="rect">
            <a:avLst/>
          </a:prstGeom>
        </p:spPr>
      </p:pic>
      <p:pic>
        <p:nvPicPr>
          <p:cNvPr id="9" name="Content Placeholder 8">
            <a:extLst>
              <a:ext uri="{FF2B5EF4-FFF2-40B4-BE49-F238E27FC236}">
                <a16:creationId xmlns:a16="http://schemas.microsoft.com/office/drawing/2014/main" id="{5680FD04-915B-664C-8013-4E19A1EB17A3}"/>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524000" y="2057400"/>
            <a:ext cx="3394472" cy="4525963"/>
          </a:xfrm>
          <a:prstGeom prst="rect">
            <a:avLst/>
          </a:prstGeom>
        </p:spPr>
      </p:pic>
      <p:pic>
        <p:nvPicPr>
          <p:cNvPr id="11" name="Picture 10">
            <a:extLst>
              <a:ext uri="{FF2B5EF4-FFF2-40B4-BE49-F238E27FC236}">
                <a16:creationId xmlns:a16="http://schemas.microsoft.com/office/drawing/2014/main" id="{EDC7383E-EB33-7C42-BC8D-54EB5DFEE5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3768" y="2908501"/>
            <a:ext cx="5220072" cy="3915055"/>
          </a:xfrm>
          <a:prstGeom prst="rect">
            <a:avLst/>
          </a:prstGeom>
        </p:spPr>
      </p:pic>
    </p:spTree>
    <p:extLst>
      <p:ext uri="{BB962C8B-B14F-4D97-AF65-F5344CB8AC3E}">
        <p14:creationId xmlns:p14="http://schemas.microsoft.com/office/powerpoint/2010/main" val="190335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E9B2-A418-4C6C-8040-990493D88469}"/>
              </a:ext>
            </a:extLst>
          </p:cNvPr>
          <p:cNvSpPr>
            <a:spLocks noGrp="1"/>
          </p:cNvSpPr>
          <p:nvPr>
            <p:ph type="title"/>
          </p:nvPr>
        </p:nvSpPr>
        <p:spPr/>
        <p:txBody>
          <a:bodyPr/>
          <a:lstStyle/>
          <a:p>
            <a:r>
              <a:rPr lang="en-GB" dirty="0"/>
              <a:t>Social Context of Housing</a:t>
            </a:r>
            <a:endParaRPr lang="en-NA" dirty="0"/>
          </a:p>
        </p:txBody>
      </p:sp>
      <p:sp>
        <p:nvSpPr>
          <p:cNvPr id="3" name="Content Placeholder 2">
            <a:extLst>
              <a:ext uri="{FF2B5EF4-FFF2-40B4-BE49-F238E27FC236}">
                <a16:creationId xmlns:a16="http://schemas.microsoft.com/office/drawing/2014/main" id="{326CD8C1-1B88-47C0-96D8-2689FCE00D89}"/>
              </a:ext>
            </a:extLst>
          </p:cNvPr>
          <p:cNvSpPr>
            <a:spLocks noGrp="1"/>
          </p:cNvSpPr>
          <p:nvPr>
            <p:ph idx="1"/>
          </p:nvPr>
        </p:nvSpPr>
        <p:spPr/>
        <p:txBody>
          <a:bodyPr>
            <a:normAutofit fontScale="77500" lnSpcReduction="20000"/>
          </a:bodyPr>
          <a:lstStyle/>
          <a:p>
            <a:pPr marL="0" indent="0">
              <a:buNone/>
            </a:pPr>
            <a:r>
              <a:rPr lang="en-GB" b="1" dirty="0"/>
              <a:t>Majority of the population is excluded from accessing conventional credit-linked housing according to NSA statistics</a:t>
            </a:r>
          </a:p>
          <a:p>
            <a:r>
              <a:rPr lang="en-GB" dirty="0"/>
              <a:t> 62% earning  below N$5,000 per month</a:t>
            </a:r>
          </a:p>
          <a:p>
            <a:r>
              <a:rPr lang="en-GB" dirty="0"/>
              <a:t> 25% earning between N$5,000 and N$10,000 </a:t>
            </a:r>
          </a:p>
          <a:p>
            <a:endParaRPr lang="en-GB" dirty="0"/>
          </a:p>
          <a:p>
            <a:pPr marL="0" indent="0">
              <a:buNone/>
            </a:pPr>
            <a:r>
              <a:rPr lang="en-GB" b="1" dirty="0"/>
              <a:t>Informal housing is dominating our urban landscapes</a:t>
            </a:r>
            <a:r>
              <a:rPr lang="en-GB" dirty="0"/>
              <a:t>. </a:t>
            </a:r>
          </a:p>
          <a:p>
            <a:r>
              <a:rPr lang="en-GB" dirty="0">
                <a:latin typeface="Ebrima" panose="02000000000000000000" pitchFamily="2" charset="0"/>
                <a:ea typeface="Ebrima" panose="02000000000000000000" pitchFamily="2" charset="0"/>
                <a:cs typeface="Ebrima" panose="02000000000000000000" pitchFamily="2" charset="0"/>
              </a:rPr>
              <a:t>The data collected by communities indicated that 216,000 shacks accommodate about  950,000 people in 285 informal settlements with  </a:t>
            </a:r>
            <a:r>
              <a:rPr lang="en-GB" dirty="0"/>
              <a:t>About 40% of the urban population (Community Land Information Program-CLIP)</a:t>
            </a:r>
          </a:p>
          <a:p>
            <a:r>
              <a:rPr lang="en-GB" dirty="0"/>
              <a:t>Access to land:  Security of tenure is denied – no development opportunities</a:t>
            </a:r>
          </a:p>
          <a:p>
            <a:endParaRPr lang="en-NA" dirty="0"/>
          </a:p>
        </p:txBody>
      </p:sp>
    </p:spTree>
    <p:extLst>
      <p:ext uri="{BB962C8B-B14F-4D97-AF65-F5344CB8AC3E}">
        <p14:creationId xmlns:p14="http://schemas.microsoft.com/office/powerpoint/2010/main" val="262847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ctrTitle"/>
          </p:nvPr>
        </p:nvSpPr>
        <p:spPr/>
        <p:txBody>
          <a:bodyPr>
            <a:normAutofit/>
          </a:bodyPr>
          <a:lstStyle/>
          <a:p>
            <a:pPr>
              <a:defRPr/>
            </a:pPr>
            <a:r>
              <a:rPr lang="en-US" sz="3600" dirty="0">
                <a:solidFill>
                  <a:schemeClr val="bg1"/>
                </a:solidFill>
              </a:rPr>
              <a:t>Thank you</a:t>
            </a:r>
          </a:p>
        </p:txBody>
      </p:sp>
      <p:sp>
        <p:nvSpPr>
          <p:cNvPr id="4" name="TextBox 3"/>
          <p:cNvSpPr txBox="1"/>
          <p:nvPr/>
        </p:nvSpPr>
        <p:spPr>
          <a:xfrm>
            <a:off x="1596040" y="4183428"/>
            <a:ext cx="4032448" cy="830997"/>
          </a:xfrm>
          <a:prstGeom prst="rect">
            <a:avLst/>
          </a:prstGeom>
          <a:noFill/>
        </p:spPr>
        <p:txBody>
          <a:bodyPr wrap="square" rtlCol="0">
            <a:spAutoFit/>
          </a:bodyPr>
          <a:lstStyle/>
          <a:p>
            <a:r>
              <a:rPr lang="en-ZA" sz="4800" dirty="0"/>
              <a:t>Thank you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3816" y="3394611"/>
            <a:ext cx="5762144" cy="323962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8208" y="5098085"/>
            <a:ext cx="2626190" cy="1477232"/>
          </a:xfrm>
          <a:prstGeom prst="rect">
            <a:avLst/>
          </a:prstGeom>
        </p:spPr>
      </p:pic>
      <p:pic>
        <p:nvPicPr>
          <p:cNvPr id="7" name="Picture 6">
            <a:extLst>
              <a:ext uri="{FF2B5EF4-FFF2-40B4-BE49-F238E27FC236}">
                <a16:creationId xmlns:a16="http://schemas.microsoft.com/office/drawing/2014/main" id="{3470181C-19A2-9A40-88B3-1EA2AF6BDA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0" y="185886"/>
            <a:ext cx="8856000" cy="2328797"/>
          </a:xfrm>
          <a:prstGeom prst="rect">
            <a:avLst/>
          </a:prstGeom>
        </p:spPr>
      </p:pic>
    </p:spTree>
    <p:extLst>
      <p:ext uri="{BB962C8B-B14F-4D97-AF65-F5344CB8AC3E}">
        <p14:creationId xmlns:p14="http://schemas.microsoft.com/office/powerpoint/2010/main" val="259802856"/>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63552" y="188640"/>
            <a:ext cx="8160000" cy="6120000"/>
          </a:xfrm>
        </p:spPr>
      </p:pic>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5594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59424-4E1B-43A3-A176-19D33FC196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4010" y="332656"/>
            <a:ext cx="8623980" cy="6048000"/>
          </a:xfrm>
          <a:prstGeom prst="rect">
            <a:avLst/>
          </a:prstGeom>
        </p:spPr>
      </p:pic>
    </p:spTree>
    <p:extLst>
      <p:ext uri="{BB962C8B-B14F-4D97-AF65-F5344CB8AC3E}">
        <p14:creationId xmlns:p14="http://schemas.microsoft.com/office/powerpoint/2010/main" val="352799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1AD8-BA75-3B40-8E4B-6A88A8D33240}"/>
              </a:ext>
            </a:extLst>
          </p:cNvPr>
          <p:cNvSpPr>
            <a:spLocks noGrp="1"/>
          </p:cNvSpPr>
          <p:nvPr>
            <p:ph type="title"/>
          </p:nvPr>
        </p:nvSpPr>
        <p:spPr/>
        <p:txBody>
          <a:bodyPr>
            <a:noAutofit/>
          </a:bodyPr>
          <a:lstStyle/>
          <a:p>
            <a:r>
              <a:rPr lang="en-NA" sz="2400" dirty="0"/>
              <a:t>CURRENT DEVELOPMENT OPTIONS FOR SOCIAL INCLUSION, TARGETING THE LOW-INCOME HOUSEHOLDS </a:t>
            </a:r>
            <a:br>
              <a:rPr lang="en-NA" sz="2400" dirty="0"/>
            </a:br>
            <a:r>
              <a:rPr lang="en-NA" sz="2400" dirty="0">
                <a:highlight>
                  <a:srgbClr val="FFFF00"/>
                </a:highlight>
              </a:rPr>
              <a:t>(TWO FOCUSING ON COMMUNITY BASED INITIATIVES)  </a:t>
            </a:r>
          </a:p>
        </p:txBody>
      </p:sp>
      <p:sp>
        <p:nvSpPr>
          <p:cNvPr id="3" name="Content Placeholder 2">
            <a:extLst>
              <a:ext uri="{FF2B5EF4-FFF2-40B4-BE49-F238E27FC236}">
                <a16:creationId xmlns:a16="http://schemas.microsoft.com/office/drawing/2014/main" id="{50F61BA5-B365-1442-8742-B10CED2E2702}"/>
              </a:ext>
            </a:extLst>
          </p:cNvPr>
          <p:cNvSpPr>
            <a:spLocks noGrp="1"/>
          </p:cNvSpPr>
          <p:nvPr>
            <p:ph idx="1"/>
          </p:nvPr>
        </p:nvSpPr>
        <p:spPr>
          <a:xfrm>
            <a:off x="1981200" y="1600200"/>
            <a:ext cx="8229600" cy="4983162"/>
          </a:xfrm>
        </p:spPr>
        <p:txBody>
          <a:bodyPr>
            <a:normAutofit fontScale="47500" lnSpcReduction="20000"/>
          </a:bodyPr>
          <a:lstStyle/>
          <a:p>
            <a:pPr marL="0" indent="0">
              <a:buNone/>
            </a:pPr>
            <a:r>
              <a:rPr lang="en-NA" b="1" dirty="0"/>
              <a:t>1  BUILD TOGETHER PROGRAM</a:t>
            </a:r>
            <a:r>
              <a:rPr lang="en-NA" dirty="0"/>
              <a:t>:</a:t>
            </a:r>
          </a:p>
          <a:p>
            <a:pPr marL="0" indent="0">
              <a:buNone/>
            </a:pPr>
            <a:r>
              <a:rPr lang="en-NA" dirty="0"/>
              <a:t>-  </a:t>
            </a:r>
            <a:r>
              <a:rPr lang="en-GB" dirty="0"/>
              <a:t>L</a:t>
            </a:r>
            <a:r>
              <a:rPr lang="en-NA" dirty="0"/>
              <a:t>ocal Authorities manage the program.  </a:t>
            </a:r>
          </a:p>
          <a:p>
            <a:pPr>
              <a:buFontTx/>
              <a:buChar char="-"/>
            </a:pPr>
            <a:r>
              <a:rPr lang="en-NA" dirty="0"/>
              <a:t>Move away from owner-built and employ contractors</a:t>
            </a:r>
          </a:p>
          <a:p>
            <a:pPr marL="0" indent="0">
              <a:buNone/>
            </a:pPr>
            <a:endParaRPr lang="en-NA" dirty="0"/>
          </a:p>
          <a:p>
            <a:pPr marL="0" indent="0">
              <a:buNone/>
            </a:pPr>
            <a:r>
              <a:rPr lang="en-NA" b="1" u="sng" dirty="0">
                <a:highlight>
                  <a:srgbClr val="FFFF00"/>
                </a:highlight>
              </a:rPr>
              <a:t>2.  SAVING GROUPS DEVELOP THEIR OWN HOUSING SOLUTION</a:t>
            </a:r>
          </a:p>
          <a:p>
            <a:pPr>
              <a:buFontTx/>
              <a:buChar char="-"/>
            </a:pPr>
            <a:r>
              <a:rPr lang="en-NA" dirty="0"/>
              <a:t>Independent saving groups financed by Built Together, Local Authorities </a:t>
            </a:r>
          </a:p>
          <a:p>
            <a:pPr>
              <a:buFontTx/>
              <a:buChar char="-"/>
            </a:pPr>
            <a:r>
              <a:rPr lang="en-NA" dirty="0"/>
              <a:t>Shack Dwellers Federation of Namibia managing their own Poor Peoples Development Fund – Twahangana Fund supported by MURD, Private Sector and Communities to build their own houses and develop their own land </a:t>
            </a:r>
          </a:p>
          <a:p>
            <a:pPr>
              <a:buFontTx/>
              <a:buChar char="-"/>
            </a:pPr>
            <a:endParaRPr lang="en-NA" dirty="0"/>
          </a:p>
          <a:p>
            <a:pPr marL="0" indent="0">
              <a:buNone/>
            </a:pPr>
            <a:r>
              <a:rPr lang="en-NA" b="1" dirty="0"/>
              <a:t>3.  MURD/CoW/NHE  informal settlement upgrading programme</a:t>
            </a:r>
          </a:p>
          <a:p>
            <a:pPr marL="0" indent="0">
              <a:buNone/>
            </a:pPr>
            <a:r>
              <a:rPr lang="en-NA" dirty="0"/>
              <a:t>-  House construction on individual plots on credit-linked principles</a:t>
            </a:r>
          </a:p>
          <a:p>
            <a:pPr marL="0" indent="0">
              <a:buNone/>
            </a:pPr>
            <a:endParaRPr lang="en-NA" dirty="0"/>
          </a:p>
          <a:p>
            <a:pPr marL="0" indent="0">
              <a:buNone/>
            </a:pPr>
            <a:r>
              <a:rPr lang="en-NA" b="1" u="sng" dirty="0">
                <a:highlight>
                  <a:srgbClr val="FFFF00"/>
                </a:highlight>
              </a:rPr>
              <a:t>4.  PARTICIPATORY INFORMAL SETTLEMENT UPGRADING </a:t>
            </a:r>
          </a:p>
          <a:p>
            <a:pPr>
              <a:buFontTx/>
              <a:buChar char="-"/>
            </a:pPr>
            <a:r>
              <a:rPr lang="en-GB" dirty="0"/>
              <a:t>M</a:t>
            </a:r>
            <a:r>
              <a:rPr lang="en-NA" dirty="0"/>
              <a:t>ulti-partner approach to community driven informal settlement upgrading (enumerations, mapping, studio planning, reblocking and servicing) to open housing development opportunities – currently MURD funds channelled through Twahangana Fund </a:t>
            </a:r>
          </a:p>
          <a:p>
            <a:pPr>
              <a:buFontTx/>
              <a:buChar char="-"/>
            </a:pPr>
            <a:endParaRPr lang="en-NA" dirty="0"/>
          </a:p>
          <a:p>
            <a:pPr marL="0" indent="0">
              <a:buNone/>
            </a:pPr>
            <a:r>
              <a:rPr lang="en-NA" b="1" dirty="0"/>
              <a:t>5.  GREENFIELDS DEVELOPMENT </a:t>
            </a:r>
          </a:p>
          <a:p>
            <a:pPr>
              <a:buFontTx/>
              <a:buChar char="-"/>
            </a:pPr>
            <a:r>
              <a:rPr lang="en-NA" dirty="0"/>
              <a:t>Local Authorities developing with mostly government funding new townships and plots for sale</a:t>
            </a:r>
          </a:p>
          <a:p>
            <a:pPr>
              <a:buFontTx/>
              <a:buChar char="-"/>
            </a:pPr>
            <a:r>
              <a:rPr lang="en-NA" dirty="0"/>
              <a:t>Development Workshop develop greenfields plots of land </a:t>
            </a:r>
          </a:p>
          <a:p>
            <a:pPr marL="0" indent="0">
              <a:buNone/>
            </a:pPr>
            <a:r>
              <a:rPr lang="en-NA" dirty="0"/>
              <a:t> </a:t>
            </a:r>
          </a:p>
        </p:txBody>
      </p:sp>
    </p:spTree>
    <p:extLst>
      <p:ext uri="{BB962C8B-B14F-4D97-AF65-F5344CB8AC3E}">
        <p14:creationId xmlns:p14="http://schemas.microsoft.com/office/powerpoint/2010/main" val="285065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2348880"/>
            <a:ext cx="8316924" cy="3888432"/>
          </a:xfrm>
        </p:spPr>
        <p:txBody>
          <a:bodyPr>
            <a:normAutofit fontScale="62500" lnSpcReduction="20000"/>
          </a:bodyPr>
          <a:lstStyle/>
          <a:p>
            <a:pPr marL="0" indent="0">
              <a:buNone/>
            </a:pPr>
            <a:endParaRPr lang="en-US" b="1" dirty="0">
              <a:latin typeface="Ebrima" panose="02000000000000000000" pitchFamily="2" charset="0"/>
              <a:ea typeface="Ebrima" panose="02000000000000000000" pitchFamily="2" charset="0"/>
              <a:cs typeface="Ebrima" panose="02000000000000000000" pitchFamily="2" charset="0"/>
            </a:endParaRPr>
          </a:p>
          <a:p>
            <a:pPr marL="0" indent="0">
              <a:buNone/>
            </a:pPr>
            <a:r>
              <a:rPr lang="en-US" sz="2900" b="1" dirty="0">
                <a:latin typeface="Ebrima" panose="02000000000000000000" pitchFamily="2" charset="0"/>
                <a:ea typeface="Ebrima" panose="02000000000000000000" pitchFamily="2" charset="0"/>
                <a:cs typeface="Ebrima" panose="02000000000000000000" pitchFamily="2" charset="0"/>
              </a:rPr>
              <a:t>SHACK DWELLERS FEDERATION OF NAMIBIA (SDFN</a:t>
            </a:r>
            <a:r>
              <a:rPr lang="en-US" sz="2900" dirty="0">
                <a:latin typeface="Ebrima" panose="02000000000000000000" pitchFamily="2" charset="0"/>
                <a:ea typeface="Ebrima" panose="02000000000000000000" pitchFamily="2" charset="0"/>
                <a:cs typeface="Ebrima" panose="02000000000000000000" pitchFamily="2" charset="0"/>
              </a:rPr>
              <a:t>) </a:t>
            </a:r>
          </a:p>
          <a:p>
            <a:pPr marL="0" indent="0">
              <a:buNone/>
            </a:pPr>
            <a:r>
              <a:rPr lang="en-US" sz="2900" dirty="0">
                <a:latin typeface="Ebrima" panose="02000000000000000000" pitchFamily="2" charset="0"/>
                <a:ea typeface="Ebrima" panose="02000000000000000000" pitchFamily="2" charset="0"/>
                <a:cs typeface="Ebrima" panose="02000000000000000000" pitchFamily="2" charset="0"/>
              </a:rPr>
              <a:t>A Social Movement on National Level of 1,016 Saving Groups, Comprised of 31,197 households  - aim to improve the living conditions by working together as saving groups and supporting informal settlement communities according to their needs. </a:t>
            </a:r>
          </a:p>
          <a:p>
            <a:pPr marL="0" indent="0">
              <a:buNone/>
            </a:pPr>
            <a:endParaRPr lang="en-US" sz="2900" dirty="0">
              <a:latin typeface="Ebrima" panose="02000000000000000000" pitchFamily="2" charset="0"/>
              <a:ea typeface="Ebrima" panose="02000000000000000000" pitchFamily="2" charset="0"/>
              <a:cs typeface="Ebrima" panose="02000000000000000000" pitchFamily="2" charset="0"/>
            </a:endParaRPr>
          </a:p>
          <a:p>
            <a:pPr marL="0" indent="0" algn="ctr">
              <a:buNone/>
            </a:pPr>
            <a:r>
              <a:rPr lang="en-US" sz="2900" dirty="0">
                <a:latin typeface="Ebrima" panose="02000000000000000000" pitchFamily="2" charset="0"/>
                <a:ea typeface="Ebrima" panose="02000000000000000000" pitchFamily="2" charset="0"/>
                <a:cs typeface="Ebrima" panose="02000000000000000000" pitchFamily="2" charset="0"/>
              </a:rPr>
              <a:t>Supported by </a:t>
            </a:r>
          </a:p>
          <a:p>
            <a:pPr marL="0" indent="0" algn="ctr">
              <a:buNone/>
            </a:pPr>
            <a:endParaRPr lang="en-US" sz="2900" dirty="0">
              <a:latin typeface="Ebrima" panose="02000000000000000000" pitchFamily="2" charset="0"/>
              <a:ea typeface="Ebrima" panose="02000000000000000000" pitchFamily="2" charset="0"/>
              <a:cs typeface="Ebrima" panose="02000000000000000000" pitchFamily="2" charset="0"/>
            </a:endParaRPr>
          </a:p>
          <a:p>
            <a:pPr marL="0" indent="0">
              <a:buNone/>
            </a:pPr>
            <a:r>
              <a:rPr lang="en-US" sz="2900" b="1" dirty="0">
                <a:latin typeface="Ebrima" panose="02000000000000000000" pitchFamily="2" charset="0"/>
                <a:ea typeface="Ebrima" panose="02000000000000000000" pitchFamily="2" charset="0"/>
                <a:cs typeface="Ebrima" panose="02000000000000000000" pitchFamily="2" charset="0"/>
              </a:rPr>
              <a:t>NAMIBIA HOUSING ACTION GROUP (NHAG) TRUST</a:t>
            </a:r>
            <a:r>
              <a:rPr lang="en-US" sz="2900" dirty="0">
                <a:latin typeface="Ebrima" panose="02000000000000000000" pitchFamily="2" charset="0"/>
                <a:ea typeface="Ebrima" panose="02000000000000000000" pitchFamily="2" charset="0"/>
                <a:cs typeface="Ebrima" panose="02000000000000000000" pitchFamily="2" charset="0"/>
              </a:rPr>
              <a:t>, an NGO  with 10 employees  support the SDFN and informal settlement communities financially, technically, linking the community to the formal sector  and administering their Poor People’s Fund (to meet land, service and housing needs) </a:t>
            </a:r>
          </a:p>
          <a:p>
            <a:endParaRPr lang="en-US" dirty="0"/>
          </a:p>
        </p:txBody>
      </p:sp>
      <p:sp>
        <p:nvSpPr>
          <p:cNvPr id="2" name="TextBox 1">
            <a:extLst>
              <a:ext uri="{FF2B5EF4-FFF2-40B4-BE49-F238E27FC236}">
                <a16:creationId xmlns:a16="http://schemas.microsoft.com/office/drawing/2014/main" id="{4A030A4B-5C48-A948-9EF1-6703434F1374}"/>
              </a:ext>
            </a:extLst>
          </p:cNvPr>
          <p:cNvSpPr txBox="1"/>
          <p:nvPr/>
        </p:nvSpPr>
        <p:spPr>
          <a:xfrm>
            <a:off x="2207569" y="1628800"/>
            <a:ext cx="7560841" cy="923330"/>
          </a:xfrm>
          <a:prstGeom prst="rect">
            <a:avLst/>
          </a:prstGeom>
          <a:noFill/>
        </p:spPr>
        <p:txBody>
          <a:bodyPr wrap="square" rtlCol="0">
            <a:spAutoFit/>
          </a:bodyPr>
          <a:lstStyle/>
          <a:p>
            <a:r>
              <a:rPr lang="en-NA" b="1" dirty="0"/>
              <a:t>SAVING GROUPS DEVELOP THEIR OWN HOUSING AND LAND SOLUTION</a:t>
            </a:r>
          </a:p>
          <a:p>
            <a:endParaRPr lang="en-NA" dirty="0"/>
          </a:p>
        </p:txBody>
      </p:sp>
    </p:spTree>
    <p:extLst>
      <p:ext uri="{BB962C8B-B14F-4D97-AF65-F5344CB8AC3E}">
        <p14:creationId xmlns:p14="http://schemas.microsoft.com/office/powerpoint/2010/main" val="239959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8941-7599-4B22-9E38-140B93D05527}"/>
              </a:ext>
            </a:extLst>
          </p:cNvPr>
          <p:cNvSpPr>
            <a:spLocks noGrp="1"/>
          </p:cNvSpPr>
          <p:nvPr>
            <p:ph type="title"/>
          </p:nvPr>
        </p:nvSpPr>
        <p:spPr>
          <a:xfrm>
            <a:off x="2001078" y="265044"/>
            <a:ext cx="8209722" cy="1152595"/>
          </a:xfrm>
        </p:spPr>
        <p:txBody>
          <a:bodyPr>
            <a:normAutofit fontScale="90000"/>
          </a:bodyPr>
          <a:lstStyle/>
          <a:p>
            <a:r>
              <a:rPr lang="en-GB" sz="3500" dirty="0">
                <a:latin typeface="Ebrima" panose="02000000000000000000" pitchFamily="2" charset="0"/>
                <a:ea typeface="Ebrima" panose="02000000000000000000" pitchFamily="2" charset="0"/>
                <a:cs typeface="Ebrima" panose="02000000000000000000" pitchFamily="2" charset="0"/>
              </a:rPr>
              <a:t>SOCIAL ASPECTS OF COMMUNITY BASED INITIATIVES</a:t>
            </a:r>
            <a:endParaRPr lang="en-NA" sz="3500" dirty="0">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a:extLst>
              <a:ext uri="{FF2B5EF4-FFF2-40B4-BE49-F238E27FC236}">
                <a16:creationId xmlns:a16="http://schemas.microsoft.com/office/drawing/2014/main" id="{9594F83D-D88D-4D73-A6A7-FEE0BC8A4447}"/>
              </a:ext>
            </a:extLst>
          </p:cNvPr>
          <p:cNvSpPr>
            <a:spLocks noGrp="1"/>
          </p:cNvSpPr>
          <p:nvPr>
            <p:ph idx="1"/>
          </p:nvPr>
        </p:nvSpPr>
        <p:spPr>
          <a:xfrm>
            <a:off x="1991139" y="1340769"/>
            <a:ext cx="8425341" cy="5252189"/>
          </a:xfrm>
        </p:spPr>
        <p:txBody>
          <a:bodyPr>
            <a:noAutofit/>
          </a:bodyPr>
          <a:lstStyle/>
          <a:p>
            <a:r>
              <a:rPr lang="en-GB" sz="2500" dirty="0">
                <a:latin typeface="Ebrima" panose="02000000000000000000" pitchFamily="2" charset="0"/>
                <a:ea typeface="Ebrima" panose="02000000000000000000" pitchFamily="2" charset="0"/>
                <a:cs typeface="Ebrima" panose="02000000000000000000" pitchFamily="2" charset="0"/>
              </a:rPr>
              <a:t>PARTICIPATION:  The Federation activities empowers saving group members and informal settlement communities to participate in their own development.</a:t>
            </a:r>
          </a:p>
          <a:p>
            <a:r>
              <a:rPr lang="en-GB" sz="2500" dirty="0">
                <a:latin typeface="Ebrima" panose="02000000000000000000" pitchFamily="2" charset="0"/>
                <a:ea typeface="Ebrima" panose="02000000000000000000" pitchFamily="2" charset="0"/>
                <a:cs typeface="Ebrima" panose="02000000000000000000" pitchFamily="2" charset="0"/>
              </a:rPr>
              <a:t>INFORMATION:  knowledge about ourselves, help us to develop ourselves -  and the Community Land Information Program support us and LA.s to make development decisions </a:t>
            </a:r>
          </a:p>
          <a:p>
            <a:r>
              <a:rPr lang="en-GB" sz="2500" dirty="0">
                <a:latin typeface="Ebrima" panose="02000000000000000000" pitchFamily="2" charset="0"/>
                <a:ea typeface="Ebrima" panose="02000000000000000000" pitchFamily="2" charset="0"/>
                <a:cs typeface="Ebrima" panose="02000000000000000000" pitchFamily="2" charset="0"/>
              </a:rPr>
              <a:t>SAVINGS is not only bringing small money together but  people sharing their needs and planning for their development</a:t>
            </a:r>
          </a:p>
          <a:p>
            <a:r>
              <a:rPr lang="en-GB" sz="2500" dirty="0">
                <a:latin typeface="Ebrima" panose="02000000000000000000" pitchFamily="2" charset="0"/>
                <a:ea typeface="Ebrima" panose="02000000000000000000" pitchFamily="2" charset="0"/>
                <a:cs typeface="Ebrima" panose="02000000000000000000" pitchFamily="2" charset="0"/>
              </a:rPr>
              <a:t>EXCHANGES -  Learning from each other while practicing thereby Building capacity by learning from each other on good practices.</a:t>
            </a:r>
          </a:p>
          <a:p>
            <a:endParaRPr lang="en-US" sz="2500" dirty="0">
              <a:latin typeface="Ebrima" panose="02000000000000000000" pitchFamily="2" charset="0"/>
              <a:ea typeface="Ebrima" panose="02000000000000000000" pitchFamily="2" charset="0"/>
              <a:cs typeface="Ebrima" panose="02000000000000000000" pitchFamily="2" charset="0"/>
            </a:endParaRPr>
          </a:p>
          <a:p>
            <a:endParaRPr lang="en-NA" sz="25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02285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9E02-3F96-E445-90FA-13647B05578E}"/>
              </a:ext>
            </a:extLst>
          </p:cNvPr>
          <p:cNvSpPr>
            <a:spLocks noGrp="1"/>
          </p:cNvSpPr>
          <p:nvPr>
            <p:ph type="title"/>
          </p:nvPr>
        </p:nvSpPr>
        <p:spPr/>
        <p:txBody>
          <a:bodyPr/>
          <a:lstStyle/>
          <a:p>
            <a:r>
              <a:rPr lang="en-NA" dirty="0"/>
              <a:t>SDFN </a:t>
            </a:r>
          </a:p>
        </p:txBody>
      </p:sp>
      <p:sp>
        <p:nvSpPr>
          <p:cNvPr id="6" name="Content Placeholder 5">
            <a:extLst>
              <a:ext uri="{FF2B5EF4-FFF2-40B4-BE49-F238E27FC236}">
                <a16:creationId xmlns:a16="http://schemas.microsoft.com/office/drawing/2014/main" id="{07C5D3A0-3FEE-1744-9EC2-795AC6C4803B}"/>
              </a:ext>
            </a:extLst>
          </p:cNvPr>
          <p:cNvSpPr>
            <a:spLocks noGrp="1"/>
          </p:cNvSpPr>
          <p:nvPr>
            <p:ph idx="1"/>
          </p:nvPr>
        </p:nvSpPr>
        <p:spPr/>
        <p:txBody>
          <a:bodyPr>
            <a:normAutofit lnSpcReduction="10000"/>
          </a:bodyPr>
          <a:lstStyle/>
          <a:p>
            <a:r>
              <a:rPr lang="en-NA" dirty="0"/>
              <a:t>Social movement built on daily savings, regular learning exchanges, and managing their own construction and fund – built 7,453 houses</a:t>
            </a:r>
          </a:p>
          <a:p>
            <a:endParaRPr lang="en-NA" dirty="0"/>
          </a:p>
          <a:p>
            <a:r>
              <a:rPr lang="en-NA" dirty="0"/>
              <a:t>According to the quarterly data submitted for the 2nd National Land Conference report – supplying 79% of the low-income housing in Namibia – mainly financed through multi-sector (government and Private, community repayments)  - channelled through </a:t>
            </a:r>
            <a:r>
              <a:rPr lang="en-GB" dirty="0"/>
              <a:t>t</a:t>
            </a:r>
            <a:r>
              <a:rPr lang="en-NA" dirty="0"/>
              <a:t>he Twahangana Fund</a:t>
            </a:r>
          </a:p>
        </p:txBody>
      </p:sp>
    </p:spTree>
    <p:extLst>
      <p:ext uri="{BB962C8B-B14F-4D97-AF65-F5344CB8AC3E}">
        <p14:creationId xmlns:p14="http://schemas.microsoft.com/office/powerpoint/2010/main" val="2818330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19515</TotalTime>
  <Words>1968</Words>
  <Application>Microsoft Office PowerPoint</Application>
  <PresentationFormat>Widescreen</PresentationFormat>
  <Paragraphs>298</Paragraphs>
  <Slides>30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Bahnschrift</vt:lpstr>
      <vt:lpstr>BookmanOldStyle</vt:lpstr>
      <vt:lpstr>Calibri</vt:lpstr>
      <vt:lpstr>Ebrima</vt:lpstr>
      <vt:lpstr>MyriadPro</vt:lpstr>
      <vt:lpstr>Symbol</vt:lpstr>
      <vt:lpstr>Tahoma</vt:lpstr>
      <vt:lpstr>Times New Roman</vt:lpstr>
      <vt:lpstr>Office Theme</vt:lpstr>
      <vt:lpstr>SHACK DWELLERS FEDERATION OF NAMIBIA(SDFN) NAMIBIA HOUSING ACTION GROUP(NHAG) TRUST</vt:lpstr>
      <vt:lpstr>Background to Housing  (as per current housing policy revision)</vt:lpstr>
      <vt:lpstr>Social Context of Housing</vt:lpstr>
      <vt:lpstr>PowerPoint Presentation</vt:lpstr>
      <vt:lpstr>PowerPoint Presentation</vt:lpstr>
      <vt:lpstr>CURRENT DEVELOPMENT OPTIONS FOR SOCIAL INCLUSION, TARGETING THE LOW-INCOME HOUSEHOLDS  (TWO FOCUSING ON COMMUNITY BASED INITIATIVES)  </vt:lpstr>
      <vt:lpstr>PowerPoint Presentation</vt:lpstr>
      <vt:lpstr>SOCIAL ASPECTS OF COMMUNITY BASED INITIATIVES</vt:lpstr>
      <vt:lpstr>SDFN </vt:lpstr>
      <vt:lpstr>Namibia Progress on housing delivery</vt:lpstr>
      <vt:lpstr>Communities reducing housing and servicing  cost through own contributions -  savings, brick making and managing their construction </vt:lpstr>
      <vt:lpstr>+7,000 Houses constructed by SDFN</vt:lpstr>
      <vt:lpstr>BUILDING PARTNERSHIPS TO FINANCE AFFORDABLE HOUSING Government, Community  and Private Sector contribute to the Twahangana Fund</vt:lpstr>
      <vt:lpstr>Twahangana Fund</vt:lpstr>
      <vt:lpstr>PowerPoint Presentation</vt:lpstr>
      <vt:lpstr>INCREMENTAL INFORMAL SETTLEMENT UPGRADING TOWARDS SOCIAL AND ECONOMIC INCLUSIVE URBAN DEVELOPMENT A partnership approach to scaling up security of tenure and housing opportunities through co-production between organised communities, local and regional authorities, central government, universities, private sector and other stakeholders</vt:lpstr>
      <vt:lpstr>PowerPoint Presentation</vt:lpstr>
      <vt:lpstr>PowerPoint Presentation</vt:lpstr>
      <vt:lpstr>PowerPoint Presentation</vt:lpstr>
      <vt:lpstr>PowerPoint Presentation</vt:lpstr>
      <vt:lpstr>DRAFT LAYOUT FROM THE  COMMUNITY STUDIO </vt:lpstr>
      <vt:lpstr>PowerPoint Presentation</vt:lpstr>
      <vt:lpstr>PowerPoint Presentation</vt:lpstr>
      <vt:lpstr>PowerPoint Presentation</vt:lpstr>
      <vt:lpstr>Thank you</vt:lpstr>
      <vt:lpstr> Informal Settlement Upgrading in Partnership with Local Authorities</vt:lpstr>
      <vt:lpstr>IMPACT OF COMMUNITY DRIVEN UPGRADING   WORK</vt:lpstr>
      <vt:lpstr>SOCIAL IMPACT OF ENABLING COMMUNITIES TO PARTICIPATE IN THE HOUSING AND LAND PROCESS</vt:lpstr>
      <vt:lpstr>PowerPoint Presentation</vt:lpstr>
      <vt:lpstr>Thank you</vt:lpstr>
    </vt:vector>
  </TitlesOfParts>
  <Company>NHAG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SDFN/NHAG PRESENTATION</dc:title>
  <dc:creator>Anna Muller</dc:creator>
  <cp:lastModifiedBy>Alex Christow</cp:lastModifiedBy>
  <cp:revision>507</cp:revision>
  <cp:lastPrinted>2018-11-02T13:02:47Z</cp:lastPrinted>
  <dcterms:created xsi:type="dcterms:W3CDTF">2007-11-21T07:23:23Z</dcterms:created>
  <dcterms:modified xsi:type="dcterms:W3CDTF">2023-02-20T09:41:55Z</dcterms:modified>
</cp:coreProperties>
</file>